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601200" cy="128016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10" d="100"/>
          <a:sy n="110" d="100"/>
        </p:scale>
        <p:origin x="108" y="-5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US"/>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37CF2A-7047-4F23-9224-CCCAFDAD65DB}"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D9EF1-FD98-46D5-AEC3-278A9199FF33}" type="slidenum">
              <a:rPr lang="en-GB" smtClean="0"/>
              <a:t>‹#›</a:t>
            </a:fld>
            <a:endParaRPr lang="en-GB"/>
          </a:p>
        </p:txBody>
      </p:sp>
    </p:spTree>
    <p:extLst>
      <p:ext uri="{BB962C8B-B14F-4D97-AF65-F5344CB8AC3E}">
        <p14:creationId xmlns:p14="http://schemas.microsoft.com/office/powerpoint/2010/main" val="358836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37CF2A-7047-4F23-9224-CCCAFDAD65DB}"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D9EF1-FD98-46D5-AEC3-278A9199FF33}" type="slidenum">
              <a:rPr lang="en-GB" smtClean="0"/>
              <a:t>‹#›</a:t>
            </a:fld>
            <a:endParaRPr lang="en-GB"/>
          </a:p>
        </p:txBody>
      </p:sp>
    </p:spTree>
    <p:extLst>
      <p:ext uri="{BB962C8B-B14F-4D97-AF65-F5344CB8AC3E}">
        <p14:creationId xmlns:p14="http://schemas.microsoft.com/office/powerpoint/2010/main" val="199007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37CF2A-7047-4F23-9224-CCCAFDAD65DB}"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D9EF1-FD98-46D5-AEC3-278A9199FF33}" type="slidenum">
              <a:rPr lang="en-GB" smtClean="0"/>
              <a:t>‹#›</a:t>
            </a:fld>
            <a:endParaRPr lang="en-GB"/>
          </a:p>
        </p:txBody>
      </p:sp>
    </p:spTree>
    <p:extLst>
      <p:ext uri="{BB962C8B-B14F-4D97-AF65-F5344CB8AC3E}">
        <p14:creationId xmlns:p14="http://schemas.microsoft.com/office/powerpoint/2010/main" val="315342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37CF2A-7047-4F23-9224-CCCAFDAD65DB}"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D9EF1-FD98-46D5-AEC3-278A9199FF33}" type="slidenum">
              <a:rPr lang="en-GB" smtClean="0"/>
              <a:t>‹#›</a:t>
            </a:fld>
            <a:endParaRPr lang="en-GB"/>
          </a:p>
        </p:txBody>
      </p:sp>
    </p:spTree>
    <p:extLst>
      <p:ext uri="{BB962C8B-B14F-4D97-AF65-F5344CB8AC3E}">
        <p14:creationId xmlns:p14="http://schemas.microsoft.com/office/powerpoint/2010/main" val="318175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37CF2A-7047-4F23-9224-CCCAFDAD65DB}"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D9EF1-FD98-46D5-AEC3-278A9199FF33}" type="slidenum">
              <a:rPr lang="en-GB" smtClean="0"/>
              <a:t>‹#›</a:t>
            </a:fld>
            <a:endParaRPr lang="en-GB"/>
          </a:p>
        </p:txBody>
      </p:sp>
    </p:spTree>
    <p:extLst>
      <p:ext uri="{BB962C8B-B14F-4D97-AF65-F5344CB8AC3E}">
        <p14:creationId xmlns:p14="http://schemas.microsoft.com/office/powerpoint/2010/main" val="210111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37CF2A-7047-4F23-9224-CCCAFDAD65DB}"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D9EF1-FD98-46D5-AEC3-278A9199FF33}" type="slidenum">
              <a:rPr lang="en-GB" smtClean="0"/>
              <a:t>‹#›</a:t>
            </a:fld>
            <a:endParaRPr lang="en-GB"/>
          </a:p>
        </p:txBody>
      </p:sp>
    </p:spTree>
    <p:extLst>
      <p:ext uri="{BB962C8B-B14F-4D97-AF65-F5344CB8AC3E}">
        <p14:creationId xmlns:p14="http://schemas.microsoft.com/office/powerpoint/2010/main" val="399538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37CF2A-7047-4F23-9224-CCCAFDAD65DB}" type="datetimeFigureOut">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BD9EF1-FD98-46D5-AEC3-278A9199FF33}" type="slidenum">
              <a:rPr lang="en-GB" smtClean="0"/>
              <a:t>‹#›</a:t>
            </a:fld>
            <a:endParaRPr lang="en-GB"/>
          </a:p>
        </p:txBody>
      </p:sp>
    </p:spTree>
    <p:extLst>
      <p:ext uri="{BB962C8B-B14F-4D97-AF65-F5344CB8AC3E}">
        <p14:creationId xmlns:p14="http://schemas.microsoft.com/office/powerpoint/2010/main" val="98956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37CF2A-7047-4F23-9224-CCCAFDAD65DB}" type="datetimeFigureOut">
              <a:rPr lang="en-GB" smtClean="0"/>
              <a:t>05/01/2021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BD9EF1-FD98-46D5-AEC3-278A9199FF33}" type="slidenum">
              <a:rPr lang="en-GB" smtClean="0"/>
              <a:t>‹#›</a:t>
            </a:fld>
            <a:endParaRPr lang="en-GB"/>
          </a:p>
        </p:txBody>
      </p:sp>
    </p:spTree>
    <p:extLst>
      <p:ext uri="{BB962C8B-B14F-4D97-AF65-F5344CB8AC3E}">
        <p14:creationId xmlns:p14="http://schemas.microsoft.com/office/powerpoint/2010/main" val="250135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7CF2A-7047-4F23-9224-CCCAFDAD65DB}" type="datetimeFigureOut">
              <a:rPr lang="en-GB" smtClean="0"/>
              <a:t>05/01/2021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BD9EF1-FD98-46D5-AEC3-278A9199FF33}" type="slidenum">
              <a:rPr lang="en-GB" smtClean="0"/>
              <a:t>‹#›</a:t>
            </a:fld>
            <a:endParaRPr lang="en-GB"/>
          </a:p>
        </p:txBody>
      </p:sp>
    </p:spTree>
    <p:extLst>
      <p:ext uri="{BB962C8B-B14F-4D97-AF65-F5344CB8AC3E}">
        <p14:creationId xmlns:p14="http://schemas.microsoft.com/office/powerpoint/2010/main" val="1777129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C337CF2A-7047-4F23-9224-CCCAFDAD65DB}"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D9EF1-FD98-46D5-AEC3-278A9199FF33}" type="slidenum">
              <a:rPr lang="en-GB" smtClean="0"/>
              <a:t>‹#›</a:t>
            </a:fld>
            <a:endParaRPr lang="en-GB"/>
          </a:p>
        </p:txBody>
      </p:sp>
    </p:spTree>
    <p:extLst>
      <p:ext uri="{BB962C8B-B14F-4D97-AF65-F5344CB8AC3E}">
        <p14:creationId xmlns:p14="http://schemas.microsoft.com/office/powerpoint/2010/main" val="103726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C337CF2A-7047-4F23-9224-CCCAFDAD65DB}"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D9EF1-FD98-46D5-AEC3-278A9199FF33}" type="slidenum">
              <a:rPr lang="en-GB" smtClean="0"/>
              <a:t>‹#›</a:t>
            </a:fld>
            <a:endParaRPr lang="en-GB"/>
          </a:p>
        </p:txBody>
      </p:sp>
    </p:spTree>
    <p:extLst>
      <p:ext uri="{BB962C8B-B14F-4D97-AF65-F5344CB8AC3E}">
        <p14:creationId xmlns:p14="http://schemas.microsoft.com/office/powerpoint/2010/main" val="75012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C337CF2A-7047-4F23-9224-CCCAFDAD65DB}" type="datetimeFigureOut">
              <a:rPr lang="en-GB" smtClean="0"/>
              <a:t>05/01/2021</a:t>
            </a:fld>
            <a:endParaRPr lang="en-GB"/>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E5BD9EF1-FD98-46D5-AEC3-278A9199FF33}" type="slidenum">
              <a:rPr lang="en-GB" smtClean="0"/>
              <a:t>‹#›</a:t>
            </a:fld>
            <a:endParaRPr lang="en-GB"/>
          </a:p>
        </p:txBody>
      </p:sp>
    </p:spTree>
    <p:extLst>
      <p:ext uri="{BB962C8B-B14F-4D97-AF65-F5344CB8AC3E}">
        <p14:creationId xmlns:p14="http://schemas.microsoft.com/office/powerpoint/2010/main" val="3002873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F3CE-7847-4434-9813-52DBD1BD03BD}"/>
              </a:ext>
            </a:extLst>
          </p:cNvPr>
          <p:cNvSpPr>
            <a:spLocks noGrp="1"/>
          </p:cNvSpPr>
          <p:nvPr>
            <p:ph type="ctrTitle"/>
          </p:nvPr>
        </p:nvSpPr>
        <p:spPr>
          <a:xfrm>
            <a:off x="4481269" y="548052"/>
            <a:ext cx="4621428" cy="746976"/>
          </a:xfrm>
        </p:spPr>
        <p:txBody>
          <a:bodyPr>
            <a:normAutofit/>
          </a:bodyPr>
          <a:lstStyle/>
          <a:p>
            <a:r>
              <a:rPr lang="en-GB" sz="4000" b="1" dirty="0"/>
              <a:t>The War of the Roses</a:t>
            </a:r>
          </a:p>
        </p:txBody>
      </p:sp>
      <p:sp>
        <p:nvSpPr>
          <p:cNvPr id="3" name="Subtitle 2">
            <a:extLst>
              <a:ext uri="{FF2B5EF4-FFF2-40B4-BE49-F238E27FC236}">
                <a16:creationId xmlns:a16="http://schemas.microsoft.com/office/drawing/2014/main" id="{8C9DA43C-468D-4C36-A023-7C6556E8115F}"/>
              </a:ext>
            </a:extLst>
          </p:cNvPr>
          <p:cNvSpPr>
            <a:spLocks noGrp="1"/>
          </p:cNvSpPr>
          <p:nvPr>
            <p:ph type="subTitle" idx="1"/>
          </p:nvPr>
        </p:nvSpPr>
        <p:spPr>
          <a:xfrm>
            <a:off x="395416" y="1955866"/>
            <a:ext cx="8872152" cy="1711259"/>
          </a:xfrm>
          <a:ln w="15875">
            <a:solidFill>
              <a:schemeClr val="tx1"/>
            </a:solidFill>
          </a:ln>
        </p:spPr>
        <p:txBody>
          <a:bodyPr>
            <a:normAutofit lnSpcReduction="10000"/>
          </a:bodyPr>
          <a:lstStyle/>
          <a:p>
            <a:r>
              <a:rPr lang="en-GB" sz="1200" b="1" dirty="0"/>
              <a:t>The House of Plantagenet</a:t>
            </a:r>
          </a:p>
          <a:p>
            <a:pPr algn="l"/>
            <a:r>
              <a:rPr lang="en-GB" sz="1200" dirty="0"/>
              <a:t>The House of Plantagenet had three main periods (the Angevins, the Plantagenets and the Houses of Lancaster and York). The Plantagenets ruled England for 331 years. The first Plantagenet King was Henry II (r1154 – 1189) and the last Plantagenet King was Richard III (r1452 – 1485).</a:t>
            </a:r>
          </a:p>
          <a:p>
            <a:pPr algn="l"/>
            <a:r>
              <a:rPr lang="en-GB" sz="1200" dirty="0"/>
              <a:t>Edward III was a king in the middle period. He died in 1377. Edward III had five sons, including Edward of Langley (the Duke of York) and John of Gaunt (the Duke of Lancaster) and three daughters. Unfortunately, his eldest son (Edward of Woodstock, known as The Black Prince), who should have become king after him, had already died. Instead the throne passed to the Black Prince’s eldest son, who became King Richard II. Richard II was 10 years old when he became king. His reign had lots of troubles – in part because Richard was an unpleasant king and made lots of enemies. Eventually his cousin, Henry, deposed him in 1399 and became Henry IV.</a:t>
            </a:r>
          </a:p>
        </p:txBody>
      </p:sp>
      <p:pic>
        <p:nvPicPr>
          <p:cNvPr id="1026" name="Picture 2" descr="9 Things You Should Know About the Wars of the Roses - HISTORY">
            <a:extLst>
              <a:ext uri="{FF2B5EF4-FFF2-40B4-BE49-F238E27FC236}">
                <a16:creationId xmlns:a16="http://schemas.microsoft.com/office/drawing/2014/main" id="{82A213E3-A22B-4CF4-878A-3553B1787E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1" t="13226" r="4505" b="9347"/>
          <a:stretch/>
        </p:blipFill>
        <p:spPr bwMode="auto">
          <a:xfrm>
            <a:off x="395416" y="231783"/>
            <a:ext cx="4085853" cy="163666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4166343D-4F32-4E99-B907-5CDAB054C27A}"/>
              </a:ext>
            </a:extLst>
          </p:cNvPr>
          <p:cNvSpPr txBox="1">
            <a:spLocks/>
          </p:cNvSpPr>
          <p:nvPr/>
        </p:nvSpPr>
        <p:spPr>
          <a:xfrm>
            <a:off x="1022382" y="3767595"/>
            <a:ext cx="7387994" cy="911907"/>
          </a:xfrm>
          <a:prstGeom prst="rect">
            <a:avLst/>
          </a:prstGeom>
          <a:ln w="15875">
            <a:solidFill>
              <a:schemeClr val="tx1"/>
            </a:solidFill>
          </a:ln>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9pPr>
          </a:lstStyle>
          <a:p>
            <a:r>
              <a:rPr lang="en-GB" sz="1200" b="1" dirty="0"/>
              <a:t>Henry IV (r1399 – 1413) </a:t>
            </a:r>
          </a:p>
          <a:p>
            <a:pPr algn="l"/>
            <a:r>
              <a:rPr lang="en-GB" sz="1200" dirty="0"/>
              <a:t>Henry IV was the son of John of Gaunt and was part of the House of Lancaster. When Henry deposed Richard II and became king himself, this started a family feud about who should be king. Should it be John of </a:t>
            </a:r>
            <a:r>
              <a:rPr lang="en-GB" sz="1200" dirty="0" err="1"/>
              <a:t>Gaunt’s</a:t>
            </a:r>
            <a:r>
              <a:rPr lang="en-GB" sz="1200" dirty="0"/>
              <a:t> children or Edward of Langley’s children? Henry IV died in 1413 from a skin condition.</a:t>
            </a:r>
          </a:p>
        </p:txBody>
      </p:sp>
      <p:pic>
        <p:nvPicPr>
          <p:cNvPr id="8" name="Picture 7">
            <a:extLst>
              <a:ext uri="{FF2B5EF4-FFF2-40B4-BE49-F238E27FC236}">
                <a16:creationId xmlns:a16="http://schemas.microsoft.com/office/drawing/2014/main" id="{F2EE56AB-B466-463B-943E-7C6B17C0F77D}"/>
              </a:ext>
            </a:extLst>
          </p:cNvPr>
          <p:cNvPicPr>
            <a:picLocks noChangeAspect="1"/>
          </p:cNvPicPr>
          <p:nvPr/>
        </p:nvPicPr>
        <p:blipFill>
          <a:blip r:embed="rId3"/>
          <a:stretch>
            <a:fillRect/>
          </a:stretch>
        </p:blipFill>
        <p:spPr>
          <a:xfrm>
            <a:off x="288956" y="3788528"/>
            <a:ext cx="666750" cy="828675"/>
          </a:xfrm>
          <a:prstGeom prst="rect">
            <a:avLst/>
          </a:prstGeom>
        </p:spPr>
      </p:pic>
      <p:sp>
        <p:nvSpPr>
          <p:cNvPr id="9" name="Subtitle 2">
            <a:extLst>
              <a:ext uri="{FF2B5EF4-FFF2-40B4-BE49-F238E27FC236}">
                <a16:creationId xmlns:a16="http://schemas.microsoft.com/office/drawing/2014/main" id="{1A8C4295-A087-4550-B7C5-98261BF08075}"/>
              </a:ext>
            </a:extLst>
          </p:cNvPr>
          <p:cNvSpPr txBox="1">
            <a:spLocks/>
          </p:cNvSpPr>
          <p:nvPr/>
        </p:nvSpPr>
        <p:spPr>
          <a:xfrm>
            <a:off x="1022380" y="4794395"/>
            <a:ext cx="7387996" cy="901640"/>
          </a:xfrm>
          <a:prstGeom prst="rect">
            <a:avLst/>
          </a:prstGeom>
          <a:ln w="15875">
            <a:solidFill>
              <a:schemeClr val="tx1"/>
            </a:solidFill>
          </a:ln>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9pPr>
          </a:lstStyle>
          <a:p>
            <a:r>
              <a:rPr lang="en-GB" sz="1200" b="1" dirty="0"/>
              <a:t>Henry V (r1413 – 1422) </a:t>
            </a:r>
          </a:p>
          <a:p>
            <a:pPr algn="l"/>
            <a:r>
              <a:rPr lang="en-GB" sz="1200" dirty="0"/>
              <a:t>Henry IV’s son became king. He was also called Henry and became Henry V. He signed a treaty with France which meant he would also become the King of France when their king died – but Henry died first, from dysentery, by just a few weeks.</a:t>
            </a:r>
          </a:p>
        </p:txBody>
      </p:sp>
      <p:pic>
        <p:nvPicPr>
          <p:cNvPr id="10" name="Picture 9">
            <a:extLst>
              <a:ext uri="{FF2B5EF4-FFF2-40B4-BE49-F238E27FC236}">
                <a16:creationId xmlns:a16="http://schemas.microsoft.com/office/drawing/2014/main" id="{A371F97F-254C-4F2D-B95D-D7E0EFDD5678}"/>
              </a:ext>
            </a:extLst>
          </p:cNvPr>
          <p:cNvPicPr>
            <a:picLocks noChangeAspect="1"/>
          </p:cNvPicPr>
          <p:nvPr/>
        </p:nvPicPr>
        <p:blipFill>
          <a:blip r:embed="rId3"/>
          <a:stretch>
            <a:fillRect/>
          </a:stretch>
        </p:blipFill>
        <p:spPr>
          <a:xfrm>
            <a:off x="288956" y="4726577"/>
            <a:ext cx="666750" cy="828675"/>
          </a:xfrm>
          <a:prstGeom prst="rect">
            <a:avLst/>
          </a:prstGeom>
        </p:spPr>
      </p:pic>
      <p:sp>
        <p:nvSpPr>
          <p:cNvPr id="11" name="Subtitle 2">
            <a:extLst>
              <a:ext uri="{FF2B5EF4-FFF2-40B4-BE49-F238E27FC236}">
                <a16:creationId xmlns:a16="http://schemas.microsoft.com/office/drawing/2014/main" id="{D89B982C-D21C-4DC2-B91B-E716D4835F97}"/>
              </a:ext>
            </a:extLst>
          </p:cNvPr>
          <p:cNvSpPr txBox="1">
            <a:spLocks/>
          </p:cNvSpPr>
          <p:nvPr/>
        </p:nvSpPr>
        <p:spPr>
          <a:xfrm>
            <a:off x="1022379" y="5780606"/>
            <a:ext cx="7387996" cy="911907"/>
          </a:xfrm>
          <a:prstGeom prst="rect">
            <a:avLst/>
          </a:prstGeom>
          <a:ln w="15875">
            <a:solidFill>
              <a:schemeClr val="tx1"/>
            </a:solidFill>
          </a:ln>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9pPr>
          </a:lstStyle>
          <a:p>
            <a:r>
              <a:rPr lang="en-GB" sz="1200" b="1" dirty="0"/>
              <a:t>Henry VI (r1422 – 1461) </a:t>
            </a:r>
          </a:p>
          <a:p>
            <a:pPr algn="l"/>
            <a:r>
              <a:rPr lang="en-GB" sz="1200" dirty="0"/>
              <a:t>Henry V’s son became king. He was also called Henry and became Henry VI. Henry VI was just 9 months old when he became king. He was crowned in Westminster Abbey in 1429 and again in Paris in 1431 – the only monarch ever to be crowned in both countries. He was deposed in 1461.</a:t>
            </a:r>
          </a:p>
        </p:txBody>
      </p:sp>
      <p:pic>
        <p:nvPicPr>
          <p:cNvPr id="12" name="Picture 11">
            <a:extLst>
              <a:ext uri="{FF2B5EF4-FFF2-40B4-BE49-F238E27FC236}">
                <a16:creationId xmlns:a16="http://schemas.microsoft.com/office/drawing/2014/main" id="{4CD262B8-231C-4949-A662-5D90912797F0}"/>
              </a:ext>
            </a:extLst>
          </p:cNvPr>
          <p:cNvPicPr>
            <a:picLocks noChangeAspect="1"/>
          </p:cNvPicPr>
          <p:nvPr/>
        </p:nvPicPr>
        <p:blipFill>
          <a:blip r:embed="rId3"/>
          <a:stretch>
            <a:fillRect/>
          </a:stretch>
        </p:blipFill>
        <p:spPr>
          <a:xfrm>
            <a:off x="318046" y="5732548"/>
            <a:ext cx="666750" cy="828675"/>
          </a:xfrm>
          <a:prstGeom prst="rect">
            <a:avLst/>
          </a:prstGeom>
        </p:spPr>
      </p:pic>
      <p:sp>
        <p:nvSpPr>
          <p:cNvPr id="13" name="Subtitle 2">
            <a:extLst>
              <a:ext uri="{FF2B5EF4-FFF2-40B4-BE49-F238E27FC236}">
                <a16:creationId xmlns:a16="http://schemas.microsoft.com/office/drawing/2014/main" id="{F2542529-2AC1-4645-9E41-8CACA1C8A073}"/>
              </a:ext>
            </a:extLst>
          </p:cNvPr>
          <p:cNvSpPr txBox="1">
            <a:spLocks/>
          </p:cNvSpPr>
          <p:nvPr/>
        </p:nvSpPr>
        <p:spPr>
          <a:xfrm>
            <a:off x="1294695" y="6769230"/>
            <a:ext cx="7372965" cy="748618"/>
          </a:xfrm>
          <a:prstGeom prst="rect">
            <a:avLst/>
          </a:prstGeom>
          <a:ln w="15875">
            <a:solidFill>
              <a:schemeClr val="tx1"/>
            </a:solidFill>
          </a:ln>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9pPr>
          </a:lstStyle>
          <a:p>
            <a:r>
              <a:rPr lang="en-GB" sz="1200" b="1" dirty="0"/>
              <a:t>Edward IV (r1461 – 1470) </a:t>
            </a:r>
          </a:p>
          <a:p>
            <a:pPr algn="l"/>
            <a:r>
              <a:rPr lang="en-GB" sz="1200" dirty="0"/>
              <a:t>Edward IV was a descendant of Edward of Langley and now the throne passed to the other side of the family – the House of York.</a:t>
            </a:r>
          </a:p>
        </p:txBody>
      </p:sp>
      <p:pic>
        <p:nvPicPr>
          <p:cNvPr id="16" name="Picture 15">
            <a:extLst>
              <a:ext uri="{FF2B5EF4-FFF2-40B4-BE49-F238E27FC236}">
                <a16:creationId xmlns:a16="http://schemas.microsoft.com/office/drawing/2014/main" id="{DDA1F0F3-9305-44FC-A718-2C420AD43A33}"/>
              </a:ext>
            </a:extLst>
          </p:cNvPr>
          <p:cNvPicPr>
            <a:picLocks noChangeAspect="1"/>
          </p:cNvPicPr>
          <p:nvPr/>
        </p:nvPicPr>
        <p:blipFill>
          <a:blip r:embed="rId4"/>
          <a:stretch>
            <a:fillRect/>
          </a:stretch>
        </p:blipFill>
        <p:spPr>
          <a:xfrm>
            <a:off x="8746673" y="6734928"/>
            <a:ext cx="665522" cy="817222"/>
          </a:xfrm>
          <a:prstGeom prst="rect">
            <a:avLst/>
          </a:prstGeom>
        </p:spPr>
      </p:pic>
      <p:sp>
        <p:nvSpPr>
          <p:cNvPr id="18" name="Subtitle 2">
            <a:extLst>
              <a:ext uri="{FF2B5EF4-FFF2-40B4-BE49-F238E27FC236}">
                <a16:creationId xmlns:a16="http://schemas.microsoft.com/office/drawing/2014/main" id="{2926AA4A-541D-4CF0-BFFB-68633F5A23B3}"/>
              </a:ext>
            </a:extLst>
          </p:cNvPr>
          <p:cNvSpPr txBox="1">
            <a:spLocks/>
          </p:cNvSpPr>
          <p:nvPr/>
        </p:nvSpPr>
        <p:spPr>
          <a:xfrm>
            <a:off x="1022380" y="7597484"/>
            <a:ext cx="7387996" cy="748618"/>
          </a:xfrm>
          <a:prstGeom prst="rect">
            <a:avLst/>
          </a:prstGeom>
          <a:ln w="15875">
            <a:solidFill>
              <a:schemeClr val="tx1"/>
            </a:solidFill>
          </a:ln>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9pPr>
          </a:lstStyle>
          <a:p>
            <a:r>
              <a:rPr lang="en-GB" sz="1200" b="1" dirty="0"/>
              <a:t>Henry VI (r1470 – 1471) again</a:t>
            </a:r>
          </a:p>
          <a:p>
            <a:pPr algn="l"/>
            <a:r>
              <a:rPr lang="en-GB" sz="1200" dirty="0"/>
              <a:t>Henry VI took the throne again in 1470, but was deposed the next year. He was taken to the Tower of London and was killed there in 1471.</a:t>
            </a:r>
          </a:p>
        </p:txBody>
      </p:sp>
      <p:pic>
        <p:nvPicPr>
          <p:cNvPr id="19" name="Picture 18">
            <a:extLst>
              <a:ext uri="{FF2B5EF4-FFF2-40B4-BE49-F238E27FC236}">
                <a16:creationId xmlns:a16="http://schemas.microsoft.com/office/drawing/2014/main" id="{E6682F16-ABF7-4114-91AD-63A6915FCF8A}"/>
              </a:ext>
            </a:extLst>
          </p:cNvPr>
          <p:cNvPicPr>
            <a:picLocks noChangeAspect="1"/>
          </p:cNvPicPr>
          <p:nvPr/>
        </p:nvPicPr>
        <p:blipFill>
          <a:blip r:embed="rId3"/>
          <a:stretch>
            <a:fillRect/>
          </a:stretch>
        </p:blipFill>
        <p:spPr>
          <a:xfrm>
            <a:off x="288956" y="7597484"/>
            <a:ext cx="666750" cy="828675"/>
          </a:xfrm>
          <a:prstGeom prst="rect">
            <a:avLst/>
          </a:prstGeom>
        </p:spPr>
      </p:pic>
      <p:sp>
        <p:nvSpPr>
          <p:cNvPr id="20" name="Subtitle 2">
            <a:extLst>
              <a:ext uri="{FF2B5EF4-FFF2-40B4-BE49-F238E27FC236}">
                <a16:creationId xmlns:a16="http://schemas.microsoft.com/office/drawing/2014/main" id="{E39DBA00-A81B-4100-92A0-0094A5D6681D}"/>
              </a:ext>
            </a:extLst>
          </p:cNvPr>
          <p:cNvSpPr txBox="1">
            <a:spLocks/>
          </p:cNvSpPr>
          <p:nvPr/>
        </p:nvSpPr>
        <p:spPr>
          <a:xfrm>
            <a:off x="1294695" y="8424774"/>
            <a:ext cx="7372965" cy="577872"/>
          </a:xfrm>
          <a:prstGeom prst="rect">
            <a:avLst/>
          </a:prstGeom>
          <a:ln w="15875">
            <a:solidFill>
              <a:schemeClr val="tx1"/>
            </a:solidFill>
          </a:ln>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9pPr>
          </a:lstStyle>
          <a:p>
            <a:r>
              <a:rPr lang="en-GB" sz="1200" b="1" dirty="0"/>
              <a:t>Edward IV (r1471 – 1483) again</a:t>
            </a:r>
          </a:p>
          <a:p>
            <a:pPr algn="l"/>
            <a:r>
              <a:rPr lang="en-GB" sz="1200" dirty="0"/>
              <a:t>Edward IV Took the throne back from Henry VI. Edward died in 1483 and the throne passed to his son - almost.</a:t>
            </a:r>
          </a:p>
        </p:txBody>
      </p:sp>
      <p:sp>
        <p:nvSpPr>
          <p:cNvPr id="21" name="Subtitle 2">
            <a:extLst>
              <a:ext uri="{FF2B5EF4-FFF2-40B4-BE49-F238E27FC236}">
                <a16:creationId xmlns:a16="http://schemas.microsoft.com/office/drawing/2014/main" id="{53499FBC-0892-49A7-A8EF-F2BF87073DEA}"/>
              </a:ext>
            </a:extLst>
          </p:cNvPr>
          <p:cNvSpPr txBox="1">
            <a:spLocks/>
          </p:cNvSpPr>
          <p:nvPr/>
        </p:nvSpPr>
        <p:spPr>
          <a:xfrm>
            <a:off x="1283450" y="9101146"/>
            <a:ext cx="7372965" cy="1206426"/>
          </a:xfrm>
          <a:prstGeom prst="rect">
            <a:avLst/>
          </a:prstGeom>
          <a:ln w="15875">
            <a:solidFill>
              <a:schemeClr val="tx1"/>
            </a:solidFill>
          </a:ln>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9pPr>
          </a:lstStyle>
          <a:p>
            <a:r>
              <a:rPr lang="en-GB" sz="1200" b="1" dirty="0"/>
              <a:t>Edward V (</a:t>
            </a:r>
            <a:r>
              <a:rPr lang="en-GB" sz="1200" b="1" dirty="0" err="1"/>
              <a:t>rApril</a:t>
            </a:r>
            <a:r>
              <a:rPr lang="en-GB" sz="1200" b="1" dirty="0"/>
              <a:t> – June 1483)</a:t>
            </a:r>
          </a:p>
          <a:p>
            <a:pPr algn="l"/>
            <a:r>
              <a:rPr lang="en-GB" sz="1200" dirty="0"/>
              <a:t>Edward was aged 12 years old when his father died and he became king. Edward had a brother called Richard. There were rumours that their father was already married when he married their mother. This would mean his marriage was illegal – and Edward could not become king. The throne was offered to Edward IV’s brother (also called Richard) instead. The young king and his brother, Prince Richard, were taken to the Tower of London and never seen again. The mystery of </a:t>
            </a:r>
            <a:r>
              <a:rPr lang="en-GB" sz="1200" i="1" dirty="0"/>
              <a:t>The Princes in the Tower</a:t>
            </a:r>
            <a:r>
              <a:rPr lang="en-GB" sz="1200" dirty="0"/>
              <a:t> remains to this day - although it was likely they were killed.</a:t>
            </a:r>
          </a:p>
        </p:txBody>
      </p:sp>
      <p:pic>
        <p:nvPicPr>
          <p:cNvPr id="22" name="Picture 21">
            <a:extLst>
              <a:ext uri="{FF2B5EF4-FFF2-40B4-BE49-F238E27FC236}">
                <a16:creationId xmlns:a16="http://schemas.microsoft.com/office/drawing/2014/main" id="{97E8FDFD-80F5-4368-9F58-B49E14A9C5CE}"/>
              </a:ext>
            </a:extLst>
          </p:cNvPr>
          <p:cNvPicPr>
            <a:picLocks noChangeAspect="1"/>
          </p:cNvPicPr>
          <p:nvPr/>
        </p:nvPicPr>
        <p:blipFill>
          <a:blip r:embed="rId4"/>
          <a:stretch>
            <a:fillRect/>
          </a:stretch>
        </p:blipFill>
        <p:spPr>
          <a:xfrm>
            <a:off x="8748448" y="8305099"/>
            <a:ext cx="665522" cy="817222"/>
          </a:xfrm>
          <a:prstGeom prst="rect">
            <a:avLst/>
          </a:prstGeom>
        </p:spPr>
      </p:pic>
      <p:pic>
        <p:nvPicPr>
          <p:cNvPr id="23" name="Picture 22">
            <a:extLst>
              <a:ext uri="{FF2B5EF4-FFF2-40B4-BE49-F238E27FC236}">
                <a16:creationId xmlns:a16="http://schemas.microsoft.com/office/drawing/2014/main" id="{428D0656-8B6A-4516-9795-B5639B8611CA}"/>
              </a:ext>
            </a:extLst>
          </p:cNvPr>
          <p:cNvPicPr>
            <a:picLocks noChangeAspect="1"/>
          </p:cNvPicPr>
          <p:nvPr/>
        </p:nvPicPr>
        <p:blipFill>
          <a:blip r:embed="rId4"/>
          <a:stretch>
            <a:fillRect/>
          </a:stretch>
        </p:blipFill>
        <p:spPr>
          <a:xfrm>
            <a:off x="8748448" y="9306335"/>
            <a:ext cx="665522" cy="817222"/>
          </a:xfrm>
          <a:prstGeom prst="rect">
            <a:avLst/>
          </a:prstGeom>
        </p:spPr>
      </p:pic>
      <p:sp>
        <p:nvSpPr>
          <p:cNvPr id="24" name="Subtitle 2">
            <a:extLst>
              <a:ext uri="{FF2B5EF4-FFF2-40B4-BE49-F238E27FC236}">
                <a16:creationId xmlns:a16="http://schemas.microsoft.com/office/drawing/2014/main" id="{CC30CCE0-007A-429A-B545-7CDA970349EA}"/>
              </a:ext>
            </a:extLst>
          </p:cNvPr>
          <p:cNvSpPr txBox="1">
            <a:spLocks/>
          </p:cNvSpPr>
          <p:nvPr/>
        </p:nvSpPr>
        <p:spPr>
          <a:xfrm>
            <a:off x="1283449" y="10406072"/>
            <a:ext cx="7372965" cy="577872"/>
          </a:xfrm>
          <a:prstGeom prst="rect">
            <a:avLst/>
          </a:prstGeom>
          <a:ln w="15875">
            <a:solidFill>
              <a:schemeClr val="tx1"/>
            </a:solidFill>
          </a:ln>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9pPr>
          </a:lstStyle>
          <a:p>
            <a:r>
              <a:rPr lang="en-GB" sz="1200" b="1" dirty="0"/>
              <a:t>Richard III (r1483 – 1485)</a:t>
            </a:r>
          </a:p>
          <a:p>
            <a:pPr algn="l"/>
            <a:r>
              <a:rPr lang="en-GB" sz="1200" dirty="0"/>
              <a:t>Richard III was the last Plantagenet King and the last King of the House of York. Shakespeare wrote </a:t>
            </a:r>
            <a:r>
              <a:rPr lang="en-GB" sz="1200"/>
              <a:t>a play about him.</a:t>
            </a:r>
            <a:endParaRPr lang="en-GB" sz="1200" dirty="0"/>
          </a:p>
        </p:txBody>
      </p:sp>
      <p:pic>
        <p:nvPicPr>
          <p:cNvPr id="25" name="Picture 24">
            <a:extLst>
              <a:ext uri="{FF2B5EF4-FFF2-40B4-BE49-F238E27FC236}">
                <a16:creationId xmlns:a16="http://schemas.microsoft.com/office/drawing/2014/main" id="{08C85024-D880-4A8D-B5E7-5DC7F4CE6ECD}"/>
              </a:ext>
            </a:extLst>
          </p:cNvPr>
          <p:cNvPicPr>
            <a:picLocks noChangeAspect="1"/>
          </p:cNvPicPr>
          <p:nvPr/>
        </p:nvPicPr>
        <p:blipFill>
          <a:blip r:embed="rId4"/>
          <a:stretch>
            <a:fillRect/>
          </a:stretch>
        </p:blipFill>
        <p:spPr>
          <a:xfrm>
            <a:off x="8748448" y="10307572"/>
            <a:ext cx="665522" cy="817222"/>
          </a:xfrm>
          <a:prstGeom prst="rect">
            <a:avLst/>
          </a:prstGeom>
        </p:spPr>
      </p:pic>
      <p:sp>
        <p:nvSpPr>
          <p:cNvPr id="26" name="Subtitle 2">
            <a:extLst>
              <a:ext uri="{FF2B5EF4-FFF2-40B4-BE49-F238E27FC236}">
                <a16:creationId xmlns:a16="http://schemas.microsoft.com/office/drawing/2014/main" id="{7A7A3B40-6137-4518-85BD-F1F556446B5F}"/>
              </a:ext>
            </a:extLst>
          </p:cNvPr>
          <p:cNvSpPr txBox="1">
            <a:spLocks/>
          </p:cNvSpPr>
          <p:nvPr/>
        </p:nvSpPr>
        <p:spPr>
          <a:xfrm>
            <a:off x="1022379" y="11124794"/>
            <a:ext cx="7634035" cy="1373527"/>
          </a:xfrm>
          <a:prstGeom prst="rect">
            <a:avLst/>
          </a:prstGeom>
          <a:ln w="15875">
            <a:solidFill>
              <a:schemeClr val="tx1"/>
            </a:solidFill>
          </a:ln>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sz="1680" kern="1200">
                <a:solidFill>
                  <a:schemeClr val="tx1"/>
                </a:solidFill>
                <a:latin typeface="+mn-lt"/>
                <a:ea typeface="+mn-ea"/>
                <a:cs typeface="+mn-cs"/>
              </a:defRPr>
            </a:lvl9pPr>
          </a:lstStyle>
          <a:p>
            <a:r>
              <a:rPr lang="en-GB" sz="1200" b="1" dirty="0"/>
              <a:t>Henry </a:t>
            </a:r>
            <a:r>
              <a:rPr lang="en-GB" sz="1200" b="1"/>
              <a:t>VII (r1485 </a:t>
            </a:r>
            <a:r>
              <a:rPr lang="en-GB" sz="1200" b="1" dirty="0"/>
              <a:t>– 1509)</a:t>
            </a:r>
          </a:p>
          <a:p>
            <a:pPr algn="l"/>
            <a:r>
              <a:rPr lang="en-GB" sz="1200" dirty="0"/>
              <a:t>Henry Tudor’s mother was from the House of Lancaster and his father was the half-brother of Henry IV. Henry’s father had fought against the Yorkist and Henry had been in exile in Brittany, an area of France. He returned to England in 1485 and fought Richard III at the Battle of Bosworth Field. Richard III was killed and Henry Tudor became King Henry VII. He married Elizabeth of York, Edward IV’s daughter which united the Houses of Lancaster and York – the War of the Roses was at and end. Henry was the last English monarch to take the throne through battle. Richard III was the last of the Plantagenet Kings – Henry VII was the first monarch in the House of Tudor.</a:t>
            </a:r>
          </a:p>
        </p:txBody>
      </p:sp>
      <p:pic>
        <p:nvPicPr>
          <p:cNvPr id="27" name="Picture 26">
            <a:extLst>
              <a:ext uri="{FF2B5EF4-FFF2-40B4-BE49-F238E27FC236}">
                <a16:creationId xmlns:a16="http://schemas.microsoft.com/office/drawing/2014/main" id="{362C7284-2EB7-4C90-A7ED-644F75641D9A}"/>
              </a:ext>
            </a:extLst>
          </p:cNvPr>
          <p:cNvPicPr>
            <a:picLocks noChangeAspect="1"/>
          </p:cNvPicPr>
          <p:nvPr/>
        </p:nvPicPr>
        <p:blipFill rotWithShape="1">
          <a:blip r:embed="rId5"/>
          <a:srcRect l="7971"/>
          <a:stretch/>
        </p:blipFill>
        <p:spPr>
          <a:xfrm>
            <a:off x="157699" y="11261244"/>
            <a:ext cx="827097" cy="1100625"/>
          </a:xfrm>
          <a:prstGeom prst="rect">
            <a:avLst/>
          </a:prstGeom>
        </p:spPr>
      </p:pic>
      <p:pic>
        <p:nvPicPr>
          <p:cNvPr id="30" name="Picture 29">
            <a:extLst>
              <a:ext uri="{FF2B5EF4-FFF2-40B4-BE49-F238E27FC236}">
                <a16:creationId xmlns:a16="http://schemas.microsoft.com/office/drawing/2014/main" id="{611052A6-BADF-4B96-BCD4-79BD7073EC0A}"/>
              </a:ext>
            </a:extLst>
          </p:cNvPr>
          <p:cNvPicPr>
            <a:picLocks noChangeAspect="1"/>
          </p:cNvPicPr>
          <p:nvPr/>
        </p:nvPicPr>
        <p:blipFill rotWithShape="1">
          <a:blip r:embed="rId5"/>
          <a:srcRect l="7971"/>
          <a:stretch/>
        </p:blipFill>
        <p:spPr>
          <a:xfrm>
            <a:off x="8667660" y="11261244"/>
            <a:ext cx="827097" cy="1100625"/>
          </a:xfrm>
          <a:prstGeom prst="rect">
            <a:avLst/>
          </a:prstGeom>
        </p:spPr>
      </p:pic>
    </p:spTree>
    <p:extLst>
      <p:ext uri="{BB962C8B-B14F-4D97-AF65-F5344CB8AC3E}">
        <p14:creationId xmlns:p14="http://schemas.microsoft.com/office/powerpoint/2010/main" val="23204166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788</Words>
  <Application>Microsoft Office PowerPoint</Application>
  <PresentationFormat>A3 Paper (297x420 mm)</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The War of the Roses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 of the Roses</dc:title>
  <dc:creator>Stuart Garner</dc:creator>
  <cp:lastModifiedBy>Stuart Garner</cp:lastModifiedBy>
  <cp:revision>19</cp:revision>
  <dcterms:created xsi:type="dcterms:W3CDTF">2020-12-31T16:25:12Z</dcterms:created>
  <dcterms:modified xsi:type="dcterms:W3CDTF">2021-01-05T08:29:34Z</dcterms:modified>
</cp:coreProperties>
</file>