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1"/>
  </p:handoutMasterIdLst>
  <p:sldIdLst>
    <p:sldId id="256" r:id="rId5"/>
    <p:sldId id="257" r:id="rId6"/>
    <p:sldId id="258" r:id="rId7"/>
    <p:sldId id="259" r:id="rId8"/>
    <p:sldId id="279" r:id="rId9"/>
    <p:sldId id="271" r:id="rId10"/>
    <p:sldId id="268" r:id="rId11"/>
    <p:sldId id="278" r:id="rId12"/>
    <p:sldId id="267" r:id="rId13"/>
    <p:sldId id="266" r:id="rId14"/>
    <p:sldId id="276" r:id="rId15"/>
    <p:sldId id="263" r:id="rId16"/>
    <p:sldId id="264" r:id="rId17"/>
    <p:sldId id="274" r:id="rId18"/>
    <p:sldId id="275" r:id="rId19"/>
    <p:sldId id="277" r:id="rId20"/>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380172-05B2-00AC-906C-F67EF9227259}" v="16" dt="2022-09-06T10:41:51.816"/>
    <p1510:client id="{F093971D-3CF2-F930-2233-1ECFC8117549}" v="242" dt="2022-09-06T10:23:13.9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Hawkins" userId="S::j.hawkins@talbot.poole.sch.uk::a0cf91a8-29ab-4463-94a0-2872ac90880a" providerId="AD" clId="Web-{AF380172-05B2-00AC-906C-F67EF9227259}"/>
    <pc:docChg chg="modSld">
      <pc:chgData name="Jessica Hawkins" userId="S::j.hawkins@talbot.poole.sch.uk::a0cf91a8-29ab-4463-94a0-2872ac90880a" providerId="AD" clId="Web-{AF380172-05B2-00AC-906C-F67EF9227259}" dt="2022-09-06T10:41:51.816" v="14" actId="1076"/>
      <pc:docMkLst>
        <pc:docMk/>
      </pc:docMkLst>
      <pc:sldChg chg="addSp modSp">
        <pc:chgData name="Jessica Hawkins" userId="S::j.hawkins@talbot.poole.sch.uk::a0cf91a8-29ab-4463-94a0-2872ac90880a" providerId="AD" clId="Web-{AF380172-05B2-00AC-906C-F67EF9227259}" dt="2022-09-06T10:39:01.249" v="8" actId="1076"/>
        <pc:sldMkLst>
          <pc:docMk/>
          <pc:sldMk cId="2767706257" sldId="257"/>
        </pc:sldMkLst>
        <pc:picChg chg="mod">
          <ac:chgData name="Jessica Hawkins" userId="S::j.hawkins@talbot.poole.sch.uk::a0cf91a8-29ab-4463-94a0-2872ac90880a" providerId="AD" clId="Web-{AF380172-05B2-00AC-906C-F67EF9227259}" dt="2022-09-06T10:38:58.155" v="6" actId="1076"/>
          <ac:picMkLst>
            <pc:docMk/>
            <pc:sldMk cId="2767706257" sldId="257"/>
            <ac:picMk id="8" creationId="{00000000-0000-0000-0000-000000000000}"/>
          </ac:picMkLst>
        </pc:picChg>
        <pc:picChg chg="mod">
          <ac:chgData name="Jessica Hawkins" userId="S::j.hawkins@talbot.poole.sch.uk::a0cf91a8-29ab-4463-94a0-2872ac90880a" providerId="AD" clId="Web-{AF380172-05B2-00AC-906C-F67EF9227259}" dt="2022-09-06T10:38:59.483" v="7" actId="1076"/>
          <ac:picMkLst>
            <pc:docMk/>
            <pc:sldMk cId="2767706257" sldId="257"/>
            <ac:picMk id="9" creationId="{00000000-0000-0000-0000-000000000000}"/>
          </ac:picMkLst>
        </pc:picChg>
        <pc:picChg chg="add mod">
          <ac:chgData name="Jessica Hawkins" userId="S::j.hawkins@talbot.poole.sch.uk::a0cf91a8-29ab-4463-94a0-2872ac90880a" providerId="AD" clId="Web-{AF380172-05B2-00AC-906C-F67EF9227259}" dt="2022-09-06T10:38:35.623" v="2" actId="14100"/>
          <ac:picMkLst>
            <pc:docMk/>
            <pc:sldMk cId="2767706257" sldId="257"/>
            <ac:picMk id="10" creationId="{3C655890-F2C7-557E-E3E9-7B0D408F0B67}"/>
          </ac:picMkLst>
        </pc:picChg>
        <pc:picChg chg="mod">
          <ac:chgData name="Jessica Hawkins" userId="S::j.hawkins@talbot.poole.sch.uk::a0cf91a8-29ab-4463-94a0-2872ac90880a" providerId="AD" clId="Web-{AF380172-05B2-00AC-906C-F67EF9227259}" dt="2022-09-06T10:39:01.249" v="8" actId="1076"/>
          <ac:picMkLst>
            <pc:docMk/>
            <pc:sldMk cId="2767706257" sldId="257"/>
            <ac:picMk id="11" creationId="{00000000-0000-0000-0000-000000000000}"/>
          </ac:picMkLst>
        </pc:picChg>
        <pc:picChg chg="add mod">
          <ac:chgData name="Jessica Hawkins" userId="S::j.hawkins@talbot.poole.sch.uk::a0cf91a8-29ab-4463-94a0-2872ac90880a" providerId="AD" clId="Web-{AF380172-05B2-00AC-906C-F67EF9227259}" dt="2022-09-06T10:38:56.483" v="5" actId="14100"/>
          <ac:picMkLst>
            <pc:docMk/>
            <pc:sldMk cId="2767706257" sldId="257"/>
            <ac:picMk id="12" creationId="{A609EA9C-DF26-15D1-DB74-6F4C0C35ABB5}"/>
          </ac:picMkLst>
        </pc:picChg>
      </pc:sldChg>
      <pc:sldChg chg="addSp modSp">
        <pc:chgData name="Jessica Hawkins" userId="S::j.hawkins@talbot.poole.sch.uk::a0cf91a8-29ab-4463-94a0-2872ac90880a" providerId="AD" clId="Web-{AF380172-05B2-00AC-906C-F67EF9227259}" dt="2022-09-06T10:41:51.816" v="14" actId="1076"/>
        <pc:sldMkLst>
          <pc:docMk/>
          <pc:sldMk cId="2587977611" sldId="271"/>
        </pc:sldMkLst>
        <pc:picChg chg="add mod">
          <ac:chgData name="Jessica Hawkins" userId="S::j.hawkins@talbot.poole.sch.uk::a0cf91a8-29ab-4463-94a0-2872ac90880a" providerId="AD" clId="Web-{AF380172-05B2-00AC-906C-F67EF9227259}" dt="2022-09-06T10:41:51.816" v="14" actId="1076"/>
          <ac:picMkLst>
            <pc:docMk/>
            <pc:sldMk cId="2587977611" sldId="271"/>
            <ac:picMk id="4" creationId="{AC194BFB-E3A7-76C4-BBCB-CB5917170010}"/>
          </ac:picMkLst>
        </pc:picChg>
      </pc:sldChg>
    </pc:docChg>
  </pc:docChgLst>
  <pc:docChgLst>
    <pc:chgData name="Jessica Hawkins" userId="S::j.hawkins@talbot.poole.sch.uk::a0cf91a8-29ab-4463-94a0-2872ac90880a" providerId="AD" clId="Web-{F093971D-3CF2-F930-2233-1ECFC8117549}"/>
    <pc:docChg chg="delSld modSld">
      <pc:chgData name="Jessica Hawkins" userId="S::j.hawkins@talbot.poole.sch.uk::a0cf91a8-29ab-4463-94a0-2872ac90880a" providerId="AD" clId="Web-{F093971D-3CF2-F930-2233-1ECFC8117549}" dt="2022-09-06T10:23:13.982" v="231" actId="20577"/>
      <pc:docMkLst>
        <pc:docMk/>
      </pc:docMkLst>
      <pc:sldChg chg="delSp modSp">
        <pc:chgData name="Jessica Hawkins" userId="S::j.hawkins@talbot.poole.sch.uk::a0cf91a8-29ab-4463-94a0-2872ac90880a" providerId="AD" clId="Web-{F093971D-3CF2-F930-2233-1ECFC8117549}" dt="2022-09-06T10:20:07.524" v="164"/>
        <pc:sldMkLst>
          <pc:docMk/>
          <pc:sldMk cId="2767706257" sldId="257"/>
        </pc:sldMkLst>
        <pc:graphicFrameChg chg="mod modGraphic">
          <ac:chgData name="Jessica Hawkins" userId="S::j.hawkins@talbot.poole.sch.uk::a0cf91a8-29ab-4463-94a0-2872ac90880a" providerId="AD" clId="Web-{F093971D-3CF2-F930-2233-1ECFC8117549}" dt="2022-09-06T10:20:07.524" v="164"/>
          <ac:graphicFrameMkLst>
            <pc:docMk/>
            <pc:sldMk cId="2767706257" sldId="257"/>
            <ac:graphicFrameMk id="5" creationId="{00000000-0000-0000-0000-000000000000}"/>
          </ac:graphicFrameMkLst>
        </pc:graphicFrameChg>
        <pc:picChg chg="del">
          <ac:chgData name="Jessica Hawkins" userId="S::j.hawkins@talbot.poole.sch.uk::a0cf91a8-29ab-4463-94a0-2872ac90880a" providerId="AD" clId="Web-{F093971D-3CF2-F930-2233-1ECFC8117549}" dt="2022-09-06T10:19:07.491" v="25"/>
          <ac:picMkLst>
            <pc:docMk/>
            <pc:sldMk cId="2767706257" sldId="257"/>
            <ac:picMk id="10" creationId="{00000000-0000-0000-0000-000000000000}"/>
          </ac:picMkLst>
        </pc:picChg>
        <pc:picChg chg="mod">
          <ac:chgData name="Jessica Hawkins" userId="S::j.hawkins@talbot.poole.sch.uk::a0cf91a8-29ab-4463-94a0-2872ac90880a" providerId="AD" clId="Web-{F093971D-3CF2-F930-2233-1ECFC8117549}" dt="2022-09-06T10:19:10.335" v="26" actId="1076"/>
          <ac:picMkLst>
            <pc:docMk/>
            <pc:sldMk cId="2767706257" sldId="257"/>
            <ac:picMk id="11" creationId="{00000000-0000-0000-0000-000000000000}"/>
          </ac:picMkLst>
        </pc:picChg>
        <pc:picChg chg="del">
          <ac:chgData name="Jessica Hawkins" userId="S::j.hawkins@talbot.poole.sch.uk::a0cf91a8-29ab-4463-94a0-2872ac90880a" providerId="AD" clId="Web-{F093971D-3CF2-F930-2233-1ECFC8117549}" dt="2022-09-06T10:19:06.616" v="24"/>
          <ac:picMkLst>
            <pc:docMk/>
            <pc:sldMk cId="2767706257" sldId="257"/>
            <ac:picMk id="12" creationId="{00000000-0000-0000-0000-000000000000}"/>
          </ac:picMkLst>
        </pc:picChg>
      </pc:sldChg>
      <pc:sldChg chg="modSp">
        <pc:chgData name="Jessica Hawkins" userId="S::j.hawkins@talbot.poole.sch.uk::a0cf91a8-29ab-4463-94a0-2872ac90880a" providerId="AD" clId="Web-{F093971D-3CF2-F930-2233-1ECFC8117549}" dt="2022-09-06T10:21:24.901" v="185" actId="20577"/>
        <pc:sldMkLst>
          <pc:docMk/>
          <pc:sldMk cId="2997518577" sldId="259"/>
        </pc:sldMkLst>
        <pc:spChg chg="mod">
          <ac:chgData name="Jessica Hawkins" userId="S::j.hawkins@talbot.poole.sch.uk::a0cf91a8-29ab-4463-94a0-2872ac90880a" providerId="AD" clId="Web-{F093971D-3CF2-F930-2233-1ECFC8117549}" dt="2022-09-06T10:21:24.901" v="185" actId="20577"/>
          <ac:spMkLst>
            <pc:docMk/>
            <pc:sldMk cId="2997518577" sldId="259"/>
            <ac:spMk id="3" creationId="{00000000-0000-0000-0000-000000000000}"/>
          </ac:spMkLst>
        </pc:spChg>
      </pc:sldChg>
      <pc:sldChg chg="del">
        <pc:chgData name="Jessica Hawkins" userId="S::j.hawkins@talbot.poole.sch.uk::a0cf91a8-29ab-4463-94a0-2872ac90880a" providerId="AD" clId="Web-{F093971D-3CF2-F930-2233-1ECFC8117549}" dt="2022-09-06T10:21:46.011" v="191"/>
        <pc:sldMkLst>
          <pc:docMk/>
          <pc:sldMk cId="1535743117" sldId="270"/>
        </pc:sldMkLst>
      </pc:sldChg>
      <pc:sldChg chg="delSp modSp">
        <pc:chgData name="Jessica Hawkins" userId="S::j.hawkins@talbot.poole.sch.uk::a0cf91a8-29ab-4463-94a0-2872ac90880a" providerId="AD" clId="Web-{F093971D-3CF2-F930-2233-1ECFC8117549}" dt="2022-09-06T10:22:01.980" v="204"/>
        <pc:sldMkLst>
          <pc:docMk/>
          <pc:sldMk cId="2587977611" sldId="271"/>
        </pc:sldMkLst>
        <pc:spChg chg="mod">
          <ac:chgData name="Jessica Hawkins" userId="S::j.hawkins@talbot.poole.sch.uk::a0cf91a8-29ab-4463-94a0-2872ac90880a" providerId="AD" clId="Web-{F093971D-3CF2-F930-2233-1ECFC8117549}" dt="2022-09-06T10:21:58.324" v="203" actId="20577"/>
          <ac:spMkLst>
            <pc:docMk/>
            <pc:sldMk cId="2587977611" sldId="271"/>
            <ac:spMk id="3" creationId="{00000000-0000-0000-0000-000000000000}"/>
          </ac:spMkLst>
        </pc:spChg>
        <pc:picChg chg="del">
          <ac:chgData name="Jessica Hawkins" userId="S::j.hawkins@talbot.poole.sch.uk::a0cf91a8-29ab-4463-94a0-2872ac90880a" providerId="AD" clId="Web-{F093971D-3CF2-F930-2233-1ECFC8117549}" dt="2022-09-06T10:22:01.980" v="204"/>
          <ac:picMkLst>
            <pc:docMk/>
            <pc:sldMk cId="2587977611" sldId="271"/>
            <ac:picMk id="6" creationId="{00000000-0000-0000-0000-000000000000}"/>
          </ac:picMkLst>
        </pc:picChg>
      </pc:sldChg>
      <pc:sldChg chg="modSp">
        <pc:chgData name="Jessica Hawkins" userId="S::j.hawkins@talbot.poole.sch.uk::a0cf91a8-29ab-4463-94a0-2872ac90880a" providerId="AD" clId="Web-{F093971D-3CF2-F930-2233-1ECFC8117549}" dt="2022-09-06T10:23:13.982" v="231" actId="20577"/>
        <pc:sldMkLst>
          <pc:docMk/>
          <pc:sldMk cId="3275029530" sldId="276"/>
        </pc:sldMkLst>
        <pc:spChg chg="mod">
          <ac:chgData name="Jessica Hawkins" userId="S::j.hawkins@talbot.poole.sch.uk::a0cf91a8-29ab-4463-94a0-2872ac90880a" providerId="AD" clId="Web-{F093971D-3CF2-F930-2233-1ECFC8117549}" dt="2022-09-06T10:23:13.982" v="231" actId="20577"/>
          <ac:spMkLst>
            <pc:docMk/>
            <pc:sldMk cId="3275029530" sldId="276"/>
            <ac:spMk id="4" creationId="{00000000-0000-0000-0000-000000000000}"/>
          </ac:spMkLst>
        </pc:spChg>
      </pc:sldChg>
      <pc:sldChg chg="delSp modSp">
        <pc:chgData name="Jessica Hawkins" userId="S::j.hawkins@talbot.poole.sch.uk::a0cf91a8-29ab-4463-94a0-2872ac90880a" providerId="AD" clId="Web-{F093971D-3CF2-F930-2233-1ECFC8117549}" dt="2022-09-06T10:22:25.387" v="216" actId="1076"/>
        <pc:sldMkLst>
          <pc:docMk/>
          <pc:sldMk cId="4089599664" sldId="278"/>
        </pc:sldMkLst>
        <pc:spChg chg="mod">
          <ac:chgData name="Jessica Hawkins" userId="S::j.hawkins@talbot.poole.sch.uk::a0cf91a8-29ab-4463-94a0-2872ac90880a" providerId="AD" clId="Web-{F093971D-3CF2-F930-2233-1ECFC8117549}" dt="2022-09-06T10:22:25.387" v="216" actId="1076"/>
          <ac:spMkLst>
            <pc:docMk/>
            <pc:sldMk cId="4089599664" sldId="278"/>
            <ac:spMk id="2" creationId="{00000000-0000-0000-0000-000000000000}"/>
          </ac:spMkLst>
        </pc:spChg>
        <pc:spChg chg="mod">
          <ac:chgData name="Jessica Hawkins" userId="S::j.hawkins@talbot.poole.sch.uk::a0cf91a8-29ab-4463-94a0-2872ac90880a" providerId="AD" clId="Web-{F093971D-3CF2-F930-2233-1ECFC8117549}" dt="2022-09-06T10:22:19.387" v="214" actId="20577"/>
          <ac:spMkLst>
            <pc:docMk/>
            <pc:sldMk cId="4089599664" sldId="278"/>
            <ac:spMk id="3" creationId="{00000000-0000-0000-0000-000000000000}"/>
          </ac:spMkLst>
        </pc:spChg>
        <pc:picChg chg="del">
          <ac:chgData name="Jessica Hawkins" userId="S::j.hawkins@talbot.poole.sch.uk::a0cf91a8-29ab-4463-94a0-2872ac90880a" providerId="AD" clId="Web-{F093971D-3CF2-F930-2233-1ECFC8117549}" dt="2022-09-06T10:22:19.824" v="215"/>
          <ac:picMkLst>
            <pc:docMk/>
            <pc:sldMk cId="4089599664" sldId="278"/>
            <ac:picMk id="1028" creationId="{00000000-0000-0000-0000-000000000000}"/>
          </ac:picMkLst>
        </pc:picChg>
      </pc:sldChg>
      <pc:sldChg chg="modSp">
        <pc:chgData name="Jessica Hawkins" userId="S::j.hawkins@talbot.poole.sch.uk::a0cf91a8-29ab-4463-94a0-2872ac90880a" providerId="AD" clId="Web-{F093971D-3CF2-F930-2233-1ECFC8117549}" dt="2022-09-06T10:21:41.870" v="190" actId="20577"/>
        <pc:sldMkLst>
          <pc:docMk/>
          <pc:sldMk cId="3762095909" sldId="279"/>
        </pc:sldMkLst>
        <pc:spChg chg="mod">
          <ac:chgData name="Jessica Hawkins" userId="S::j.hawkins@talbot.poole.sch.uk::a0cf91a8-29ab-4463-94a0-2872ac90880a" providerId="AD" clId="Web-{F093971D-3CF2-F930-2233-1ECFC8117549}" dt="2022-09-06T10:21:41.870" v="190" actId="20577"/>
          <ac:spMkLst>
            <pc:docMk/>
            <pc:sldMk cId="3762095909" sldId="279"/>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BDE03DDC-8BA4-4B60-8C48-55460412D5DF}" type="datetimeFigureOut">
              <a:rPr lang="en-US" smtClean="0"/>
              <a:t>9/6/2022</a:t>
            </a:fld>
            <a:endParaRPr lang="en-US"/>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3E081052-1266-4E9E-B816-D950CEF94453}" type="slidenum">
              <a:rPr lang="en-US" smtClean="0"/>
              <a:t>‹#›</a:t>
            </a:fld>
            <a:endParaRPr lang="en-US"/>
          </a:p>
        </p:txBody>
      </p:sp>
    </p:spTree>
    <p:extLst>
      <p:ext uri="{BB962C8B-B14F-4D97-AF65-F5344CB8AC3E}">
        <p14:creationId xmlns:p14="http://schemas.microsoft.com/office/powerpoint/2010/main" val="39398435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7727CB-A511-4384-9E33-8CB8D8A049D0}"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1AD52-97F9-435C-9AF9-226F7B43408D}" type="slidenum">
              <a:rPr lang="en-US" smtClean="0"/>
              <a:t>‹#›</a:t>
            </a:fld>
            <a:endParaRPr lang="en-US"/>
          </a:p>
        </p:txBody>
      </p:sp>
    </p:spTree>
    <p:extLst>
      <p:ext uri="{BB962C8B-B14F-4D97-AF65-F5344CB8AC3E}">
        <p14:creationId xmlns:p14="http://schemas.microsoft.com/office/powerpoint/2010/main" val="370563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7727CB-A511-4384-9E33-8CB8D8A049D0}"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1AD52-97F9-435C-9AF9-226F7B43408D}" type="slidenum">
              <a:rPr lang="en-US" smtClean="0"/>
              <a:t>‹#›</a:t>
            </a:fld>
            <a:endParaRPr lang="en-US"/>
          </a:p>
        </p:txBody>
      </p:sp>
    </p:spTree>
    <p:extLst>
      <p:ext uri="{BB962C8B-B14F-4D97-AF65-F5344CB8AC3E}">
        <p14:creationId xmlns:p14="http://schemas.microsoft.com/office/powerpoint/2010/main" val="273477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7727CB-A511-4384-9E33-8CB8D8A049D0}"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1AD52-97F9-435C-9AF9-226F7B43408D}" type="slidenum">
              <a:rPr lang="en-US" smtClean="0"/>
              <a:t>‹#›</a:t>
            </a:fld>
            <a:endParaRPr lang="en-US"/>
          </a:p>
        </p:txBody>
      </p:sp>
    </p:spTree>
    <p:extLst>
      <p:ext uri="{BB962C8B-B14F-4D97-AF65-F5344CB8AC3E}">
        <p14:creationId xmlns:p14="http://schemas.microsoft.com/office/powerpoint/2010/main" val="234461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7727CB-A511-4384-9E33-8CB8D8A049D0}"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1AD52-97F9-435C-9AF9-226F7B43408D}" type="slidenum">
              <a:rPr lang="en-US" smtClean="0"/>
              <a:t>‹#›</a:t>
            </a:fld>
            <a:endParaRPr lang="en-US"/>
          </a:p>
        </p:txBody>
      </p:sp>
    </p:spTree>
    <p:extLst>
      <p:ext uri="{BB962C8B-B14F-4D97-AF65-F5344CB8AC3E}">
        <p14:creationId xmlns:p14="http://schemas.microsoft.com/office/powerpoint/2010/main" val="190723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7727CB-A511-4384-9E33-8CB8D8A049D0}"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1AD52-97F9-435C-9AF9-226F7B43408D}" type="slidenum">
              <a:rPr lang="en-US" smtClean="0"/>
              <a:t>‹#›</a:t>
            </a:fld>
            <a:endParaRPr lang="en-US"/>
          </a:p>
        </p:txBody>
      </p:sp>
    </p:spTree>
    <p:extLst>
      <p:ext uri="{BB962C8B-B14F-4D97-AF65-F5344CB8AC3E}">
        <p14:creationId xmlns:p14="http://schemas.microsoft.com/office/powerpoint/2010/main" val="414403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7727CB-A511-4384-9E33-8CB8D8A049D0}"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1AD52-97F9-435C-9AF9-226F7B43408D}" type="slidenum">
              <a:rPr lang="en-US" smtClean="0"/>
              <a:t>‹#›</a:t>
            </a:fld>
            <a:endParaRPr lang="en-US"/>
          </a:p>
        </p:txBody>
      </p:sp>
    </p:spTree>
    <p:extLst>
      <p:ext uri="{BB962C8B-B14F-4D97-AF65-F5344CB8AC3E}">
        <p14:creationId xmlns:p14="http://schemas.microsoft.com/office/powerpoint/2010/main" val="234219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7727CB-A511-4384-9E33-8CB8D8A049D0}" type="datetimeFigureOut">
              <a:rPr lang="en-US" smtClean="0"/>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A1AD52-97F9-435C-9AF9-226F7B43408D}" type="slidenum">
              <a:rPr lang="en-US" smtClean="0"/>
              <a:t>‹#›</a:t>
            </a:fld>
            <a:endParaRPr lang="en-US"/>
          </a:p>
        </p:txBody>
      </p:sp>
    </p:spTree>
    <p:extLst>
      <p:ext uri="{BB962C8B-B14F-4D97-AF65-F5344CB8AC3E}">
        <p14:creationId xmlns:p14="http://schemas.microsoft.com/office/powerpoint/2010/main" val="106619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7727CB-A511-4384-9E33-8CB8D8A049D0}" type="datetimeFigureOut">
              <a:rPr lang="en-US" smtClean="0"/>
              <a:t>9/6/2022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A1AD52-97F9-435C-9AF9-226F7B43408D}" type="slidenum">
              <a:rPr lang="en-US" smtClean="0"/>
              <a:t>‹#›</a:t>
            </a:fld>
            <a:endParaRPr lang="en-US"/>
          </a:p>
        </p:txBody>
      </p:sp>
    </p:spTree>
    <p:extLst>
      <p:ext uri="{BB962C8B-B14F-4D97-AF65-F5344CB8AC3E}">
        <p14:creationId xmlns:p14="http://schemas.microsoft.com/office/powerpoint/2010/main" val="3994309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727CB-A511-4384-9E33-8CB8D8A049D0}" type="datetimeFigureOut">
              <a:rPr lang="en-US" smtClean="0"/>
              <a:t>9/6/2022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A1AD52-97F9-435C-9AF9-226F7B43408D}" type="slidenum">
              <a:rPr lang="en-US" smtClean="0"/>
              <a:t>‹#›</a:t>
            </a:fld>
            <a:endParaRPr lang="en-US"/>
          </a:p>
        </p:txBody>
      </p:sp>
    </p:spTree>
    <p:extLst>
      <p:ext uri="{BB962C8B-B14F-4D97-AF65-F5344CB8AC3E}">
        <p14:creationId xmlns:p14="http://schemas.microsoft.com/office/powerpoint/2010/main" val="181790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7727CB-A511-4384-9E33-8CB8D8A049D0}"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1AD52-97F9-435C-9AF9-226F7B43408D}" type="slidenum">
              <a:rPr lang="en-US" smtClean="0"/>
              <a:t>‹#›</a:t>
            </a:fld>
            <a:endParaRPr lang="en-US"/>
          </a:p>
        </p:txBody>
      </p:sp>
    </p:spTree>
    <p:extLst>
      <p:ext uri="{BB962C8B-B14F-4D97-AF65-F5344CB8AC3E}">
        <p14:creationId xmlns:p14="http://schemas.microsoft.com/office/powerpoint/2010/main" val="75852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7727CB-A511-4384-9E33-8CB8D8A049D0}"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1AD52-97F9-435C-9AF9-226F7B43408D}" type="slidenum">
              <a:rPr lang="en-US" smtClean="0"/>
              <a:t>‹#›</a:t>
            </a:fld>
            <a:endParaRPr lang="en-US"/>
          </a:p>
        </p:txBody>
      </p:sp>
    </p:spTree>
    <p:extLst>
      <p:ext uri="{BB962C8B-B14F-4D97-AF65-F5344CB8AC3E}">
        <p14:creationId xmlns:p14="http://schemas.microsoft.com/office/powerpoint/2010/main" val="394446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727CB-A511-4384-9E33-8CB8D8A049D0}" type="datetimeFigureOut">
              <a:rPr lang="en-US" smtClean="0"/>
              <a:t>9/6/2022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1AD52-97F9-435C-9AF9-226F7B43408D}" type="slidenum">
              <a:rPr lang="en-US" smtClean="0"/>
              <a:t>‹#›</a:t>
            </a:fld>
            <a:endParaRPr lang="en-US"/>
          </a:p>
        </p:txBody>
      </p:sp>
    </p:spTree>
    <p:extLst>
      <p:ext uri="{BB962C8B-B14F-4D97-AF65-F5344CB8AC3E}">
        <p14:creationId xmlns:p14="http://schemas.microsoft.com/office/powerpoint/2010/main" val="1897954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413385"/>
            <a:ext cx="9144000" cy="2387600"/>
          </a:xfrm>
        </p:spPr>
        <p:txBody>
          <a:bodyPr/>
          <a:lstStyle/>
          <a:p>
            <a:r>
              <a:rPr lang="en-US" dirty="0">
                <a:latin typeface="KBER upright C" panose="00000500000000000000" pitchFamily="2" charset="0"/>
              </a:rPr>
              <a:t>Welcome to Year 2!</a:t>
            </a:r>
          </a:p>
        </p:txBody>
      </p:sp>
      <p:sp>
        <p:nvSpPr>
          <p:cNvPr id="3" name="Subtitle 2"/>
          <p:cNvSpPr>
            <a:spLocks noGrp="1"/>
          </p:cNvSpPr>
          <p:nvPr>
            <p:ph type="subTitle" idx="1"/>
          </p:nvPr>
        </p:nvSpPr>
        <p:spPr/>
        <p:txBody>
          <a:bodyPr/>
          <a:lstStyle/>
          <a:p>
            <a:endParaRPr lang="en-US"/>
          </a:p>
        </p:txBody>
      </p:sp>
      <p:pic>
        <p:nvPicPr>
          <p:cNvPr id="4" name="Picture 3" descr="Talbot Logo Black and white small"/>
          <p:cNvPicPr/>
          <p:nvPr/>
        </p:nvPicPr>
        <p:blipFill>
          <a:blip r:embed="rId2" cstate="print"/>
          <a:srcRect/>
          <a:stretch>
            <a:fillRect/>
          </a:stretch>
        </p:blipFill>
        <p:spPr bwMode="auto">
          <a:xfrm>
            <a:off x="4884102" y="3439189"/>
            <a:ext cx="2423795" cy="2456815"/>
          </a:xfrm>
          <a:prstGeom prst="rect">
            <a:avLst/>
          </a:prstGeom>
          <a:noFill/>
          <a:ln w="9525">
            <a:noFill/>
            <a:miter lim="800000"/>
            <a:headEnd/>
            <a:tailEnd/>
          </a:ln>
        </p:spPr>
      </p:pic>
    </p:spTree>
    <p:extLst>
      <p:ext uri="{BB962C8B-B14F-4D97-AF65-F5344CB8AC3E}">
        <p14:creationId xmlns:p14="http://schemas.microsoft.com/office/powerpoint/2010/main" val="142938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KBER upright C" panose="00000500000000000000" pitchFamily="2" charset="0"/>
              </a:rPr>
              <a:t>What can you do to help? </a:t>
            </a:r>
          </a:p>
        </p:txBody>
      </p:sp>
      <p:sp>
        <p:nvSpPr>
          <p:cNvPr id="3" name="Content Placeholder 2"/>
          <p:cNvSpPr>
            <a:spLocks noGrp="1"/>
          </p:cNvSpPr>
          <p:nvPr>
            <p:ph idx="1"/>
          </p:nvPr>
        </p:nvSpPr>
        <p:spPr>
          <a:xfrm>
            <a:off x="713509" y="1586216"/>
            <a:ext cx="10515600" cy="4807931"/>
          </a:xfrm>
        </p:spPr>
        <p:txBody>
          <a:bodyPr>
            <a:noAutofit/>
          </a:bodyPr>
          <a:lstStyle/>
          <a:p>
            <a:r>
              <a:rPr lang="en-US" sz="2400" dirty="0">
                <a:latin typeface="KBER upright C" panose="00000500000000000000" pitchFamily="2" charset="0"/>
              </a:rPr>
              <a:t>Ensure you read and question – school books 3x a week, home books, library books, captions and labels, instructions, recipes </a:t>
            </a:r>
          </a:p>
          <a:p>
            <a:r>
              <a:rPr lang="en-US" sz="2400" dirty="0">
                <a:latin typeface="KBER upright C" panose="00000500000000000000" pitchFamily="2" charset="0"/>
              </a:rPr>
              <a:t>Times tables and counting activities</a:t>
            </a:r>
          </a:p>
          <a:p>
            <a:r>
              <a:rPr lang="en-US" sz="2400" dirty="0">
                <a:latin typeface="KBER upright C" panose="00000500000000000000" pitchFamily="2" charset="0"/>
              </a:rPr>
              <a:t>Telling the time</a:t>
            </a:r>
          </a:p>
          <a:p>
            <a:r>
              <a:rPr lang="en-US" sz="2400" dirty="0">
                <a:latin typeface="KBER upright C" panose="00000500000000000000" pitchFamily="2" charset="0"/>
              </a:rPr>
              <a:t>Helping with cooking – weighing, measuring </a:t>
            </a:r>
          </a:p>
          <a:p>
            <a:r>
              <a:rPr lang="en-US" sz="2400" dirty="0">
                <a:latin typeface="KBER upright C" panose="00000500000000000000" pitchFamily="2" charset="0"/>
              </a:rPr>
              <a:t>Using money – pay in the shops, on the bus </a:t>
            </a:r>
            <a:r>
              <a:rPr lang="en-US" sz="2400" dirty="0" err="1">
                <a:latin typeface="KBER upright C" panose="00000500000000000000" pitchFamily="2" charset="0"/>
              </a:rPr>
              <a:t>etc</a:t>
            </a:r>
            <a:r>
              <a:rPr lang="en-US" sz="2400" dirty="0">
                <a:latin typeface="KBER upright C" panose="00000500000000000000" pitchFamily="2" charset="0"/>
              </a:rPr>
              <a:t> </a:t>
            </a:r>
          </a:p>
          <a:p>
            <a:r>
              <a:rPr lang="en-US" sz="2400" dirty="0">
                <a:latin typeface="KBER upright C" panose="00000500000000000000" pitchFamily="2" charset="0"/>
              </a:rPr>
              <a:t>Writing postcards, Christmas cards, thank you cards, </a:t>
            </a:r>
          </a:p>
          <a:p>
            <a:pPr marL="0" indent="0">
              <a:buNone/>
            </a:pPr>
            <a:r>
              <a:rPr lang="en-US" sz="2400" dirty="0">
                <a:latin typeface="KBER upright C" panose="00000500000000000000" pitchFamily="2" charset="0"/>
              </a:rPr>
              <a:t>birthday cards</a:t>
            </a:r>
          </a:p>
          <a:p>
            <a:r>
              <a:rPr lang="en-US" sz="2400" dirty="0">
                <a:latin typeface="KBER upright C" panose="00000500000000000000" pitchFamily="2" charset="0"/>
              </a:rPr>
              <a:t>Learn the common exception words </a:t>
            </a:r>
          </a:p>
          <a:p>
            <a:r>
              <a:rPr lang="en-US" sz="2400" dirty="0">
                <a:latin typeface="KBER upright C" panose="00000500000000000000" pitchFamily="2" charset="0"/>
              </a:rPr>
              <a:t>Ensure they are getting a good night’s sleep</a:t>
            </a:r>
          </a:p>
          <a:p>
            <a:r>
              <a:rPr lang="en-US" sz="2400" dirty="0">
                <a:latin typeface="KBER upright C" panose="00000500000000000000" pitchFamily="2" charset="0"/>
              </a:rPr>
              <a:t>Spend time as a family – days out and lovely activities </a:t>
            </a:r>
            <a:r>
              <a:rPr lang="en-US" sz="2400" dirty="0" err="1">
                <a:latin typeface="KBER upright C" panose="00000500000000000000" pitchFamily="2" charset="0"/>
              </a:rPr>
              <a:t>etc</a:t>
            </a:r>
            <a:r>
              <a:rPr lang="en-US" sz="2400" dirty="0">
                <a:latin typeface="KBER upright C" panose="00000500000000000000" pitchFamily="2" charset="0"/>
              </a:rPr>
              <a:t> </a:t>
            </a:r>
          </a:p>
        </p:txBody>
      </p:sp>
      <p:pic>
        <p:nvPicPr>
          <p:cNvPr id="4" name="Picture 3" descr="Talbot Logo Black and white small"/>
          <p:cNvPicPr/>
          <p:nvPr/>
        </p:nvPicPr>
        <p:blipFill>
          <a:blip r:embed="rId2" cstate="print"/>
          <a:srcRect/>
          <a:stretch>
            <a:fillRect/>
          </a:stretch>
        </p:blipFill>
        <p:spPr bwMode="auto">
          <a:xfrm>
            <a:off x="9622356" y="4278774"/>
            <a:ext cx="2423795" cy="2456815"/>
          </a:xfrm>
          <a:prstGeom prst="rect">
            <a:avLst/>
          </a:prstGeom>
          <a:noFill/>
          <a:ln w="9525">
            <a:noFill/>
            <a:miter lim="800000"/>
            <a:headEnd/>
            <a:tailEnd/>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32" y="182881"/>
            <a:ext cx="1812777" cy="1244774"/>
          </a:xfrm>
          <a:prstGeom prst="rect">
            <a:avLst/>
          </a:prstGeom>
        </p:spPr>
      </p:pic>
    </p:spTree>
    <p:extLst>
      <p:ext uri="{BB962C8B-B14F-4D97-AF65-F5344CB8AC3E}">
        <p14:creationId xmlns:p14="http://schemas.microsoft.com/office/powerpoint/2010/main" val="2427846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latin typeface="KBER upright C" panose="00000500000000000000" pitchFamily="2" charset="0"/>
              </a:rPr>
              <a:t>Curriculum</a:t>
            </a:r>
            <a:r>
              <a:rPr lang="en-GB" dirty="0">
                <a:latin typeface="KBER upright C" panose="00000500000000000000" pitchFamily="2" charset="0"/>
              </a:rPr>
              <a:t> </a:t>
            </a:r>
            <a:endParaRPr lang="en-US" dirty="0">
              <a:latin typeface="KBER upright C" panose="00000500000000000000" pitchFamily="2" charset="0"/>
            </a:endParaRPr>
          </a:p>
        </p:txBody>
      </p:sp>
      <p:sp>
        <p:nvSpPr>
          <p:cNvPr id="4" name="Content Placeholder 2"/>
          <p:cNvSpPr txBox="1">
            <a:spLocks/>
          </p:cNvSpPr>
          <p:nvPr/>
        </p:nvSpPr>
        <p:spPr>
          <a:xfrm>
            <a:off x="713509" y="1586216"/>
            <a:ext cx="10515600" cy="480793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KBER upright C"/>
              </a:rPr>
              <a:t>For each topic covered we will be putting a knowledge </a:t>
            </a:r>
            <a:r>
              <a:rPr lang="en-US" sz="2400" dirty="0" err="1">
                <a:latin typeface="KBER upright C"/>
              </a:rPr>
              <a:t>organiser</a:t>
            </a:r>
            <a:r>
              <a:rPr lang="en-US" sz="2400" dirty="0">
                <a:latin typeface="KBER upright C"/>
              </a:rPr>
              <a:t> on the school website.  This will show you the knowledge that we will be teaching in school and the vocabulary we will be using. You may find it useful to refer to these with your child at home.  </a:t>
            </a:r>
            <a:endParaRPr lang="en-US" sz="2400" dirty="0">
              <a:latin typeface="KBER upright C" panose="00000500000000000000" pitchFamily="2" charset="0"/>
            </a:endParaRPr>
          </a:p>
        </p:txBody>
      </p:sp>
      <p:pic>
        <p:nvPicPr>
          <p:cNvPr id="5" name="Picture 4"/>
          <p:cNvPicPr>
            <a:picLocks noChangeAspect="1"/>
          </p:cNvPicPr>
          <p:nvPr/>
        </p:nvPicPr>
        <p:blipFill>
          <a:blip r:embed="rId2"/>
          <a:stretch>
            <a:fillRect/>
          </a:stretch>
        </p:blipFill>
        <p:spPr>
          <a:xfrm>
            <a:off x="3487968" y="3046133"/>
            <a:ext cx="5157268" cy="3633009"/>
          </a:xfrm>
          <a:prstGeom prst="rect">
            <a:avLst/>
          </a:prstGeom>
        </p:spPr>
      </p:pic>
    </p:spTree>
    <p:extLst>
      <p:ext uri="{BB962C8B-B14F-4D97-AF65-F5344CB8AC3E}">
        <p14:creationId xmlns:p14="http://schemas.microsoft.com/office/powerpoint/2010/main" val="3275029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KBER upright C" panose="00000500000000000000" pitchFamily="2" charset="0"/>
              </a:rPr>
              <a:t>SATs</a:t>
            </a:r>
          </a:p>
        </p:txBody>
      </p:sp>
      <p:sp>
        <p:nvSpPr>
          <p:cNvPr id="3" name="Content Placeholder 2"/>
          <p:cNvSpPr>
            <a:spLocks noGrp="1"/>
          </p:cNvSpPr>
          <p:nvPr>
            <p:ph idx="1"/>
          </p:nvPr>
        </p:nvSpPr>
        <p:spPr/>
        <p:txBody>
          <a:bodyPr>
            <a:normAutofit/>
          </a:bodyPr>
          <a:lstStyle/>
          <a:p>
            <a:r>
              <a:rPr lang="en-US" sz="2400" dirty="0">
                <a:latin typeface="KBER upright C" panose="00000500000000000000" pitchFamily="2" charset="0"/>
              </a:rPr>
              <a:t>SATs are statutory for Year 2 children</a:t>
            </a:r>
          </a:p>
          <a:p>
            <a:r>
              <a:rPr lang="en-US" sz="2400" dirty="0">
                <a:latin typeface="KBER upright C" panose="00000500000000000000" pitchFamily="2" charset="0"/>
              </a:rPr>
              <a:t>They will take place </a:t>
            </a:r>
            <a:r>
              <a:rPr lang="en-US" sz="2400" b="1" u="sng" dirty="0">
                <a:latin typeface="KBER upright C" panose="00000500000000000000" pitchFamily="2" charset="0"/>
              </a:rPr>
              <a:t>throughout May </a:t>
            </a:r>
            <a:r>
              <a:rPr lang="en-US" sz="2400" dirty="0">
                <a:latin typeface="KBER upright C" panose="00000500000000000000" pitchFamily="2" charset="0"/>
              </a:rPr>
              <a:t>– please avoid booking holiday for this time</a:t>
            </a:r>
          </a:p>
          <a:p>
            <a:r>
              <a:rPr lang="en-US" sz="2400" dirty="0" err="1">
                <a:latin typeface="KBER upright C" panose="00000500000000000000" pitchFamily="2" charset="0"/>
              </a:rPr>
              <a:t>Maths</a:t>
            </a:r>
            <a:r>
              <a:rPr lang="en-US" sz="2400" dirty="0">
                <a:latin typeface="KBER upright C" panose="00000500000000000000" pitchFamily="2" charset="0"/>
              </a:rPr>
              <a:t> x 2</a:t>
            </a:r>
          </a:p>
          <a:p>
            <a:r>
              <a:rPr lang="en-US" sz="2400" dirty="0">
                <a:latin typeface="KBER upright C" panose="00000500000000000000" pitchFamily="2" charset="0"/>
              </a:rPr>
              <a:t>Reading x 2</a:t>
            </a:r>
          </a:p>
          <a:p>
            <a:r>
              <a:rPr lang="en-US" sz="2400" dirty="0">
                <a:latin typeface="KBER upright C" panose="00000500000000000000" pitchFamily="2" charset="0"/>
              </a:rPr>
              <a:t>SPAG</a:t>
            </a:r>
          </a:p>
          <a:p>
            <a:endParaRPr lang="en-US" sz="2400" dirty="0">
              <a:latin typeface="KBER upright C" panose="00000500000000000000" pitchFamily="2" charset="0"/>
            </a:endParaRPr>
          </a:p>
          <a:p>
            <a:r>
              <a:rPr lang="en-US" sz="2400" dirty="0">
                <a:latin typeface="KBER upright C" panose="00000500000000000000" pitchFamily="2" charset="0"/>
              </a:rPr>
              <a:t>There will be an evening later in the year to go through </a:t>
            </a:r>
          </a:p>
          <a:p>
            <a:pPr marL="0" indent="0">
              <a:buNone/>
            </a:pPr>
            <a:r>
              <a:rPr lang="en-US" sz="2400" dirty="0">
                <a:latin typeface="KBER upright C" panose="00000500000000000000" pitchFamily="2" charset="0"/>
              </a:rPr>
              <a:t>the testing process in more detail</a:t>
            </a:r>
          </a:p>
        </p:txBody>
      </p:sp>
      <p:pic>
        <p:nvPicPr>
          <p:cNvPr id="4" name="Picture 3" descr="Talbot Logo Black and white small"/>
          <p:cNvPicPr/>
          <p:nvPr/>
        </p:nvPicPr>
        <p:blipFill>
          <a:blip r:embed="rId2" cstate="print"/>
          <a:srcRect/>
          <a:stretch>
            <a:fillRect/>
          </a:stretch>
        </p:blipFill>
        <p:spPr bwMode="auto">
          <a:xfrm>
            <a:off x="9717578" y="4314305"/>
            <a:ext cx="2361824" cy="2429596"/>
          </a:xfrm>
          <a:prstGeom prst="rect">
            <a:avLst/>
          </a:prstGeom>
          <a:noFill/>
          <a:ln w="9525">
            <a:noFill/>
            <a:miter lim="800000"/>
            <a:headEnd/>
            <a:tailEnd/>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606" y="2796972"/>
            <a:ext cx="1914525" cy="2028825"/>
          </a:xfrm>
          <a:prstGeom prst="rect">
            <a:avLst/>
          </a:prstGeom>
        </p:spPr>
      </p:pic>
    </p:spTree>
    <p:extLst>
      <p:ext uri="{BB962C8B-B14F-4D97-AF65-F5344CB8AC3E}">
        <p14:creationId xmlns:p14="http://schemas.microsoft.com/office/powerpoint/2010/main" val="1203627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KBER upright C" panose="00000500000000000000" pitchFamily="2" charset="0"/>
              </a:rPr>
              <a:t>Year 2 Assessment Framework</a:t>
            </a:r>
            <a:br>
              <a:rPr lang="en-US" b="1" u="sng" dirty="0">
                <a:latin typeface="KBER upright C" panose="00000500000000000000" pitchFamily="2" charset="0"/>
              </a:rPr>
            </a:br>
            <a:r>
              <a:rPr lang="en-US" b="1" u="sng" dirty="0">
                <a:latin typeface="KBER upright C" panose="00000500000000000000" pitchFamily="2" charset="0"/>
              </a:rPr>
              <a:t>Reading</a:t>
            </a:r>
          </a:p>
        </p:txBody>
      </p:sp>
      <p:sp>
        <p:nvSpPr>
          <p:cNvPr id="3" name="Content Placeholder 2"/>
          <p:cNvSpPr>
            <a:spLocks noGrp="1"/>
          </p:cNvSpPr>
          <p:nvPr>
            <p:ph idx="1"/>
          </p:nvPr>
        </p:nvSpPr>
        <p:spPr>
          <a:xfrm>
            <a:off x="1172441" y="2124883"/>
            <a:ext cx="10515600" cy="4351338"/>
          </a:xfrm>
        </p:spPr>
        <p:txBody>
          <a:bodyPr/>
          <a:lstStyle/>
          <a:p>
            <a:endParaRPr lang="en-US"/>
          </a:p>
        </p:txBody>
      </p:sp>
      <p:pic>
        <p:nvPicPr>
          <p:cNvPr id="9" name="Picture 8"/>
          <p:cNvPicPr/>
          <p:nvPr/>
        </p:nvPicPr>
        <p:blipFill rotWithShape="1">
          <a:blip r:embed="rId2"/>
          <a:srcRect l="32853" t="28490" r="33334" b="14530"/>
          <a:stretch/>
        </p:blipFill>
        <p:spPr bwMode="auto">
          <a:xfrm>
            <a:off x="838200" y="1617807"/>
            <a:ext cx="5246716" cy="4858414"/>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3"/>
          <a:srcRect l="33173" t="56695" r="33494" b="28205"/>
          <a:stretch/>
        </p:blipFill>
        <p:spPr bwMode="auto">
          <a:xfrm>
            <a:off x="6419157" y="1670886"/>
            <a:ext cx="5110596" cy="15960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6096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p:txBody>
          <a:bodyPr/>
          <a:lstStyle/>
          <a:p>
            <a:pPr algn="ctr"/>
            <a:r>
              <a:rPr lang="en-US" b="1" u="sng" dirty="0">
                <a:latin typeface="KBER upright C" panose="00000500000000000000" pitchFamily="2" charset="0"/>
              </a:rPr>
              <a:t>Year 2 Assessment Framework</a:t>
            </a:r>
            <a:br>
              <a:rPr lang="en-US" b="1" u="sng" dirty="0">
                <a:latin typeface="KBER upright C" panose="00000500000000000000" pitchFamily="2" charset="0"/>
              </a:rPr>
            </a:br>
            <a:r>
              <a:rPr lang="en-US" b="1" u="sng" dirty="0">
                <a:latin typeface="KBER upright C" panose="00000500000000000000" pitchFamily="2" charset="0"/>
              </a:rPr>
              <a:t>Writing</a:t>
            </a:r>
          </a:p>
        </p:txBody>
      </p:sp>
      <p:pic>
        <p:nvPicPr>
          <p:cNvPr id="5" name="Picture 4"/>
          <p:cNvPicPr/>
          <p:nvPr/>
        </p:nvPicPr>
        <p:blipFill rotWithShape="1">
          <a:blip r:embed="rId2"/>
          <a:srcRect l="33814" t="19089" r="33974" b="54131"/>
          <a:stretch/>
        </p:blipFill>
        <p:spPr bwMode="auto">
          <a:xfrm>
            <a:off x="746760" y="1617807"/>
            <a:ext cx="4889269" cy="2621684"/>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33814" t="16524" r="33974" b="25926"/>
          <a:stretch/>
        </p:blipFill>
        <p:spPr bwMode="auto">
          <a:xfrm>
            <a:off x="6558743" y="1617806"/>
            <a:ext cx="4886498" cy="49159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8009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latin typeface="KBER upright C" panose="00000500000000000000" pitchFamily="2" charset="0"/>
              </a:rPr>
              <a:t>Year 2 Assessment Framework</a:t>
            </a:r>
            <a:br>
              <a:rPr lang="en-GB" b="1" u="sng" dirty="0">
                <a:latin typeface="KBER upright C" panose="00000500000000000000" pitchFamily="2" charset="0"/>
              </a:rPr>
            </a:br>
            <a:r>
              <a:rPr lang="en-GB" b="1" u="sng" dirty="0">
                <a:latin typeface="KBER upright C" panose="00000500000000000000" pitchFamily="2" charset="0"/>
              </a:rPr>
              <a:t>Maths</a:t>
            </a:r>
            <a:endParaRPr lang="en-US" b="1" u="sng" dirty="0">
              <a:latin typeface="KBER upright C" panose="00000500000000000000" pitchFamily="2" charset="0"/>
            </a:endParaRPr>
          </a:p>
        </p:txBody>
      </p:sp>
      <p:sp>
        <p:nvSpPr>
          <p:cNvPr id="3" name="Content Placeholder 2"/>
          <p:cNvSpPr>
            <a:spLocks noGrp="1"/>
          </p:cNvSpPr>
          <p:nvPr>
            <p:ph idx="1"/>
          </p:nvPr>
        </p:nvSpPr>
        <p:spPr/>
        <p:txBody>
          <a:bodyPr/>
          <a:lstStyle/>
          <a:p>
            <a:endParaRPr lang="en-US"/>
          </a:p>
        </p:txBody>
      </p:sp>
      <p:pic>
        <p:nvPicPr>
          <p:cNvPr id="4" name="Picture 3"/>
          <p:cNvPicPr/>
          <p:nvPr/>
        </p:nvPicPr>
        <p:blipFill rotWithShape="1">
          <a:blip r:embed="rId2"/>
          <a:srcRect l="33333" t="12251" r="33494" b="22507"/>
          <a:stretch/>
        </p:blipFill>
        <p:spPr bwMode="auto">
          <a:xfrm>
            <a:off x="904702" y="1619870"/>
            <a:ext cx="4639887" cy="4972123"/>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33654" t="42450" r="33814" b="24786"/>
          <a:stretch/>
        </p:blipFill>
        <p:spPr bwMode="auto">
          <a:xfrm>
            <a:off x="6974378" y="1619870"/>
            <a:ext cx="4379422" cy="26362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6824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KBER upright C" panose="00000500000000000000" pitchFamily="2" charset="0"/>
              </a:rPr>
              <a:t>Queries / Messages </a:t>
            </a:r>
            <a:endParaRPr lang="en-US" dirty="0">
              <a:latin typeface="KBER upright C" panose="00000500000000000000" pitchFamily="2" charset="0"/>
            </a:endParaRPr>
          </a:p>
        </p:txBody>
      </p:sp>
      <p:sp>
        <p:nvSpPr>
          <p:cNvPr id="3" name="Content Placeholder 2"/>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KBER upright C" panose="00000500000000000000" pitchFamily="2" charset="0"/>
              </a:rPr>
              <a:t>If you have any queries or questions, or any messages for your child’s teacher e.g. they are being picked up by Nanny, then you can email them to the address below. This email will be checked throughout the day and will cut down the face to face contact and help support social distancing. </a:t>
            </a:r>
          </a:p>
          <a:p>
            <a:pPr marL="0" indent="0">
              <a:buNone/>
            </a:pPr>
            <a:endParaRPr lang="en-GB" sz="4000" b="1" dirty="0">
              <a:latin typeface="KBER upright C" panose="00000500000000000000" pitchFamily="2" charset="0"/>
            </a:endParaRPr>
          </a:p>
          <a:p>
            <a:pPr marL="0" indent="0" algn="ctr">
              <a:buNone/>
            </a:pPr>
            <a:r>
              <a:rPr lang="en-GB" sz="4000" b="1" dirty="0">
                <a:latin typeface="KBER upright C" panose="00000500000000000000" pitchFamily="2" charset="0"/>
              </a:rPr>
              <a:t>year2yeargroup@talbot.poole.sch.uk</a:t>
            </a:r>
            <a:endParaRPr lang="en-US" sz="4400" b="1" dirty="0">
              <a:latin typeface="KBER upright C" panose="00000500000000000000" pitchFamily="2" charset="0"/>
            </a:endParaRPr>
          </a:p>
        </p:txBody>
      </p:sp>
    </p:spTree>
    <p:extLst>
      <p:ext uri="{BB962C8B-B14F-4D97-AF65-F5344CB8AC3E}">
        <p14:creationId xmlns:p14="http://schemas.microsoft.com/office/powerpoint/2010/main" val="1260802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KBER upright C" panose="00000500000000000000" pitchFamily="2" charset="0"/>
              </a:rPr>
              <a:t>Staff</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60196702"/>
              </p:ext>
            </p:extLst>
          </p:nvPr>
        </p:nvGraphicFramePr>
        <p:xfrm>
          <a:off x="266007" y="1825625"/>
          <a:ext cx="11621193" cy="2528125"/>
        </p:xfrm>
        <a:graphic>
          <a:graphicData uri="http://schemas.openxmlformats.org/drawingml/2006/table">
            <a:tbl>
              <a:tblPr firstRow="1" bandRow="1">
                <a:tableStyleId>{5C22544A-7EE6-4342-B048-85BDC9FD1C3A}</a:tableStyleId>
              </a:tblPr>
              <a:tblGrid>
                <a:gridCol w="3873731">
                  <a:extLst>
                    <a:ext uri="{9D8B030D-6E8A-4147-A177-3AD203B41FA5}">
                      <a16:colId xmlns:a16="http://schemas.microsoft.com/office/drawing/2014/main" val="307549970"/>
                    </a:ext>
                  </a:extLst>
                </a:gridCol>
                <a:gridCol w="3873731">
                  <a:extLst>
                    <a:ext uri="{9D8B030D-6E8A-4147-A177-3AD203B41FA5}">
                      <a16:colId xmlns:a16="http://schemas.microsoft.com/office/drawing/2014/main" val="1439155647"/>
                    </a:ext>
                  </a:extLst>
                </a:gridCol>
                <a:gridCol w="3873731">
                  <a:extLst>
                    <a:ext uri="{9D8B030D-6E8A-4147-A177-3AD203B41FA5}">
                      <a16:colId xmlns:a16="http://schemas.microsoft.com/office/drawing/2014/main" val="2085335756"/>
                    </a:ext>
                  </a:extLst>
                </a:gridCol>
              </a:tblGrid>
              <a:tr h="348246">
                <a:tc>
                  <a:txBody>
                    <a:bodyPr/>
                    <a:lstStyle/>
                    <a:p>
                      <a:pPr algn="ctr"/>
                      <a:r>
                        <a:rPr lang="en-US" dirty="0">
                          <a:latin typeface="KBER upright C" panose="00000500000000000000" pitchFamily="2" charset="0"/>
                        </a:rPr>
                        <a:t>2JH</a:t>
                      </a:r>
                    </a:p>
                  </a:txBody>
                  <a:tcPr/>
                </a:tc>
                <a:tc>
                  <a:txBody>
                    <a:bodyPr/>
                    <a:lstStyle/>
                    <a:p>
                      <a:pPr algn="ctr"/>
                      <a:r>
                        <a:rPr lang="en-US" dirty="0">
                          <a:latin typeface="KBER upright C" panose="00000500000000000000" pitchFamily="2" charset="0"/>
                        </a:rPr>
                        <a:t>2LA</a:t>
                      </a:r>
                    </a:p>
                  </a:txBody>
                  <a:tcPr/>
                </a:tc>
                <a:tc>
                  <a:txBody>
                    <a:bodyPr/>
                    <a:lstStyle/>
                    <a:p>
                      <a:pPr algn="ctr"/>
                      <a:r>
                        <a:rPr lang="en-US" dirty="0">
                          <a:latin typeface="KBER upright C" panose="00000500000000000000" pitchFamily="2" charset="0"/>
                        </a:rPr>
                        <a:t>2WS</a:t>
                      </a:r>
                    </a:p>
                  </a:txBody>
                  <a:tcPr/>
                </a:tc>
                <a:extLst>
                  <a:ext uri="{0D108BD9-81ED-4DB2-BD59-A6C34878D82A}">
                    <a16:rowId xmlns:a16="http://schemas.microsoft.com/office/drawing/2014/main" val="3223828547"/>
                  </a:ext>
                </a:extLst>
              </a:tr>
              <a:tr h="2162365">
                <a:tc>
                  <a:txBody>
                    <a:bodyPr/>
                    <a:lstStyle/>
                    <a:p>
                      <a:pPr algn="ctr"/>
                      <a:r>
                        <a:rPr lang="en-US" dirty="0">
                          <a:latin typeface="KBER upright C" panose="00000500000000000000" pitchFamily="2" charset="0"/>
                        </a:rPr>
                        <a:t>Miss</a:t>
                      </a:r>
                      <a:r>
                        <a:rPr lang="en-US" baseline="0" dirty="0">
                          <a:latin typeface="KBER upright C" panose="00000500000000000000" pitchFamily="2" charset="0"/>
                        </a:rPr>
                        <a:t> Hawkins (Year 2 Lead)</a:t>
                      </a:r>
                    </a:p>
                    <a:p>
                      <a:pPr algn="ctr"/>
                      <a:endParaRPr lang="en-US" baseline="0" dirty="0">
                        <a:latin typeface="KBER upright C" panose="00000500000000000000" pitchFamily="2" charset="0"/>
                      </a:endParaRPr>
                    </a:p>
                    <a:p>
                      <a:pPr algn="ctr"/>
                      <a:r>
                        <a:rPr lang="en-US" baseline="0" dirty="0">
                          <a:latin typeface="KBER upright C"/>
                        </a:rPr>
                        <a:t>TA – Miss Chen </a:t>
                      </a:r>
                      <a:endParaRPr lang="en-GB" baseline="0" dirty="0">
                        <a:latin typeface="KBER upright C"/>
                      </a:endParaRPr>
                    </a:p>
                    <a:p>
                      <a:pPr algn="ctr"/>
                      <a:endParaRPr lang="en-GB" baseline="0" dirty="0">
                        <a:latin typeface="KBER upright C"/>
                      </a:endParaRPr>
                    </a:p>
                  </a:txBody>
                  <a:tcPr/>
                </a:tc>
                <a:tc>
                  <a:txBody>
                    <a:bodyPr/>
                    <a:lstStyle/>
                    <a:p>
                      <a:pPr algn="ctr"/>
                      <a:r>
                        <a:rPr lang="en-US" dirty="0" err="1">
                          <a:latin typeface="KBER upright C" panose="00000500000000000000" pitchFamily="2" charset="0"/>
                        </a:rPr>
                        <a:t>Mrs</a:t>
                      </a:r>
                      <a:r>
                        <a:rPr lang="en-US" baseline="0" dirty="0">
                          <a:latin typeface="KBER upright C" panose="00000500000000000000" pitchFamily="2" charset="0"/>
                        </a:rPr>
                        <a:t> Arnold (Monday – Thursday)</a:t>
                      </a:r>
                    </a:p>
                    <a:p>
                      <a:pPr algn="ctr"/>
                      <a:r>
                        <a:rPr lang="en-US" baseline="0" dirty="0" err="1">
                          <a:latin typeface="KBER upright C"/>
                        </a:rPr>
                        <a:t>Mrs</a:t>
                      </a:r>
                      <a:r>
                        <a:rPr lang="en-US" baseline="0" dirty="0">
                          <a:latin typeface="KBER upright C"/>
                        </a:rPr>
                        <a:t> Stringer (Friday) </a:t>
                      </a:r>
                    </a:p>
                    <a:p>
                      <a:pPr algn="ctr"/>
                      <a:endParaRPr lang="en-US" baseline="0" dirty="0">
                        <a:latin typeface="KBER upright C" panose="00000500000000000000" pitchFamily="2" charset="0"/>
                      </a:endParaRPr>
                    </a:p>
                    <a:p>
                      <a:pPr algn="ctr"/>
                      <a:r>
                        <a:rPr lang="en-US" baseline="0" dirty="0">
                          <a:latin typeface="KBER upright C"/>
                        </a:rPr>
                        <a:t>TA – Miss Dunbar</a:t>
                      </a:r>
                    </a:p>
                    <a:p>
                      <a:pPr algn="ctr"/>
                      <a:endParaRPr lang="en-GB" baseline="0" dirty="0">
                        <a:latin typeface="KBER upright C"/>
                      </a:endParaRPr>
                    </a:p>
                  </a:txBody>
                  <a:tcPr/>
                </a:tc>
                <a:tc>
                  <a:txBody>
                    <a:bodyPr/>
                    <a:lstStyle/>
                    <a:p>
                      <a:pPr algn="ctr"/>
                      <a:r>
                        <a:rPr lang="en-US" dirty="0" err="1">
                          <a:latin typeface="KBER upright C"/>
                        </a:rPr>
                        <a:t>Mrs</a:t>
                      </a:r>
                      <a:r>
                        <a:rPr lang="en-US" dirty="0">
                          <a:latin typeface="KBER upright C"/>
                        </a:rPr>
                        <a:t> Wood (Monday, Tuesday and Friday</a:t>
                      </a:r>
                      <a:r>
                        <a:rPr lang="en-US" baseline="0" dirty="0">
                          <a:latin typeface="KBER upright C"/>
                        </a:rPr>
                        <a:t>)</a:t>
                      </a:r>
                      <a:endParaRPr lang="en-US" baseline="0">
                        <a:latin typeface="KBER upright C"/>
                      </a:endParaRPr>
                    </a:p>
                    <a:p>
                      <a:pPr algn="ctr"/>
                      <a:r>
                        <a:rPr lang="en-US" baseline="0" dirty="0" err="1">
                          <a:latin typeface="KBER upright C"/>
                        </a:rPr>
                        <a:t>Mrs</a:t>
                      </a:r>
                      <a:r>
                        <a:rPr lang="en-US" baseline="0" dirty="0">
                          <a:latin typeface="KBER upright C"/>
                        </a:rPr>
                        <a:t> Stringer (Wednesday, Thursday)</a:t>
                      </a:r>
                      <a:endParaRPr lang="en-US" dirty="0">
                        <a:latin typeface="KBER upright C"/>
                      </a:endParaRPr>
                    </a:p>
                    <a:p>
                      <a:pPr algn="ctr"/>
                      <a:endParaRPr lang="en-US" dirty="0">
                        <a:latin typeface="KBER upright C" panose="00000500000000000000" pitchFamily="2" charset="0"/>
                      </a:endParaRPr>
                    </a:p>
                    <a:p>
                      <a:pPr algn="ctr"/>
                      <a:r>
                        <a:rPr lang="en-US" dirty="0">
                          <a:latin typeface="KBER upright C"/>
                        </a:rPr>
                        <a:t>TA</a:t>
                      </a:r>
                      <a:r>
                        <a:rPr lang="en-US" baseline="0" dirty="0">
                          <a:latin typeface="KBER upright C"/>
                        </a:rPr>
                        <a:t> – </a:t>
                      </a:r>
                      <a:r>
                        <a:rPr lang="en-US" baseline="0" dirty="0" err="1">
                          <a:latin typeface="KBER upright C"/>
                        </a:rPr>
                        <a:t>Mrs</a:t>
                      </a:r>
                      <a:r>
                        <a:rPr lang="en-US" baseline="0" dirty="0">
                          <a:latin typeface="KBER upright C"/>
                        </a:rPr>
                        <a:t> Jacobs</a:t>
                      </a:r>
                    </a:p>
                    <a:p>
                      <a:pPr lvl="0" algn="ctr">
                        <a:buNone/>
                      </a:pPr>
                      <a:r>
                        <a:rPr lang="en-US" baseline="0" dirty="0">
                          <a:latin typeface="KBER upright C"/>
                        </a:rPr>
                        <a:t>1:2- </a:t>
                      </a:r>
                      <a:r>
                        <a:rPr lang="en-US" baseline="0" dirty="0" err="1">
                          <a:latin typeface="KBER upright C"/>
                        </a:rPr>
                        <a:t>Mr</a:t>
                      </a:r>
                      <a:r>
                        <a:rPr lang="en-US" baseline="0" dirty="0">
                          <a:latin typeface="KBER upright C"/>
                        </a:rPr>
                        <a:t> Pearson </a:t>
                      </a:r>
                    </a:p>
                    <a:p>
                      <a:pPr algn="ctr"/>
                      <a:endParaRPr lang="en-GB" baseline="0" dirty="0">
                        <a:latin typeface="KBER upright C"/>
                      </a:endParaRPr>
                    </a:p>
                  </a:txBody>
                  <a:tcPr/>
                </a:tc>
                <a:extLst>
                  <a:ext uri="{0D108BD9-81ED-4DB2-BD59-A6C34878D82A}">
                    <a16:rowId xmlns:a16="http://schemas.microsoft.com/office/drawing/2014/main" val="2869740459"/>
                  </a:ext>
                </a:extLst>
              </a:tr>
            </a:tbl>
          </a:graphicData>
        </a:graphic>
      </p:graphicFrame>
      <p:pic>
        <p:nvPicPr>
          <p:cNvPr id="6" name="Picture 5" descr="Talbot Logo Black and white small"/>
          <p:cNvPicPr/>
          <p:nvPr/>
        </p:nvPicPr>
        <p:blipFill>
          <a:blip r:embed="rId2" cstate="print"/>
          <a:srcRect/>
          <a:stretch>
            <a:fillRect/>
          </a:stretch>
        </p:blipFill>
        <p:spPr bwMode="auto">
          <a:xfrm>
            <a:off x="1006809" y="112056"/>
            <a:ext cx="1775580" cy="1528354"/>
          </a:xfrm>
          <a:prstGeom prst="rect">
            <a:avLst/>
          </a:prstGeom>
          <a:noFill/>
          <a:ln w="9525">
            <a:noFill/>
            <a:miter lim="800000"/>
            <a:headEnd/>
            <a:tailEnd/>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438" y="230188"/>
            <a:ext cx="1940801" cy="1410222"/>
          </a:xfrm>
          <a:prstGeom prst="rect">
            <a:avLst/>
          </a:prstGeom>
        </p:spPr>
      </p:pic>
      <p:pic>
        <p:nvPicPr>
          <p:cNvPr id="3" name="Picture 2"/>
          <p:cNvPicPr>
            <a:picLocks noChangeAspect="1"/>
          </p:cNvPicPr>
          <p:nvPr/>
        </p:nvPicPr>
        <p:blipFill>
          <a:blip r:embed="rId4"/>
          <a:stretch>
            <a:fillRect/>
          </a:stretch>
        </p:blipFill>
        <p:spPr>
          <a:xfrm>
            <a:off x="287671" y="4343082"/>
            <a:ext cx="1438275" cy="2133600"/>
          </a:xfrm>
          <a:prstGeom prst="rect">
            <a:avLst/>
          </a:prstGeom>
        </p:spPr>
      </p:pic>
      <p:pic>
        <p:nvPicPr>
          <p:cNvPr id="4" name="Picture 3"/>
          <p:cNvPicPr>
            <a:picLocks noChangeAspect="1"/>
          </p:cNvPicPr>
          <p:nvPr/>
        </p:nvPicPr>
        <p:blipFill>
          <a:blip r:embed="rId5"/>
          <a:stretch>
            <a:fillRect/>
          </a:stretch>
        </p:blipFill>
        <p:spPr>
          <a:xfrm>
            <a:off x="3974510" y="4333557"/>
            <a:ext cx="1343025" cy="2143125"/>
          </a:xfrm>
          <a:prstGeom prst="rect">
            <a:avLst/>
          </a:prstGeom>
        </p:spPr>
      </p:pic>
      <p:pic>
        <p:nvPicPr>
          <p:cNvPr id="8" name="Picture 7"/>
          <p:cNvPicPr>
            <a:picLocks noChangeAspect="1"/>
          </p:cNvPicPr>
          <p:nvPr/>
        </p:nvPicPr>
        <p:blipFill>
          <a:blip r:embed="rId6"/>
          <a:stretch>
            <a:fillRect/>
          </a:stretch>
        </p:blipFill>
        <p:spPr>
          <a:xfrm>
            <a:off x="6879875" y="4353472"/>
            <a:ext cx="1599898" cy="2114551"/>
          </a:xfrm>
          <a:prstGeom prst="rect">
            <a:avLst/>
          </a:prstGeom>
        </p:spPr>
      </p:pic>
      <p:pic>
        <p:nvPicPr>
          <p:cNvPr id="9" name="Picture 8"/>
          <p:cNvPicPr>
            <a:picLocks noChangeAspect="1"/>
          </p:cNvPicPr>
          <p:nvPr/>
        </p:nvPicPr>
        <p:blipFill>
          <a:blip r:embed="rId7"/>
          <a:stretch>
            <a:fillRect/>
          </a:stretch>
        </p:blipFill>
        <p:spPr>
          <a:xfrm>
            <a:off x="8545540" y="4333557"/>
            <a:ext cx="1565704" cy="2143125"/>
          </a:xfrm>
          <a:prstGeom prst="rect">
            <a:avLst/>
          </a:prstGeom>
        </p:spPr>
      </p:pic>
      <p:pic>
        <p:nvPicPr>
          <p:cNvPr id="11" name="Picture 10"/>
          <p:cNvPicPr>
            <a:picLocks noChangeAspect="1"/>
          </p:cNvPicPr>
          <p:nvPr/>
        </p:nvPicPr>
        <p:blipFill>
          <a:blip r:embed="rId8"/>
          <a:stretch>
            <a:fillRect/>
          </a:stretch>
        </p:blipFill>
        <p:spPr>
          <a:xfrm>
            <a:off x="10184042" y="4353472"/>
            <a:ext cx="1397121" cy="2168957"/>
          </a:xfrm>
          <a:prstGeom prst="rect">
            <a:avLst/>
          </a:prstGeom>
        </p:spPr>
      </p:pic>
      <p:pic>
        <p:nvPicPr>
          <p:cNvPr id="10" name="Picture 11">
            <a:extLst>
              <a:ext uri="{FF2B5EF4-FFF2-40B4-BE49-F238E27FC236}">
                <a16:creationId xmlns:a16="http://schemas.microsoft.com/office/drawing/2014/main" id="{3C655890-F2C7-557E-E3E9-7B0D408F0B67}"/>
              </a:ext>
            </a:extLst>
          </p:cNvPr>
          <p:cNvPicPr>
            <a:picLocks noChangeAspect="1"/>
          </p:cNvPicPr>
          <p:nvPr/>
        </p:nvPicPr>
        <p:blipFill>
          <a:blip r:embed="rId9"/>
          <a:stretch>
            <a:fillRect/>
          </a:stretch>
        </p:blipFill>
        <p:spPr>
          <a:xfrm>
            <a:off x="1768619" y="4335173"/>
            <a:ext cx="1606261" cy="2162174"/>
          </a:xfrm>
          <a:prstGeom prst="rect">
            <a:avLst/>
          </a:prstGeom>
        </p:spPr>
      </p:pic>
      <p:pic>
        <p:nvPicPr>
          <p:cNvPr id="12" name="Picture 12">
            <a:extLst>
              <a:ext uri="{FF2B5EF4-FFF2-40B4-BE49-F238E27FC236}">
                <a16:creationId xmlns:a16="http://schemas.microsoft.com/office/drawing/2014/main" id="{A609EA9C-DF26-15D1-DB74-6F4C0C35ABB5}"/>
              </a:ext>
            </a:extLst>
          </p:cNvPr>
          <p:cNvPicPr>
            <a:picLocks noChangeAspect="1"/>
          </p:cNvPicPr>
          <p:nvPr/>
        </p:nvPicPr>
        <p:blipFill>
          <a:blip r:embed="rId10"/>
          <a:stretch>
            <a:fillRect/>
          </a:stretch>
        </p:blipFill>
        <p:spPr>
          <a:xfrm>
            <a:off x="5400675" y="4346864"/>
            <a:ext cx="1416627" cy="2147454"/>
          </a:xfrm>
          <a:prstGeom prst="rect">
            <a:avLst/>
          </a:prstGeom>
        </p:spPr>
      </p:pic>
    </p:spTree>
    <p:extLst>
      <p:ext uri="{BB962C8B-B14F-4D97-AF65-F5344CB8AC3E}">
        <p14:creationId xmlns:p14="http://schemas.microsoft.com/office/powerpoint/2010/main" val="276770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KBER upright C" panose="00000500000000000000" pitchFamily="2" charset="0"/>
              </a:rPr>
              <a:t>Attendance</a:t>
            </a:r>
            <a:r>
              <a:rPr lang="en-US" dirty="0"/>
              <a:t> </a:t>
            </a:r>
          </a:p>
        </p:txBody>
      </p:sp>
      <p:sp>
        <p:nvSpPr>
          <p:cNvPr id="3" name="Content Placeholder 2"/>
          <p:cNvSpPr>
            <a:spLocks noGrp="1"/>
          </p:cNvSpPr>
          <p:nvPr>
            <p:ph idx="1"/>
          </p:nvPr>
        </p:nvSpPr>
        <p:spPr>
          <a:xfrm>
            <a:off x="838200" y="1825625"/>
            <a:ext cx="10515600" cy="4774680"/>
          </a:xfrm>
        </p:spPr>
        <p:txBody>
          <a:bodyPr>
            <a:normAutofit/>
          </a:bodyPr>
          <a:lstStyle/>
          <a:p>
            <a:r>
              <a:rPr lang="en-GB" sz="2000" dirty="0">
                <a:latin typeface="KBER upright C" panose="00000500000000000000" pitchFamily="2" charset="0"/>
              </a:rPr>
              <a:t>100% attendance = no learning missed</a:t>
            </a:r>
          </a:p>
          <a:p>
            <a:r>
              <a:rPr lang="en-GB" sz="2000" dirty="0">
                <a:latin typeface="KBER upright C" panose="00000500000000000000" pitchFamily="2" charset="0"/>
              </a:rPr>
              <a:t>95% attendance = half a day every fortnight. 2 weeks in a school year. </a:t>
            </a:r>
          </a:p>
          <a:p>
            <a:r>
              <a:rPr lang="en-GB" sz="2000" dirty="0">
                <a:latin typeface="KBER upright C" panose="00000500000000000000" pitchFamily="2" charset="0"/>
              </a:rPr>
              <a:t>90% = half a day every week. 4 weeks in a school year. </a:t>
            </a:r>
          </a:p>
          <a:p>
            <a:r>
              <a:rPr lang="en-GB" sz="2000" dirty="0">
                <a:latin typeface="KBER upright C" panose="00000500000000000000" pitchFamily="2" charset="0"/>
              </a:rPr>
              <a:t>85% =  1 and a half days missed every fortnight. 6 weeks in a school year.</a:t>
            </a:r>
          </a:p>
          <a:p>
            <a:r>
              <a:rPr lang="en-GB" sz="2000" dirty="0">
                <a:latin typeface="KBER upright C" panose="00000500000000000000" pitchFamily="2" charset="0"/>
              </a:rPr>
              <a:t>80% = 1 day every week. 8 weeks in a school year.</a:t>
            </a:r>
          </a:p>
          <a:p>
            <a:pPr>
              <a:buNone/>
            </a:pPr>
            <a:endParaRPr lang="en-GB" sz="2000" dirty="0">
              <a:latin typeface="KBER upright C" panose="00000500000000000000" pitchFamily="2" charset="0"/>
            </a:endParaRPr>
          </a:p>
          <a:p>
            <a:pPr>
              <a:buNone/>
            </a:pPr>
            <a:r>
              <a:rPr lang="en-GB" sz="2000" dirty="0">
                <a:latin typeface="KBER upright C" panose="00000500000000000000" pitchFamily="2" charset="0"/>
              </a:rPr>
              <a:t>Children who achieve 100% attendance are almost twice as </a:t>
            </a:r>
          </a:p>
          <a:p>
            <a:pPr>
              <a:buNone/>
            </a:pPr>
            <a:r>
              <a:rPr lang="en-GB" sz="2000" dirty="0">
                <a:latin typeface="KBER upright C" panose="00000500000000000000" pitchFamily="2" charset="0"/>
              </a:rPr>
              <a:t>likely to be ARE than those with 95% attendance. They are four </a:t>
            </a:r>
          </a:p>
          <a:p>
            <a:pPr>
              <a:buNone/>
            </a:pPr>
            <a:r>
              <a:rPr lang="en-GB" sz="2000" dirty="0">
                <a:latin typeface="KBER upright C" panose="00000500000000000000" pitchFamily="2" charset="0"/>
              </a:rPr>
              <a:t>times more likely to be working above average than those with </a:t>
            </a:r>
          </a:p>
          <a:p>
            <a:pPr>
              <a:buNone/>
            </a:pPr>
            <a:r>
              <a:rPr lang="en-GB" sz="2000" dirty="0">
                <a:latin typeface="KBER upright C" panose="00000500000000000000" pitchFamily="2" charset="0"/>
              </a:rPr>
              <a:t>below 90%.</a:t>
            </a:r>
          </a:p>
          <a:p>
            <a:endParaRPr lang="en-US" sz="2000" dirty="0">
              <a:latin typeface="KBER upright C" panose="00000500000000000000" pitchFamily="2" charset="0"/>
            </a:endParaRPr>
          </a:p>
        </p:txBody>
      </p:sp>
      <p:pic>
        <p:nvPicPr>
          <p:cNvPr id="4" name="Picture 3" descr="Talbot Logo Black and white small"/>
          <p:cNvPicPr/>
          <p:nvPr/>
        </p:nvPicPr>
        <p:blipFill>
          <a:blip r:embed="rId2" cstate="print"/>
          <a:srcRect/>
          <a:stretch>
            <a:fillRect/>
          </a:stretch>
        </p:blipFill>
        <p:spPr bwMode="auto">
          <a:xfrm>
            <a:off x="10527058" y="4968604"/>
            <a:ext cx="1664942" cy="1699169"/>
          </a:xfrm>
          <a:prstGeom prst="rect">
            <a:avLst/>
          </a:prstGeom>
          <a:noFill/>
          <a:ln w="9525">
            <a:noFill/>
            <a:miter lim="800000"/>
            <a:headEnd/>
            <a:tailEnd/>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7599" y="253207"/>
            <a:ext cx="1514475" cy="1504950"/>
          </a:xfrm>
          <a:prstGeom prst="rect">
            <a:avLst/>
          </a:prstGeom>
        </p:spPr>
      </p:pic>
    </p:spTree>
    <p:extLst>
      <p:ext uri="{BB962C8B-B14F-4D97-AF65-F5344CB8AC3E}">
        <p14:creationId xmlns:p14="http://schemas.microsoft.com/office/powerpoint/2010/main" val="2238957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KBER upright C" panose="00000500000000000000" pitchFamily="2" charset="0"/>
              </a:rPr>
              <a:t>School Day</a:t>
            </a:r>
          </a:p>
        </p:txBody>
      </p:sp>
      <p:sp>
        <p:nvSpPr>
          <p:cNvPr id="3" name="Content Placeholder 2"/>
          <p:cNvSpPr>
            <a:spLocks noGrp="1"/>
          </p:cNvSpPr>
          <p:nvPr>
            <p:ph idx="1"/>
          </p:nvPr>
        </p:nvSpPr>
        <p:spPr>
          <a:xfrm>
            <a:off x="838200" y="1825625"/>
            <a:ext cx="10394373" cy="4351338"/>
          </a:xfrm>
        </p:spPr>
        <p:txBody>
          <a:bodyPr vert="horz" lIns="91440" tIns="45720" rIns="91440" bIns="45720" rtlCol="0" anchor="t">
            <a:normAutofit/>
          </a:bodyPr>
          <a:lstStyle/>
          <a:p>
            <a:r>
              <a:rPr lang="en-US" sz="2000" dirty="0">
                <a:latin typeface="KBER upright C"/>
              </a:rPr>
              <a:t>School begins at 8:30 – your child will enter through the class room door and they may arrive from 8:25 onwards.  </a:t>
            </a:r>
            <a:endParaRPr lang="en-US" sz="2000" dirty="0">
              <a:latin typeface="KBER upright C" panose="00000500000000000000" pitchFamily="2" charset="0"/>
            </a:endParaRPr>
          </a:p>
          <a:p>
            <a:r>
              <a:rPr lang="en-US" sz="2000" dirty="0">
                <a:latin typeface="KBER upright C"/>
              </a:rPr>
              <a:t>Lateness has the same impact as attendance over time so </a:t>
            </a:r>
            <a:r>
              <a:rPr lang="en-US" sz="2000" b="1" dirty="0">
                <a:latin typeface="KBER upright C"/>
              </a:rPr>
              <a:t>please be punctual.</a:t>
            </a:r>
          </a:p>
          <a:p>
            <a:r>
              <a:rPr lang="en-US" sz="2000" dirty="0">
                <a:latin typeface="KBER upright C"/>
              </a:rPr>
              <a:t>Between 8:30 and 9:00 children will be working on key skills for </a:t>
            </a:r>
            <a:r>
              <a:rPr lang="en-US" sz="2000" dirty="0" err="1">
                <a:latin typeface="KBER upright C"/>
              </a:rPr>
              <a:t>Maths</a:t>
            </a:r>
            <a:r>
              <a:rPr lang="en-US" sz="2000" dirty="0">
                <a:latin typeface="KBER upright C"/>
              </a:rPr>
              <a:t> and English– if they’re late they will miss this!</a:t>
            </a:r>
          </a:p>
          <a:p>
            <a:r>
              <a:rPr lang="en-US" sz="2000" dirty="0">
                <a:latin typeface="KBER upright C"/>
              </a:rPr>
              <a:t>Reading, Writing, Spelling and </a:t>
            </a:r>
            <a:r>
              <a:rPr lang="en-US" sz="2000" dirty="0" err="1">
                <a:latin typeface="KBER upright C"/>
              </a:rPr>
              <a:t>Maths</a:t>
            </a:r>
            <a:r>
              <a:rPr lang="en-US" sz="2000" dirty="0">
                <a:latin typeface="KBER upright C"/>
              </a:rPr>
              <a:t> will be daily in the mornings</a:t>
            </a:r>
          </a:p>
          <a:p>
            <a:r>
              <a:rPr lang="en-US" sz="2000" dirty="0">
                <a:latin typeface="KBER upright C"/>
              </a:rPr>
              <a:t>Collect your child at 3:10 from their classroom doors. Please </a:t>
            </a:r>
            <a:endParaRPr lang="en-US" sz="2000" dirty="0">
              <a:latin typeface="KBER upright C" panose="00000500000000000000" pitchFamily="2" charset="0"/>
            </a:endParaRPr>
          </a:p>
          <a:p>
            <a:pPr marL="0" indent="0">
              <a:buNone/>
            </a:pPr>
            <a:r>
              <a:rPr lang="en-US" sz="2000" dirty="0">
                <a:latin typeface="KBER upright C" panose="00000500000000000000" pitchFamily="2" charset="0"/>
              </a:rPr>
              <a:t>bear with us whilst we learn your faces!</a:t>
            </a:r>
          </a:p>
        </p:txBody>
      </p:sp>
      <p:pic>
        <p:nvPicPr>
          <p:cNvPr id="4" name="Picture 3" descr="Talbot Logo Black and white small"/>
          <p:cNvPicPr/>
          <p:nvPr/>
        </p:nvPicPr>
        <p:blipFill>
          <a:blip r:embed="rId2" cstate="print"/>
          <a:srcRect/>
          <a:stretch>
            <a:fillRect/>
          </a:stretch>
        </p:blipFill>
        <p:spPr bwMode="auto">
          <a:xfrm>
            <a:off x="10312025" y="5532879"/>
            <a:ext cx="1464228" cy="1558042"/>
          </a:xfrm>
          <a:prstGeom prst="rect">
            <a:avLst/>
          </a:prstGeom>
          <a:noFill/>
          <a:ln w="9525">
            <a:noFill/>
            <a:miter lim="800000"/>
            <a:headEnd/>
            <a:tailEnd/>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9027" y="196043"/>
            <a:ext cx="1582998" cy="1494645"/>
          </a:xfrm>
          <a:prstGeom prst="rect">
            <a:avLst/>
          </a:prstGeom>
        </p:spPr>
      </p:pic>
    </p:spTree>
    <p:extLst>
      <p:ext uri="{BB962C8B-B14F-4D97-AF65-F5344CB8AC3E}">
        <p14:creationId xmlns:p14="http://schemas.microsoft.com/office/powerpoint/2010/main" val="2997518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KBER upright C" panose="00000500000000000000" pitchFamily="2" charset="0"/>
              </a:rPr>
              <a:t>Uniform</a:t>
            </a:r>
            <a:endParaRPr lang="en-US" dirty="0">
              <a:latin typeface="KBER upright C" panose="00000500000000000000" pitchFamily="2" charset="0"/>
            </a:endParaRPr>
          </a:p>
        </p:txBody>
      </p:sp>
      <p:sp>
        <p:nvSpPr>
          <p:cNvPr id="3" name="Content Placeholder 2"/>
          <p:cNvSpPr>
            <a:spLocks noGrp="1"/>
          </p:cNvSpPr>
          <p:nvPr>
            <p:ph idx="1"/>
          </p:nvPr>
        </p:nvSpPr>
        <p:spPr>
          <a:xfrm>
            <a:off x="838200" y="1426614"/>
            <a:ext cx="10515600" cy="4351338"/>
          </a:xfrm>
        </p:spPr>
        <p:txBody>
          <a:bodyPr vert="horz" lIns="91440" tIns="45720" rIns="91440" bIns="45720" rtlCol="0" anchor="t">
            <a:normAutofit/>
          </a:bodyPr>
          <a:lstStyle/>
          <a:p>
            <a:r>
              <a:rPr lang="en-US" sz="2400" dirty="0">
                <a:latin typeface="KBER upright C" panose="00000500000000000000" pitchFamily="2" charset="0"/>
              </a:rPr>
              <a:t>Please ensure that your child comes to school with correct and neat uniform. </a:t>
            </a:r>
          </a:p>
          <a:p>
            <a:endParaRPr lang="en-US" sz="2400" dirty="0">
              <a:latin typeface="KBER upright C" panose="00000500000000000000" pitchFamily="2" charset="0"/>
            </a:endParaRPr>
          </a:p>
          <a:p>
            <a:r>
              <a:rPr lang="en-US" sz="2400" dirty="0">
                <a:latin typeface="KBER upright C" panose="00000500000000000000" pitchFamily="2" charset="0"/>
              </a:rPr>
              <a:t>PE uniform:</a:t>
            </a:r>
          </a:p>
          <a:p>
            <a:r>
              <a:rPr lang="en-US" sz="2400" dirty="0">
                <a:latin typeface="KBER upright C"/>
              </a:rPr>
              <a:t>This can be worn on our PE days which are Tuesdays and Fridays in Autumn 1. </a:t>
            </a:r>
            <a:endParaRPr lang="en-US" sz="2400" dirty="0">
              <a:latin typeface="KBER upright C" panose="00000500000000000000" pitchFamily="2" charset="0"/>
            </a:endParaRPr>
          </a:p>
          <a:p>
            <a:r>
              <a:rPr lang="en-US" sz="2400" dirty="0">
                <a:latin typeface="KBER upright C"/>
              </a:rPr>
              <a:t>Please ensure children are wearing a Talbot PE t-shirt and black shorts or bottoms. No logo tracksuits please. </a:t>
            </a:r>
            <a:endParaRPr lang="en-US" sz="2400" dirty="0">
              <a:latin typeface="KBER upright C" panose="00000500000000000000" pitchFamily="2" charset="0"/>
            </a:endParaRPr>
          </a:p>
          <a:p>
            <a:endParaRPr lang="en-US" sz="2400" dirty="0">
              <a:latin typeface="KBER upright C" panose="00000500000000000000" pitchFamily="2" charset="0"/>
            </a:endParaRPr>
          </a:p>
        </p:txBody>
      </p:sp>
    </p:spTree>
    <p:extLst>
      <p:ext uri="{BB962C8B-B14F-4D97-AF65-F5344CB8AC3E}">
        <p14:creationId xmlns:p14="http://schemas.microsoft.com/office/powerpoint/2010/main" val="3762095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KBER upright C" panose="00000500000000000000" pitchFamily="2" charset="0"/>
              </a:rPr>
              <a:t>School Systems </a:t>
            </a:r>
          </a:p>
        </p:txBody>
      </p:sp>
      <p:sp>
        <p:nvSpPr>
          <p:cNvPr id="3" name="Content Placeholder 2"/>
          <p:cNvSpPr>
            <a:spLocks noGrp="1"/>
          </p:cNvSpPr>
          <p:nvPr>
            <p:ph idx="1"/>
          </p:nvPr>
        </p:nvSpPr>
        <p:spPr/>
        <p:txBody>
          <a:bodyPr vert="horz" lIns="91440" tIns="45720" rIns="91440" bIns="45720" rtlCol="0" anchor="t">
            <a:normAutofit/>
          </a:bodyPr>
          <a:lstStyle/>
          <a:p>
            <a:r>
              <a:rPr lang="en-US" dirty="0">
                <a:latin typeface="KBER upright C"/>
              </a:rPr>
              <a:t>Class dojo to support </a:t>
            </a:r>
            <a:r>
              <a:rPr lang="en-US" dirty="0" err="1">
                <a:latin typeface="KBER upright C"/>
              </a:rPr>
              <a:t>behaviour</a:t>
            </a:r>
            <a:endParaRPr lang="en-US" dirty="0">
              <a:latin typeface="KBER upright C"/>
            </a:endParaRPr>
          </a:p>
          <a:p>
            <a:pPr marL="0" indent="0">
              <a:buNone/>
            </a:pPr>
            <a:endParaRPr lang="en-US" dirty="0">
              <a:latin typeface="KBER upright C" panose="00000500000000000000" pitchFamily="2" charset="0"/>
            </a:endParaRPr>
          </a:p>
          <a:p>
            <a:r>
              <a:rPr lang="en-US" dirty="0">
                <a:latin typeface="KBER upright C" panose="00000500000000000000" pitchFamily="2" charset="0"/>
              </a:rPr>
              <a:t>House Points to reward exceptional work and effort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4986" y="4473575"/>
            <a:ext cx="1676400" cy="1838325"/>
          </a:xfrm>
          <a:prstGeom prst="rect">
            <a:avLst/>
          </a:prstGeom>
        </p:spPr>
      </p:pic>
      <p:pic>
        <p:nvPicPr>
          <p:cNvPr id="4" name="Picture 5" descr="Logo, company name&#10;&#10;Description automatically generated">
            <a:extLst>
              <a:ext uri="{FF2B5EF4-FFF2-40B4-BE49-F238E27FC236}">
                <a16:creationId xmlns:a16="http://schemas.microsoft.com/office/drawing/2014/main" id="{AC194BFB-E3A7-76C4-BBCB-CB5917170010}"/>
              </a:ext>
            </a:extLst>
          </p:cNvPr>
          <p:cNvPicPr>
            <a:picLocks noChangeAspect="1"/>
          </p:cNvPicPr>
          <p:nvPr/>
        </p:nvPicPr>
        <p:blipFill>
          <a:blip r:embed="rId3"/>
          <a:stretch>
            <a:fillRect/>
          </a:stretch>
        </p:blipFill>
        <p:spPr>
          <a:xfrm>
            <a:off x="5180704" y="4500848"/>
            <a:ext cx="2241162" cy="1862718"/>
          </a:xfrm>
          <a:prstGeom prst="rect">
            <a:avLst/>
          </a:prstGeom>
        </p:spPr>
      </p:pic>
    </p:spTree>
    <p:extLst>
      <p:ext uri="{BB962C8B-B14F-4D97-AF65-F5344CB8AC3E}">
        <p14:creationId xmlns:p14="http://schemas.microsoft.com/office/powerpoint/2010/main" val="2587977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KBER upright C" panose="00000500000000000000" pitchFamily="2" charset="0"/>
              </a:rPr>
              <a:t>Year 2 Topics</a:t>
            </a:r>
          </a:p>
        </p:txBody>
      </p:sp>
      <p:sp>
        <p:nvSpPr>
          <p:cNvPr id="3" name="Content Placeholder 2"/>
          <p:cNvSpPr>
            <a:spLocks noGrp="1"/>
          </p:cNvSpPr>
          <p:nvPr>
            <p:ph idx="1"/>
          </p:nvPr>
        </p:nvSpPr>
        <p:spPr/>
        <p:txBody>
          <a:bodyPr/>
          <a:lstStyle/>
          <a:p>
            <a:r>
              <a:rPr lang="en-US" dirty="0">
                <a:latin typeface="KBER upright C" panose="00000500000000000000" pitchFamily="2" charset="0"/>
              </a:rPr>
              <a:t>Autumn 1 – Fire! Fire!</a:t>
            </a:r>
          </a:p>
          <a:p>
            <a:r>
              <a:rPr lang="en-US" dirty="0">
                <a:latin typeface="KBER upright C" panose="00000500000000000000" pitchFamily="2" charset="0"/>
              </a:rPr>
              <a:t>Autumn 2- Icy Lands</a:t>
            </a:r>
          </a:p>
          <a:p>
            <a:endParaRPr lang="en-US" dirty="0">
              <a:latin typeface="KBER upright C" panose="00000500000000000000" pitchFamily="2" charset="0"/>
            </a:endParaRPr>
          </a:p>
          <a:p>
            <a:r>
              <a:rPr lang="en-US" dirty="0">
                <a:latin typeface="KBER upright C" panose="00000500000000000000" pitchFamily="2" charset="0"/>
              </a:rPr>
              <a:t>Spring 1 – Pirates</a:t>
            </a:r>
          </a:p>
          <a:p>
            <a:r>
              <a:rPr lang="en-US" dirty="0">
                <a:latin typeface="KBER upright C" panose="00000500000000000000" pitchFamily="2" charset="0"/>
              </a:rPr>
              <a:t>Spring 2 - … and Islands</a:t>
            </a:r>
          </a:p>
          <a:p>
            <a:endParaRPr lang="en-US" dirty="0">
              <a:latin typeface="KBER upright C" panose="00000500000000000000" pitchFamily="2" charset="0"/>
            </a:endParaRPr>
          </a:p>
          <a:p>
            <a:r>
              <a:rPr lang="en-US" dirty="0">
                <a:latin typeface="KBER upright C" panose="00000500000000000000" pitchFamily="2" charset="0"/>
              </a:rPr>
              <a:t>Summer – Around the World in 80 Days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3119" y="365125"/>
            <a:ext cx="2857500" cy="17621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138" y="2191910"/>
            <a:ext cx="2010839" cy="148419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8316" y="2666451"/>
            <a:ext cx="1847850" cy="20193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6607" y="4911436"/>
            <a:ext cx="2286000" cy="1524000"/>
          </a:xfrm>
          <a:prstGeom prst="rect">
            <a:avLst/>
          </a:prstGeom>
        </p:spPr>
      </p:pic>
    </p:spTree>
    <p:extLst>
      <p:ext uri="{BB962C8B-B14F-4D97-AF65-F5344CB8AC3E}">
        <p14:creationId xmlns:p14="http://schemas.microsoft.com/office/powerpoint/2010/main" val="1633995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868" y="139989"/>
            <a:ext cx="10515600" cy="1325563"/>
          </a:xfrm>
        </p:spPr>
        <p:txBody>
          <a:bodyPr/>
          <a:lstStyle/>
          <a:p>
            <a:pPr algn="r"/>
            <a:r>
              <a:rPr lang="en-US" b="1" u="sng" dirty="0">
                <a:latin typeface="KBER upright C" panose="00000500000000000000" pitchFamily="2" charset="0"/>
              </a:rPr>
              <a:t>Provisional trips and visits </a:t>
            </a:r>
            <a:endParaRPr lang="en-US" dirty="0"/>
          </a:p>
        </p:txBody>
      </p:sp>
      <p:sp>
        <p:nvSpPr>
          <p:cNvPr id="3" name="Content Placeholder 2"/>
          <p:cNvSpPr>
            <a:spLocks noGrp="1"/>
          </p:cNvSpPr>
          <p:nvPr>
            <p:ph idx="1"/>
          </p:nvPr>
        </p:nvSpPr>
        <p:spPr>
          <a:xfrm>
            <a:off x="838200" y="1825625"/>
            <a:ext cx="10515600" cy="4774680"/>
          </a:xfrm>
        </p:spPr>
        <p:txBody>
          <a:bodyPr vert="horz" lIns="91440" tIns="45720" rIns="91440" bIns="45720" rtlCol="0" anchor="t">
            <a:normAutofit/>
          </a:bodyPr>
          <a:lstStyle/>
          <a:p>
            <a:r>
              <a:rPr lang="en-GB" sz="2000" dirty="0">
                <a:latin typeface="KBER upright C" panose="00000500000000000000" pitchFamily="2" charset="0"/>
              </a:rPr>
              <a:t>Autumn 1- </a:t>
            </a:r>
          </a:p>
          <a:p>
            <a:pPr marL="0" indent="0">
              <a:buNone/>
            </a:pPr>
            <a:r>
              <a:rPr lang="en-GB" sz="2000" dirty="0">
                <a:latin typeface="KBER upright C" panose="00000500000000000000" pitchFamily="2" charset="0"/>
              </a:rPr>
              <a:t>Visit from Dorset Fire and Rescue Service</a:t>
            </a:r>
          </a:p>
          <a:p>
            <a:r>
              <a:rPr lang="en-GB" sz="2000" dirty="0">
                <a:latin typeface="KBER upright C" panose="00000500000000000000" pitchFamily="2" charset="0"/>
              </a:rPr>
              <a:t>Spring 1- </a:t>
            </a:r>
          </a:p>
          <a:p>
            <a:pPr marL="0" indent="0">
              <a:buNone/>
            </a:pPr>
            <a:r>
              <a:rPr lang="en-GB" sz="2000" dirty="0">
                <a:latin typeface="KBER upright C"/>
              </a:rPr>
              <a:t>Visit from Poole Museum to learn about Pirates!</a:t>
            </a:r>
          </a:p>
          <a:p>
            <a:r>
              <a:rPr lang="en-GB" sz="2000" dirty="0">
                <a:latin typeface="KBER upright C" panose="00000500000000000000" pitchFamily="2" charset="0"/>
              </a:rPr>
              <a:t>Summer 1- </a:t>
            </a:r>
          </a:p>
          <a:p>
            <a:pPr marL="0" indent="0">
              <a:buNone/>
            </a:pPr>
            <a:r>
              <a:rPr lang="en-GB" sz="2000" dirty="0" err="1">
                <a:latin typeface="KBER upright C" panose="00000500000000000000" pitchFamily="2" charset="0"/>
              </a:rPr>
              <a:t>Brownsea</a:t>
            </a:r>
            <a:r>
              <a:rPr lang="en-GB" sz="2000" dirty="0">
                <a:latin typeface="KBER upright C" panose="00000500000000000000" pitchFamily="2" charset="0"/>
              </a:rPr>
              <a:t> Island </a:t>
            </a:r>
          </a:p>
          <a:p>
            <a:pPr marL="0" indent="0">
              <a:buNone/>
            </a:pPr>
            <a:endParaRPr lang="en-GB" sz="2000" dirty="0">
              <a:latin typeface="KBER upright C" panose="00000500000000000000" pitchFamily="2" charset="0"/>
            </a:endParaRPr>
          </a:p>
          <a:p>
            <a:pPr marL="0" indent="0">
              <a:buNone/>
            </a:pPr>
            <a:r>
              <a:rPr lang="en-GB" sz="2000" dirty="0">
                <a:latin typeface="KBER upright C"/>
              </a:rPr>
              <a:t>These trips and visits are all provisional at the movement but we will ensure to give you notice before for any payments we may need to make these exciting trips go ahead. </a:t>
            </a:r>
            <a:endParaRPr lang="en-GB" sz="2000" dirty="0">
              <a:latin typeface="KBER upright C" panose="00000500000000000000" pitchFamily="2" charset="0"/>
            </a:endParaRPr>
          </a:p>
          <a:p>
            <a:pPr marL="0" indent="0">
              <a:buNone/>
            </a:pPr>
            <a:endParaRPr lang="en-US" sz="2000" dirty="0">
              <a:latin typeface="KBER upright C" panose="00000500000000000000" pitchFamily="2" charset="0"/>
            </a:endParaRPr>
          </a:p>
        </p:txBody>
      </p:sp>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7061" y="1559153"/>
            <a:ext cx="2716606" cy="177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59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KBER upright C" panose="00000500000000000000" pitchFamily="2" charset="0"/>
              </a:rPr>
              <a:t>Home Learning </a:t>
            </a:r>
          </a:p>
        </p:txBody>
      </p:sp>
      <p:sp>
        <p:nvSpPr>
          <p:cNvPr id="3" name="Content Placeholder 2"/>
          <p:cNvSpPr>
            <a:spLocks noGrp="1"/>
          </p:cNvSpPr>
          <p:nvPr>
            <p:ph idx="1"/>
          </p:nvPr>
        </p:nvSpPr>
        <p:spPr>
          <a:xfrm>
            <a:off x="838200" y="1368425"/>
            <a:ext cx="10515600" cy="4351338"/>
          </a:xfrm>
        </p:spPr>
        <p:txBody>
          <a:bodyPr>
            <a:normAutofit/>
          </a:bodyPr>
          <a:lstStyle/>
          <a:p>
            <a:pPr marL="0" indent="0">
              <a:buNone/>
            </a:pPr>
            <a:endParaRPr lang="en-GB" sz="2400" dirty="0"/>
          </a:p>
          <a:p>
            <a:pPr marL="0" indent="0">
              <a:buNone/>
            </a:pPr>
            <a:r>
              <a:rPr lang="en-GB" sz="2400" dirty="0">
                <a:latin typeface="KBER upright C" panose="00000500000000000000" pitchFamily="2" charset="0"/>
              </a:rPr>
              <a:t>Weekly home learning:</a:t>
            </a:r>
          </a:p>
          <a:p>
            <a:r>
              <a:rPr lang="en-GB" sz="2400" dirty="0">
                <a:latin typeface="KBER upright C" panose="00000500000000000000" pitchFamily="2" charset="0"/>
              </a:rPr>
              <a:t>15 minutes of </a:t>
            </a:r>
            <a:r>
              <a:rPr lang="en-GB" sz="2400" dirty="0" err="1">
                <a:latin typeface="KBER upright C" panose="00000500000000000000" pitchFamily="2" charset="0"/>
              </a:rPr>
              <a:t>Numbots</a:t>
            </a:r>
            <a:endParaRPr lang="en-GB" sz="2400" dirty="0">
              <a:latin typeface="KBER upright C" panose="00000500000000000000" pitchFamily="2" charset="0"/>
            </a:endParaRPr>
          </a:p>
          <a:p>
            <a:r>
              <a:rPr lang="en-GB" sz="2400" dirty="0">
                <a:latin typeface="KBER upright C" panose="00000500000000000000" pitchFamily="2" charset="0"/>
              </a:rPr>
              <a:t>15 minutes of Spelling Shed</a:t>
            </a:r>
          </a:p>
          <a:p>
            <a:r>
              <a:rPr lang="en-GB" sz="2400" dirty="0">
                <a:latin typeface="KBER upright C" panose="00000500000000000000" pitchFamily="2" charset="0"/>
              </a:rPr>
              <a:t>Reading </a:t>
            </a:r>
            <a:r>
              <a:rPr lang="en-GB" sz="2400" b="1" u="sng" dirty="0">
                <a:latin typeface="KBER upright C" panose="00000500000000000000" pitchFamily="2" charset="0"/>
              </a:rPr>
              <a:t>at least</a:t>
            </a:r>
            <a:r>
              <a:rPr lang="en-GB" sz="2400" b="1" dirty="0">
                <a:latin typeface="KBER upright C" panose="00000500000000000000" pitchFamily="2" charset="0"/>
              </a:rPr>
              <a:t> </a:t>
            </a:r>
            <a:r>
              <a:rPr lang="en-GB" sz="2400" dirty="0">
                <a:latin typeface="KBER upright C" panose="00000500000000000000" pitchFamily="2" charset="0"/>
              </a:rPr>
              <a:t>3 times a week</a:t>
            </a:r>
            <a:endParaRPr lang="en-US" sz="2400" dirty="0">
              <a:latin typeface="KBER upright C" panose="00000500000000000000" pitchFamily="2" charset="0"/>
            </a:endParaRPr>
          </a:p>
        </p:txBody>
      </p:sp>
      <p:pic>
        <p:nvPicPr>
          <p:cNvPr id="4" name="Picture 3" descr="Talbot Logo Black and white small"/>
          <p:cNvPicPr/>
          <p:nvPr/>
        </p:nvPicPr>
        <p:blipFill>
          <a:blip r:embed="rId2" cstate="print"/>
          <a:srcRect/>
          <a:stretch>
            <a:fillRect/>
          </a:stretch>
        </p:blipFill>
        <p:spPr bwMode="auto">
          <a:xfrm>
            <a:off x="6168044" y="4174784"/>
            <a:ext cx="2009304" cy="1821068"/>
          </a:xfrm>
          <a:prstGeom prst="rect">
            <a:avLst/>
          </a:prstGeom>
          <a:noFill/>
          <a:ln w="9525">
            <a:noFill/>
            <a:miter lim="800000"/>
            <a:headEnd/>
            <a:tailEnd/>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7762" y="4402288"/>
            <a:ext cx="2116195" cy="1317475"/>
          </a:xfrm>
          <a:prstGeom prst="rect">
            <a:avLst/>
          </a:prstGeom>
        </p:spPr>
      </p:pic>
    </p:spTree>
    <p:extLst>
      <p:ext uri="{BB962C8B-B14F-4D97-AF65-F5344CB8AC3E}">
        <p14:creationId xmlns:p14="http://schemas.microsoft.com/office/powerpoint/2010/main" val="1916326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8998065-2b8f-42c2-b26e-5dd793536f40">
      <Terms xmlns="http://schemas.microsoft.com/office/infopath/2007/PartnerControls"/>
    </lcf76f155ced4ddcb4097134ff3c332f>
    <TaxCatchAll xmlns="2001b5c7-fa51-4488-87b7-f8d35257da1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2DCC4FB66E194E8893FD473CC4377A" ma:contentTypeVersion="15" ma:contentTypeDescription="Create a new document." ma:contentTypeScope="" ma:versionID="ba24b76afd1597e2d6a499c1f1702574">
  <xsd:schema xmlns:xsd="http://www.w3.org/2001/XMLSchema" xmlns:xs="http://www.w3.org/2001/XMLSchema" xmlns:p="http://schemas.microsoft.com/office/2006/metadata/properties" xmlns:ns2="a8998065-2b8f-42c2-b26e-5dd793536f40" xmlns:ns3="2001b5c7-fa51-4488-87b7-f8d35257da19" targetNamespace="http://schemas.microsoft.com/office/2006/metadata/properties" ma:root="true" ma:fieldsID="8c351ae7e954549b98e6492eaacbd6db" ns2:_="" ns3:_="">
    <xsd:import namespace="a8998065-2b8f-42c2-b26e-5dd793536f40"/>
    <xsd:import namespace="2001b5c7-fa51-4488-87b7-f8d35257da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98065-2b8f-42c2-b26e-5dd793536f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eb679b0-b88e-4d40-9c26-8b679175b9b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01b5c7-fa51-4488-87b7-f8d35257da19"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855cced-bc6a-412c-8464-97313a563e64}" ma:internalName="TaxCatchAll" ma:showField="CatchAllData" ma:web="2001b5c7-fa51-4488-87b7-f8d35257da1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B689A1-4E37-4A5A-8CBD-EB4F8D53F951}">
  <ds:schemaRefs>
    <ds:schemaRef ds:uri="http://schemas.microsoft.com/office/2006/metadata/properties"/>
    <ds:schemaRef ds:uri="http://schemas.microsoft.com/office/infopath/2007/PartnerControls"/>
    <ds:schemaRef ds:uri="a8998065-2b8f-42c2-b26e-5dd793536f40"/>
    <ds:schemaRef ds:uri="2001b5c7-fa51-4488-87b7-f8d35257da19"/>
  </ds:schemaRefs>
</ds:datastoreItem>
</file>

<file path=customXml/itemProps2.xml><?xml version="1.0" encoding="utf-8"?>
<ds:datastoreItem xmlns:ds="http://schemas.openxmlformats.org/officeDocument/2006/customXml" ds:itemID="{569EFDE3-492C-4DBB-BECA-BC879131C6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98065-2b8f-42c2-b26e-5dd793536f40"/>
    <ds:schemaRef ds:uri="2001b5c7-fa51-4488-87b7-f8d35257da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087ED1-8FA3-4E74-9E2E-93A234C5C4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428</TotalTime>
  <Words>792</Words>
  <Application>Microsoft Office PowerPoint</Application>
  <PresentationFormat>Widescreen</PresentationFormat>
  <Paragraphs>111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Welcome to Year 2!</vt:lpstr>
      <vt:lpstr>Staff</vt:lpstr>
      <vt:lpstr>Attendance </vt:lpstr>
      <vt:lpstr>School Day</vt:lpstr>
      <vt:lpstr>Uniform</vt:lpstr>
      <vt:lpstr>School Systems </vt:lpstr>
      <vt:lpstr>Year 2 Topics</vt:lpstr>
      <vt:lpstr>Provisional trips and visits </vt:lpstr>
      <vt:lpstr>Home Learning </vt:lpstr>
      <vt:lpstr>What can you do to help? </vt:lpstr>
      <vt:lpstr>Curriculum </vt:lpstr>
      <vt:lpstr>SATs</vt:lpstr>
      <vt:lpstr>Year 2 Assessment Framework Reading</vt:lpstr>
      <vt:lpstr>Year 2 Assessment Framework Writing</vt:lpstr>
      <vt:lpstr>Year 2 Assessment Framework Maths</vt:lpstr>
      <vt:lpstr>Queries / Messages </vt:lpstr>
    </vt:vector>
  </TitlesOfParts>
  <Company>Talbot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R Clark</dc:creator>
  <cp:lastModifiedBy>Jessica Hawkins</cp:lastModifiedBy>
  <cp:revision>63</cp:revision>
  <cp:lastPrinted>2020-09-04T09:43:17Z</cp:lastPrinted>
  <dcterms:created xsi:type="dcterms:W3CDTF">2017-07-05T14:16:19Z</dcterms:created>
  <dcterms:modified xsi:type="dcterms:W3CDTF">2022-09-06T10:41:56Z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0x010100112DCC4FB66E194E8893FD473CC4377A</vt:lpwstr>
  </property>
  <property fmtid="{D5CDD505-2E9C-101B-9397-08002B2CF9AE}" pid="3" name="Order">
    <vt:r8>90547000</vt:r8>
  </property>
  <property fmtid="{D5CDD505-2E9C-101B-9397-08002B2CF9AE}" pid="4" name="MediaServiceImageTags">
    <vt:lpwstr/>
  </property>
</Properties>
</file>