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30" r:id="rId2"/>
    <p:sldId id="281" r:id="rId3"/>
    <p:sldId id="305" r:id="rId4"/>
    <p:sldId id="536" r:id="rId5"/>
    <p:sldId id="306" r:id="rId6"/>
    <p:sldId id="330" r:id="rId7"/>
    <p:sldId id="490" r:id="rId8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Muli" panose="020B0604020202020204" charset="0"/>
      <p:regular r:id="rId15"/>
      <p:bold r:id="rId16"/>
    </p:embeddedFont>
    <p:embeddedFont>
      <p:font typeface="OpenDyslexicAlta" panose="020B060402020202020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45" autoAdjust="0"/>
    <p:restoredTop sz="87211" autoAdjust="0"/>
  </p:normalViewPr>
  <p:slideViewPr>
    <p:cSldViewPr snapToGrid="0" snapToObjects="1">
      <p:cViewPr varScale="1">
        <p:scale>
          <a:sx n="71" d="100"/>
          <a:sy n="71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07/02/2021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612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514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74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802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 dirty="0"/>
              <a:t>The suffix ’-</a:t>
            </a:r>
            <a:r>
              <a:rPr lang="en-GB" dirty="0" err="1"/>
              <a:t>ation</a:t>
            </a:r>
            <a:r>
              <a:rPr lang="en-GB" dirty="0"/>
              <a:t>’ is added to verbs to form nouns.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914960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16013" y="788047"/>
            <a:ext cx="427037" cy="362803"/>
          </a:xfrm>
        </p:spPr>
        <p:txBody>
          <a:bodyPr/>
          <a:lstStyle/>
          <a:p>
            <a:r>
              <a:rPr lang="en-GB" dirty="0"/>
              <a:t>  8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dirty="0"/>
              <a:t>The suffix ’-</a:t>
            </a:r>
            <a:r>
              <a:rPr lang="en-GB" dirty="0" err="1"/>
              <a:t>ation</a:t>
            </a:r>
            <a:r>
              <a:rPr lang="en-GB" dirty="0"/>
              <a:t>’ is added to verbs to form nouns. 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A36E15-7309-2E4B-8E87-7493AD89C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fontAlgn="t"/>
            <a:r>
              <a:rPr lang="en-GB" dirty="0"/>
              <a:t>adoration</a:t>
            </a:r>
          </a:p>
          <a:p>
            <a:pPr fontAlgn="t"/>
            <a:r>
              <a:rPr lang="en-GB" dirty="0"/>
              <a:t>admiration</a:t>
            </a:r>
          </a:p>
          <a:p>
            <a:pPr fontAlgn="t"/>
            <a:r>
              <a:rPr lang="en-GB" dirty="0"/>
              <a:t>coronation </a:t>
            </a:r>
          </a:p>
          <a:p>
            <a:pPr fontAlgn="t"/>
            <a:r>
              <a:rPr lang="en-GB" dirty="0"/>
              <a:t>detonation</a:t>
            </a:r>
          </a:p>
          <a:p>
            <a:pPr fontAlgn="t"/>
            <a:r>
              <a:rPr lang="en-GB" dirty="0"/>
              <a:t>observation</a:t>
            </a:r>
          </a:p>
          <a:p>
            <a:pPr fontAlgn="t"/>
            <a:r>
              <a:rPr lang="en-GB" dirty="0"/>
              <a:t>location</a:t>
            </a:r>
          </a:p>
          <a:p>
            <a:pPr fontAlgn="t"/>
            <a:r>
              <a:rPr lang="en-GB" dirty="0"/>
              <a:t>generation</a:t>
            </a:r>
          </a:p>
          <a:p>
            <a:pPr fontAlgn="t"/>
            <a:r>
              <a:rPr lang="en-GB" dirty="0"/>
              <a:t>exploration</a:t>
            </a:r>
          </a:p>
          <a:p>
            <a:pPr fontAlgn="t"/>
            <a:r>
              <a:rPr lang="en-GB" dirty="0"/>
              <a:t>combination</a:t>
            </a:r>
          </a:p>
          <a:p>
            <a:pPr fontAlgn="t"/>
            <a:r>
              <a:rPr lang="en-GB" dirty="0"/>
              <a:t>illustration </a:t>
            </a:r>
          </a:p>
          <a:p>
            <a:endParaRPr lang="en-GB" dirty="0"/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type="tbl" sz="quarter" idx="4294967295"/>
            <p:extLst>
              <p:ext uri="{D42A27DB-BD31-4B8C-83A1-F6EECF244321}">
                <p14:modId xmlns:p14="http://schemas.microsoft.com/office/powerpoint/2010/main" val="2063606534"/>
              </p:ext>
            </p:extLst>
          </p:nvPr>
        </p:nvGraphicFramePr>
        <p:xfrm>
          <a:off x="3415145" y="1318518"/>
          <a:ext cx="8559737" cy="541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0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49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55014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latin typeface="Muli" pitchFamily="2" charset="77"/>
                        </a:rPr>
                        <a:t>Today children will continue to consolidate understanding that adding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 to verbs turns them in to nouns. Can children remember any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 words from the last list?</a:t>
                      </a:r>
                      <a:br>
                        <a:rPr lang="en-GB" sz="1600" b="0" i="0" dirty="0">
                          <a:latin typeface="Muli" pitchFamily="2" charset="77"/>
                        </a:rPr>
                      </a:br>
                      <a:endParaRPr lang="en-GB" sz="1600" b="0" i="0" dirty="0">
                        <a:latin typeface="Muli" pitchFamily="2" charset="77"/>
                      </a:endParaRPr>
                    </a:p>
                    <a:p>
                      <a:r>
                        <a:rPr lang="en-GB" sz="1600" b="0" i="0" dirty="0">
                          <a:latin typeface="Muli" pitchFamily="2" charset="77"/>
                        </a:rPr>
                        <a:t>Word ends in ‘e’ – remove e  and +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</a:t>
                      </a:r>
                      <a:br>
                        <a:rPr lang="en-GB" sz="1600" b="0" i="0" dirty="0">
                          <a:latin typeface="Muli" pitchFamily="2" charset="77"/>
                        </a:rPr>
                      </a:br>
                      <a:r>
                        <a:rPr lang="en-GB" sz="1600" b="0" i="0" dirty="0">
                          <a:latin typeface="Muli" pitchFamily="2" charset="77"/>
                        </a:rPr>
                        <a:t>Word ends in ‘y’ – remove y and +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ic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 +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 (multiply to multiplication)</a:t>
                      </a:r>
                      <a:br>
                        <a:rPr lang="en-GB" sz="1600" b="0" i="0" dirty="0">
                          <a:latin typeface="Muli" pitchFamily="2" charset="77"/>
                        </a:rPr>
                      </a:br>
                      <a:r>
                        <a:rPr lang="en-GB" sz="1600" b="0" i="0" dirty="0">
                          <a:latin typeface="Muli" pitchFamily="2" charset="77"/>
                        </a:rPr>
                        <a:t>Most other words you can just add ‘</a:t>
                      </a:r>
                      <a:r>
                        <a:rPr lang="en-GB" sz="1600" b="0" i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600" b="0" i="0" dirty="0">
                          <a:latin typeface="Muli" pitchFamily="2" charset="77"/>
                        </a:rPr>
                        <a:t>’ straight on the end.</a:t>
                      </a:r>
                    </a:p>
                    <a:p>
                      <a:endParaRPr lang="en-GB" sz="17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1420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baseline="0" dirty="0">
                          <a:latin typeface="Muli" pitchFamily="2" charset="77"/>
                        </a:rPr>
                        <a:t>All of the words in today’s lists follow the same rule, ask children if they can spot what it is and have a speed write on their whiteboards to write the root word. See how many they can correctly write in 3 minutes.</a:t>
                      </a:r>
                    </a:p>
                    <a:p>
                      <a:endParaRPr lang="en-GB" sz="16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600" b="0" i="0" baseline="0" dirty="0">
                          <a:latin typeface="Muli" pitchFamily="2" charset="77"/>
                        </a:rPr>
                        <a:t>Click the slide to check the answer.</a:t>
                      </a:r>
                      <a:br>
                        <a:rPr lang="en-GB" sz="1600" b="0" i="0" baseline="0" dirty="0">
                          <a:latin typeface="Muli" pitchFamily="2" charset="77"/>
                        </a:rPr>
                      </a:br>
                      <a:br>
                        <a:rPr lang="en-GB" sz="1600" b="0" i="0" baseline="0" dirty="0">
                          <a:latin typeface="Muli" pitchFamily="2" charset="77"/>
                        </a:rPr>
                      </a:br>
                      <a:r>
                        <a:rPr lang="en-GB" sz="1600" b="0" i="0" baseline="0" dirty="0">
                          <a:latin typeface="Muli" pitchFamily="2" charset="77"/>
                        </a:rPr>
                        <a:t>Discuss any errors or misconceptions.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923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latin typeface="Muli" pitchFamily="2" charset="77"/>
                        </a:rPr>
                        <a:t>Ask children to write 5 sentences using words, appropriately, from the spelling list. </a:t>
                      </a:r>
                      <a:br>
                        <a:rPr lang="en-GB" sz="1600" b="0" i="0" dirty="0">
                          <a:latin typeface="Muli" pitchFamily="2" charset="77"/>
                        </a:rPr>
                      </a:br>
                      <a:br>
                        <a:rPr lang="en-GB" sz="1600" b="0" i="0" dirty="0">
                          <a:latin typeface="Muli" pitchFamily="2" charset="77"/>
                        </a:rPr>
                      </a:br>
                      <a:r>
                        <a:rPr lang="en-GB" sz="1600" b="0" i="0" dirty="0">
                          <a:latin typeface="Muli" pitchFamily="2" charset="77"/>
                        </a:rPr>
                        <a:t>To extend children you could ask them to also write a sentence for the verb form of the word. E.g. a sentence with ‘location’ and one with ‘locate’.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6375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859D-17CA-AE45-8AD8-D6721354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441324"/>
            <a:ext cx="7877175" cy="1325563"/>
          </a:xfrm>
        </p:spPr>
        <p:txBody>
          <a:bodyPr>
            <a:noAutofit/>
          </a:bodyPr>
          <a:lstStyle/>
          <a:p>
            <a:pPr algn="l"/>
            <a:r>
              <a:rPr lang="en-GB" sz="3200" dirty="0"/>
              <a:t>What is the root word for each of the spellings below: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BEFE2F-F432-4A8A-91BA-0AF9E4480C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457477"/>
              </p:ext>
            </p:extLst>
          </p:nvPr>
        </p:nvGraphicFramePr>
        <p:xfrm>
          <a:off x="2632075" y="1871663"/>
          <a:ext cx="27305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3286426097"/>
                    </a:ext>
                  </a:extLst>
                </a:gridCol>
              </a:tblGrid>
              <a:tr h="356553">
                <a:tc>
                  <a:txBody>
                    <a:bodyPr/>
                    <a:lstStyle/>
                    <a:p>
                      <a:pPr algn="ctr" fontAlgn="t"/>
                      <a:r>
                        <a:rPr lang="en-GB" sz="2400" b="0" i="0" dirty="0">
                          <a:latin typeface="OpenDyslexicAlta" pitchFamily="2" charset="77"/>
                        </a:rPr>
                        <a:t>adoration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931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admiration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61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coronation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490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detonation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530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observation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3149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544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generation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169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exploration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730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combination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119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illustration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222264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73BF249-5D4A-4CE2-B06A-B8D5AEA7BA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112109"/>
              </p:ext>
            </p:extLst>
          </p:nvPr>
        </p:nvGraphicFramePr>
        <p:xfrm>
          <a:off x="6451600" y="1876426"/>
          <a:ext cx="27305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18502648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760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224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676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136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7007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3158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617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389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2464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0002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524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859D-17CA-AE45-8AD8-D6721354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441324"/>
            <a:ext cx="7877175" cy="1325563"/>
          </a:xfrm>
        </p:spPr>
        <p:txBody>
          <a:bodyPr>
            <a:noAutofit/>
          </a:bodyPr>
          <a:lstStyle/>
          <a:p>
            <a:pPr algn="l"/>
            <a:r>
              <a:rPr lang="en-GB" sz="3200" dirty="0"/>
              <a:t>What is the root word for each of the spellings below: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BEFE2F-F432-4A8A-91BA-0AF9E4480C90}"/>
              </a:ext>
            </a:extLst>
          </p:cNvPr>
          <p:cNvGraphicFramePr>
            <a:graphicFrameLocks noGrp="1"/>
          </p:cNvGraphicFramePr>
          <p:nvPr/>
        </p:nvGraphicFramePr>
        <p:xfrm>
          <a:off x="2632075" y="1871663"/>
          <a:ext cx="27305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3286426097"/>
                    </a:ext>
                  </a:extLst>
                </a:gridCol>
              </a:tblGrid>
              <a:tr h="356553">
                <a:tc>
                  <a:txBody>
                    <a:bodyPr/>
                    <a:lstStyle/>
                    <a:p>
                      <a:pPr algn="ctr" fontAlgn="t"/>
                      <a:r>
                        <a:rPr lang="en-GB" sz="2400" b="0" i="0" dirty="0">
                          <a:latin typeface="OpenDyslexicAlta" pitchFamily="2" charset="77"/>
                        </a:rPr>
                        <a:t>adoration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931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admiration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61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coronation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490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detonation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530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observation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3149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544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generation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169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exploration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730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combination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119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</a:rPr>
                        <a:t>illustration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222264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73BF249-5D4A-4CE2-B06A-B8D5AEA7BA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187543"/>
              </p:ext>
            </p:extLst>
          </p:nvPr>
        </p:nvGraphicFramePr>
        <p:xfrm>
          <a:off x="6451600" y="1876426"/>
          <a:ext cx="27305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18502648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adore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760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admire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224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coronate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676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detonate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136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observe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7007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locate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3158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generate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617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explore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389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combine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2464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illustrate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00025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6925E2F-F50A-0E4D-8FC6-250B3B22EE60}"/>
              </a:ext>
            </a:extLst>
          </p:cNvPr>
          <p:cNvSpPr txBox="1"/>
          <p:nvPr/>
        </p:nvSpPr>
        <p:spPr>
          <a:xfrm>
            <a:off x="544010" y="231494"/>
            <a:ext cx="141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3860"/>
                </a:solidFill>
              </a:rPr>
              <a:t>Answers: </a:t>
            </a:r>
          </a:p>
        </p:txBody>
      </p:sp>
    </p:spTree>
    <p:extLst>
      <p:ext uri="{BB962C8B-B14F-4D97-AF65-F5344CB8AC3E}">
        <p14:creationId xmlns:p14="http://schemas.microsoft.com/office/powerpoint/2010/main" val="263868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723402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8653606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303869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admiration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coronation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detonation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observation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generation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exploration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combination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illustration</a:t>
                      </a:r>
                      <a:r>
                        <a:rPr lang="en-GB" sz="2000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74947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suffix ’-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added to verbs to form nouns.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156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admiration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coronation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observation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generation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combination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illustration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22818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/>
                        <a:t>The suffix ’-</a:t>
                      </a:r>
                      <a:r>
                        <a:rPr lang="en-GB" sz="1400" baseline="0" dirty="0" err="1"/>
                        <a:t>ation</a:t>
                      </a:r>
                      <a:r>
                        <a:rPr lang="en-GB" sz="1400" baseline="0" dirty="0"/>
                        <a:t>’ is added to verbs to form nouns.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5721"/>
              </p:ext>
            </p:extLst>
          </p:nvPr>
        </p:nvGraphicFramePr>
        <p:xfrm>
          <a:off x="9664861" y="1465562"/>
          <a:ext cx="2335479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5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endParaRPr lang="en-GB" sz="1800" b="0" i="0" dirty="0">
                        <a:solidFill>
                          <a:srgbClr val="FF3860"/>
                        </a:solidFill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468419" y="1307426"/>
            <a:ext cx="3103390" cy="954107"/>
          </a:xfrm>
          <a:prstGeom prst="rect">
            <a:avLst/>
          </a:prstGeom>
          <a:solidFill>
            <a:srgbClr val="E2BB5C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The spelling words are all nouns.  Can you put them through the machine to turn them back into verbs?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7347" y="1914759"/>
            <a:ext cx="4261104" cy="456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89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admiration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coronation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observation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generation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exploration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combination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illustration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965563"/>
              </p:ext>
            </p:extLst>
          </p:nvPr>
        </p:nvGraphicFramePr>
        <p:xfrm>
          <a:off x="508000" y="325966"/>
          <a:ext cx="905510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aseline="0" dirty="0"/>
                        <a:t>The suffix ’-</a:t>
                      </a:r>
                      <a:r>
                        <a:rPr lang="en-GB" sz="1800" baseline="0" dirty="0" err="1"/>
                        <a:t>ation</a:t>
                      </a:r>
                      <a:r>
                        <a:rPr lang="en-GB" sz="1800" baseline="0" dirty="0"/>
                        <a:t>’ is added to verbs to form nouns.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aseline="0" dirty="0"/>
                    </a:p>
                    <a:p>
                      <a:r>
                        <a:rPr lang="en-GB" sz="1800" baseline="0" dirty="0">
                          <a:solidFill>
                            <a:srgbClr val="FF3860"/>
                          </a:solidFill>
                        </a:rPr>
                        <a:t>Answers: </a:t>
                      </a:r>
                      <a:endParaRPr lang="en-GB" sz="1800" dirty="0">
                        <a:solidFill>
                          <a:srgbClr val="FF38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618974"/>
              </p:ext>
            </p:extLst>
          </p:nvPr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admire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coronate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detonate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observe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locate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generate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explore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combine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dirty="0">
                          <a:solidFill>
                            <a:srgbClr val="FF3860"/>
                          </a:solidFill>
                          <a:latin typeface="OpenDyslexicAlta" pitchFamily="2" charset="77"/>
                        </a:rPr>
                        <a:t>illustrate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468419" y="1307426"/>
            <a:ext cx="3103390" cy="954107"/>
          </a:xfrm>
          <a:prstGeom prst="rect">
            <a:avLst/>
          </a:prstGeom>
          <a:solidFill>
            <a:srgbClr val="E2BB5C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The spelling words are all nouns.  Can you put them through the machine to turn them back into verbs?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7347" y="1914759"/>
            <a:ext cx="4261104" cy="456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61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10398</TotalTime>
  <Words>474</Words>
  <Application>Microsoft Office PowerPoint</Application>
  <PresentationFormat>Widescreen</PresentationFormat>
  <Paragraphs>131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Arial</vt:lpstr>
      <vt:lpstr>Muli</vt:lpstr>
      <vt:lpstr>OpenDyslexicAlta</vt:lpstr>
      <vt:lpstr>Office Theme</vt:lpstr>
      <vt:lpstr>PowerPoint Presentation</vt:lpstr>
      <vt:lpstr>PowerPoint Presentation</vt:lpstr>
      <vt:lpstr>What is the root word for each of the spellings below:</vt:lpstr>
      <vt:lpstr>What is the root word for each of the spellings below: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d.pritchard81@gmail.com</cp:lastModifiedBy>
  <cp:revision>267</cp:revision>
  <cp:lastPrinted>2018-09-23T09:21:34Z</cp:lastPrinted>
  <dcterms:created xsi:type="dcterms:W3CDTF">2018-08-06T08:16:18Z</dcterms:created>
  <dcterms:modified xsi:type="dcterms:W3CDTF">2021-02-07T20:35:25Z</dcterms:modified>
</cp:coreProperties>
</file>