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60" r:id="rId5"/>
  </p:sldMasterIdLst>
  <p:notesMasterIdLst>
    <p:notesMasterId r:id="rId30"/>
  </p:notesMasterIdLst>
  <p:sldIdLst>
    <p:sldId id="268" r:id="rId6"/>
    <p:sldId id="267" r:id="rId7"/>
    <p:sldId id="272" r:id="rId8"/>
    <p:sldId id="273" r:id="rId9"/>
    <p:sldId id="286" r:id="rId10"/>
    <p:sldId id="259" r:id="rId11"/>
    <p:sldId id="257" r:id="rId12"/>
    <p:sldId id="264" r:id="rId13"/>
    <p:sldId id="282" r:id="rId14"/>
    <p:sldId id="283" r:id="rId15"/>
    <p:sldId id="277" r:id="rId16"/>
    <p:sldId id="262" r:id="rId17"/>
    <p:sldId id="261" r:id="rId18"/>
    <p:sldId id="269" r:id="rId19"/>
    <p:sldId id="260" r:id="rId20"/>
    <p:sldId id="265" r:id="rId21"/>
    <p:sldId id="274" r:id="rId22"/>
    <p:sldId id="281" r:id="rId23"/>
    <p:sldId id="284" r:id="rId24"/>
    <p:sldId id="279" r:id="rId25"/>
    <p:sldId id="285" r:id="rId26"/>
    <p:sldId id="276" r:id="rId27"/>
    <p:sldId id="275" r:id="rId28"/>
    <p:sldId id="270" r:id="rId2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3FAED85-BE4B-8F10-9727-4E10C50BE86E}" v="109" dt="2026-06-02T16:50:39.42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778" autoAdjust="0"/>
    <p:restoredTop sz="94660"/>
  </p:normalViewPr>
  <p:slideViewPr>
    <p:cSldViewPr snapToGrid="0">
      <p:cViewPr varScale="1">
        <p:scale>
          <a:sx n="82" d="100"/>
          <a:sy n="82" d="100"/>
        </p:scale>
        <p:origin x="682"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 Type="http://schemas.openxmlformats.org/officeDocument/2006/relationships/customXml" Target="../customXml/item3.xml"/><Relationship Id="rId21" Type="http://schemas.openxmlformats.org/officeDocument/2006/relationships/slide" Target="slides/slide16.xml"/><Relationship Id="rId34" Type="http://schemas.openxmlformats.org/officeDocument/2006/relationships/tableStyles" Target="tableStyle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viewProps" Target="viewProp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notesMaster" Target="notesMasters/notesMaster1.xml"/><Relationship Id="rId35" Type="http://schemas.microsoft.com/office/2015/10/relationships/revisionInfo" Target="revisionInfo.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9A6C794-FDAE-4C67-8BB3-F03CA853E460}" type="datetimeFigureOut">
              <a:rPr lang="en-GB" smtClean="0"/>
              <a:t>03/06/2026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9C8DA42-A8A2-4F08-A748-E09F0FD2B952}" type="slidenum">
              <a:rPr lang="en-GB" smtClean="0"/>
              <a:t>‹#›</a:t>
            </a:fld>
            <a:endParaRPr lang="en-GB"/>
          </a:p>
        </p:txBody>
      </p:sp>
    </p:spTree>
    <p:extLst>
      <p:ext uri="{BB962C8B-B14F-4D97-AF65-F5344CB8AC3E}">
        <p14:creationId xmlns:p14="http://schemas.microsoft.com/office/powerpoint/2010/main" val="380589130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Introduce</a:t>
            </a:r>
            <a:r>
              <a:rPr lang="en-GB" baseline="0" dirty="0"/>
              <a:t> all present staff, explain all of the people that will support their child</a:t>
            </a:r>
            <a:endParaRPr lang="en-GB" dirty="0"/>
          </a:p>
        </p:txBody>
      </p:sp>
      <p:sp>
        <p:nvSpPr>
          <p:cNvPr id="4" name="Slide Number Placeholder 3"/>
          <p:cNvSpPr>
            <a:spLocks noGrp="1"/>
          </p:cNvSpPr>
          <p:nvPr>
            <p:ph type="sldNum" sz="quarter" idx="10"/>
          </p:nvPr>
        </p:nvSpPr>
        <p:spPr/>
        <p:txBody>
          <a:bodyPr/>
          <a:lstStyle/>
          <a:p>
            <a:fld id="{409763A8-5F5E-488F-8859-D6BC9E1D0657}" type="slidenum">
              <a:rPr lang="en-GB" smtClean="0"/>
              <a:t>4</a:t>
            </a:fld>
            <a:endParaRPr lang="en-GB"/>
          </a:p>
        </p:txBody>
      </p:sp>
    </p:spTree>
    <p:extLst>
      <p:ext uri="{BB962C8B-B14F-4D97-AF65-F5344CB8AC3E}">
        <p14:creationId xmlns:p14="http://schemas.microsoft.com/office/powerpoint/2010/main" val="230004292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B334C08C-AA1C-4092-8121-6DCE09AD7082}" type="datetimeFigureOut">
              <a:rPr lang="en-US" smtClean="0"/>
              <a:t>6/3/2026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1C67D83-6D9E-4D42-9539-C3EF6371AAFE}" type="slidenum">
              <a:rPr lang="en-US" smtClean="0"/>
              <a:t>‹#›</a:t>
            </a:fld>
            <a:endParaRPr lang="en-US"/>
          </a:p>
        </p:txBody>
      </p:sp>
    </p:spTree>
    <p:extLst>
      <p:ext uri="{BB962C8B-B14F-4D97-AF65-F5344CB8AC3E}">
        <p14:creationId xmlns:p14="http://schemas.microsoft.com/office/powerpoint/2010/main" val="9518882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334C08C-AA1C-4092-8121-6DCE09AD7082}" type="datetimeFigureOut">
              <a:rPr lang="en-US" smtClean="0"/>
              <a:t>6/3/2026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1C67D83-6D9E-4D42-9539-C3EF6371AAFE}" type="slidenum">
              <a:rPr lang="en-US" smtClean="0"/>
              <a:t>‹#›</a:t>
            </a:fld>
            <a:endParaRPr lang="en-US"/>
          </a:p>
        </p:txBody>
      </p:sp>
    </p:spTree>
    <p:extLst>
      <p:ext uri="{BB962C8B-B14F-4D97-AF65-F5344CB8AC3E}">
        <p14:creationId xmlns:p14="http://schemas.microsoft.com/office/powerpoint/2010/main" val="6115482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334C08C-AA1C-4092-8121-6DCE09AD7082}" type="datetimeFigureOut">
              <a:rPr lang="en-US" smtClean="0"/>
              <a:t>6/3/2026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1C67D83-6D9E-4D42-9539-C3EF6371AAFE}" type="slidenum">
              <a:rPr lang="en-US" smtClean="0"/>
              <a:t>‹#›</a:t>
            </a:fld>
            <a:endParaRPr lang="en-US"/>
          </a:p>
        </p:txBody>
      </p:sp>
    </p:spTree>
    <p:extLst>
      <p:ext uri="{BB962C8B-B14F-4D97-AF65-F5344CB8AC3E}">
        <p14:creationId xmlns:p14="http://schemas.microsoft.com/office/powerpoint/2010/main" val="34201865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B334C08C-AA1C-4092-8121-6DCE09AD7082}" type="datetimeFigureOut">
              <a:rPr lang="en-US" smtClean="0"/>
              <a:t>6/3/2026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1C67D83-6D9E-4D42-9539-C3EF6371AAFE}" type="slidenum">
              <a:rPr lang="en-US" smtClean="0"/>
              <a:t>‹#›</a:t>
            </a:fld>
            <a:endParaRPr lang="en-US"/>
          </a:p>
        </p:txBody>
      </p:sp>
    </p:spTree>
    <p:extLst>
      <p:ext uri="{BB962C8B-B14F-4D97-AF65-F5344CB8AC3E}">
        <p14:creationId xmlns:p14="http://schemas.microsoft.com/office/powerpoint/2010/main" val="16954711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B334C08C-AA1C-4092-8121-6DCE09AD7082}" type="datetimeFigureOut">
              <a:rPr lang="en-US" smtClean="0"/>
              <a:t>6/3/2026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1C67D83-6D9E-4D42-9539-C3EF6371AAFE}" type="slidenum">
              <a:rPr lang="en-US" smtClean="0"/>
              <a:t>‹#›</a:t>
            </a:fld>
            <a:endParaRPr lang="en-US"/>
          </a:p>
        </p:txBody>
      </p:sp>
    </p:spTree>
    <p:extLst>
      <p:ext uri="{BB962C8B-B14F-4D97-AF65-F5344CB8AC3E}">
        <p14:creationId xmlns:p14="http://schemas.microsoft.com/office/powerpoint/2010/main" val="26784662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B334C08C-AA1C-4092-8121-6DCE09AD7082}" type="datetimeFigureOut">
              <a:rPr lang="en-US" smtClean="0"/>
              <a:t>6/3/2026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1C67D83-6D9E-4D42-9539-C3EF6371AAFE}" type="slidenum">
              <a:rPr lang="en-US" smtClean="0"/>
              <a:t>‹#›</a:t>
            </a:fld>
            <a:endParaRPr lang="en-US"/>
          </a:p>
        </p:txBody>
      </p:sp>
    </p:spTree>
    <p:extLst>
      <p:ext uri="{BB962C8B-B14F-4D97-AF65-F5344CB8AC3E}">
        <p14:creationId xmlns:p14="http://schemas.microsoft.com/office/powerpoint/2010/main" val="31406611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334C08C-AA1C-4092-8121-6DCE09AD7082}" type="datetimeFigureOut">
              <a:rPr lang="en-US" smtClean="0"/>
              <a:t>6/3/2026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1C67D83-6D9E-4D42-9539-C3EF6371AAFE}" type="slidenum">
              <a:rPr lang="en-US" smtClean="0"/>
              <a:t>‹#›</a:t>
            </a:fld>
            <a:endParaRPr lang="en-US"/>
          </a:p>
        </p:txBody>
      </p:sp>
    </p:spTree>
    <p:extLst>
      <p:ext uri="{BB962C8B-B14F-4D97-AF65-F5344CB8AC3E}">
        <p14:creationId xmlns:p14="http://schemas.microsoft.com/office/powerpoint/2010/main" val="39500413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B334C08C-AA1C-4092-8121-6DCE09AD7082}" type="datetimeFigureOut">
              <a:rPr lang="en-US" smtClean="0"/>
              <a:t>6/3/2026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1C67D83-6D9E-4D42-9539-C3EF6371AAFE}" type="slidenum">
              <a:rPr lang="en-US" smtClean="0"/>
              <a:t>‹#›</a:t>
            </a:fld>
            <a:endParaRPr lang="en-US"/>
          </a:p>
        </p:txBody>
      </p:sp>
    </p:spTree>
    <p:extLst>
      <p:ext uri="{BB962C8B-B14F-4D97-AF65-F5344CB8AC3E}">
        <p14:creationId xmlns:p14="http://schemas.microsoft.com/office/powerpoint/2010/main" val="30382296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B334C08C-AA1C-4092-8121-6DCE09AD7082}" type="datetimeFigureOut">
              <a:rPr lang="en-US" smtClean="0"/>
              <a:t>6/3/2026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1C67D83-6D9E-4D42-9539-C3EF6371AAFE}" type="slidenum">
              <a:rPr lang="en-US" smtClean="0"/>
              <a:t>‹#›</a:t>
            </a:fld>
            <a:endParaRPr lang="en-US"/>
          </a:p>
        </p:txBody>
      </p:sp>
    </p:spTree>
    <p:extLst>
      <p:ext uri="{BB962C8B-B14F-4D97-AF65-F5344CB8AC3E}">
        <p14:creationId xmlns:p14="http://schemas.microsoft.com/office/powerpoint/2010/main" val="29293197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334C08C-AA1C-4092-8121-6DCE09AD7082}" type="datetimeFigureOut">
              <a:rPr lang="en-US" smtClean="0"/>
              <a:t>6/3/2026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1C67D83-6D9E-4D42-9539-C3EF6371AAFE}" type="slidenum">
              <a:rPr lang="en-US" smtClean="0"/>
              <a:t>‹#›</a:t>
            </a:fld>
            <a:endParaRPr lang="en-US"/>
          </a:p>
        </p:txBody>
      </p:sp>
    </p:spTree>
    <p:extLst>
      <p:ext uri="{BB962C8B-B14F-4D97-AF65-F5344CB8AC3E}">
        <p14:creationId xmlns:p14="http://schemas.microsoft.com/office/powerpoint/2010/main" val="269330813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334C08C-AA1C-4092-8121-6DCE09AD7082}" type="datetimeFigureOut">
              <a:rPr lang="en-US" smtClean="0"/>
              <a:t>6/3/2026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1C67D83-6D9E-4D42-9539-C3EF6371AAFE}" type="slidenum">
              <a:rPr lang="en-US" smtClean="0"/>
              <a:t>‹#›</a:t>
            </a:fld>
            <a:endParaRPr lang="en-US"/>
          </a:p>
        </p:txBody>
      </p:sp>
    </p:spTree>
    <p:extLst>
      <p:ext uri="{BB962C8B-B14F-4D97-AF65-F5344CB8AC3E}">
        <p14:creationId xmlns:p14="http://schemas.microsoft.com/office/powerpoint/2010/main" val="81076870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01638F4-5DEB-44BA-8DD9-C7AB2BCEB2AC}"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6/3/2026</a:t>
            </a:fld>
            <a:endParaRPr kumimoji="0" lang="en-GB"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4384CF5-AD64-4436-83CF-A541C2163190}" type="slidenum">
              <a:rPr kumimoji="0" lang="en-GB"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269694594"/>
      </p:ext>
    </p:extLst>
  </p:cSld>
  <p:clrMapOvr>
    <a:masterClrMapping/>
  </p:clrMapOvr>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01638F4-5DEB-44BA-8DD9-C7AB2BCEB2AC}"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6/3/2026</a:t>
            </a:fld>
            <a:endParaRPr kumimoji="0" lang="en-GB"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4384CF5-AD64-4436-83CF-A541C2163190}" type="slidenum">
              <a:rPr kumimoji="0" lang="en-GB"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613112575"/>
      </p:ext>
    </p:extLst>
  </p:cSld>
  <p:clrMapOvr>
    <a:masterClrMapping/>
  </p:clrMapOvr>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01638F4-5DEB-44BA-8DD9-C7AB2BCEB2AC}"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6/3/2026</a:t>
            </a:fld>
            <a:endParaRPr kumimoji="0" lang="en-GB"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4384CF5-AD64-4436-83CF-A541C2163190}" type="slidenum">
              <a:rPr kumimoji="0" lang="en-GB"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322068079"/>
      </p:ext>
    </p:extLst>
  </p:cSld>
  <p:clrMapOvr>
    <a:masterClrMapping/>
  </p:clrMapOvr>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01638F4-5DEB-44BA-8DD9-C7AB2BCEB2AC}"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6/3/2026</a:t>
            </a:fld>
            <a:endParaRPr kumimoji="0" lang="en-GB"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4384CF5-AD64-4436-83CF-A541C2163190}" type="slidenum">
              <a:rPr kumimoji="0" lang="en-GB"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683616270"/>
      </p:ext>
    </p:extLst>
  </p:cSld>
  <p:clrMapOvr>
    <a:masterClrMapping/>
  </p:clrMapOvr>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01638F4-5DEB-44BA-8DD9-C7AB2BCEB2AC}"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6/3/2026</a:t>
            </a:fld>
            <a:endParaRPr kumimoji="0" lang="en-GB"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8" name="Footer Placeholder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9" name="Slide Number Placeholder 8"/>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4384CF5-AD64-4436-83CF-A541C2163190}" type="slidenum">
              <a:rPr kumimoji="0" lang="en-GB"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935015844"/>
      </p:ext>
    </p:extLst>
  </p:cSld>
  <p:clrMapOvr>
    <a:masterClrMapping/>
  </p:clrMapOvr>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01638F4-5DEB-44BA-8DD9-C7AB2BCEB2AC}"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6/3/2026</a:t>
            </a:fld>
            <a:endParaRPr kumimoji="0" lang="en-GB"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4384CF5-AD64-4436-83CF-A541C2163190}" type="slidenum">
              <a:rPr kumimoji="0" lang="en-GB"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906119405"/>
      </p:ext>
    </p:extLst>
  </p:cSld>
  <p:clrMapOvr>
    <a:masterClrMapping/>
  </p:clrMapOvr>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01638F4-5DEB-44BA-8DD9-C7AB2BCEB2AC}"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6/3/2026</a:t>
            </a:fld>
            <a:endParaRPr kumimoji="0" lang="en-GB"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3" name="Footer Placeholder 2"/>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4" name="Slide Number Placeholder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4384CF5-AD64-4436-83CF-A541C2163190}" type="slidenum">
              <a:rPr kumimoji="0" lang="en-GB"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465801814"/>
      </p:ext>
    </p:extLst>
  </p:cSld>
  <p:clrMapOvr>
    <a:masterClrMapping/>
  </p:clrMapOvr>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01638F4-5DEB-44BA-8DD9-C7AB2BCEB2AC}"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6/3/2026</a:t>
            </a:fld>
            <a:endParaRPr kumimoji="0" lang="en-GB"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4384CF5-AD64-4436-83CF-A541C2163190}" type="slidenum">
              <a:rPr kumimoji="0" lang="en-GB"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249344629"/>
      </p:ext>
    </p:extLst>
  </p:cSld>
  <p:clrMapOvr>
    <a:masterClrMapping/>
  </p:clrMapOvr>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01638F4-5DEB-44BA-8DD9-C7AB2BCEB2AC}"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6/3/2026</a:t>
            </a:fld>
            <a:endParaRPr kumimoji="0" lang="en-GB"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4384CF5-AD64-4436-83CF-A541C2163190}" type="slidenum">
              <a:rPr kumimoji="0" lang="en-GB"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55732462"/>
      </p:ext>
    </p:extLst>
  </p:cSld>
  <p:clrMapOvr>
    <a:masterClrMapping/>
  </p:clrMapOvr>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01638F4-5DEB-44BA-8DD9-C7AB2BCEB2AC}"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6/3/2026</a:t>
            </a:fld>
            <a:endParaRPr kumimoji="0" lang="en-GB"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4384CF5-AD64-4436-83CF-A541C2163190}" type="slidenum">
              <a:rPr kumimoji="0" lang="en-GB"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629968205"/>
      </p:ext>
    </p:extLst>
  </p:cSld>
  <p:clrMapOvr>
    <a:masterClrMapping/>
  </p:clrMapOvr>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01638F4-5DEB-44BA-8DD9-C7AB2BCEB2AC}"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6/3/2026</a:t>
            </a:fld>
            <a:endParaRPr kumimoji="0" lang="en-GB"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4384CF5-AD64-4436-83CF-A541C2163190}" type="slidenum">
              <a:rPr kumimoji="0" lang="en-GB"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673112476"/>
      </p:ext>
    </p:extLst>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334C08C-AA1C-4092-8121-6DCE09AD7082}" type="datetimeFigureOut">
              <a:rPr lang="en-US" smtClean="0"/>
              <a:t>6/3/2026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1C67D83-6D9E-4D42-9539-C3EF6371AAFE}" type="slidenum">
              <a:rPr lang="en-US" smtClean="0"/>
              <a:t>‹#›</a:t>
            </a:fld>
            <a:endParaRPr lang="en-US"/>
          </a:p>
        </p:txBody>
      </p:sp>
    </p:spTree>
    <p:extLst>
      <p:ext uri="{BB962C8B-B14F-4D97-AF65-F5344CB8AC3E}">
        <p14:creationId xmlns:p14="http://schemas.microsoft.com/office/powerpoint/2010/main" val="117267066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3366FF"/>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C01638F4-5DEB-44BA-8DD9-C7AB2BCEB2AC}"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6/3/2026</a:t>
            </a:fld>
            <a:endParaRPr kumimoji="0" lang="en-GB"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94384CF5-AD64-4436-83CF-A541C2163190}" type="slidenum">
              <a:rPr kumimoji="0" lang="en-GB"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7867871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6.png"/><Relationship Id="rId2" Type="http://schemas.openxmlformats.org/officeDocument/2006/relationships/image" Target="../media/image1.jpeg"/><Relationship Id="rId1" Type="http://schemas.openxmlformats.org/officeDocument/2006/relationships/slideLayout" Target="../slideLayouts/slideLayout13.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13.xml"/><Relationship Id="rId5" Type="http://schemas.openxmlformats.org/officeDocument/2006/relationships/image" Target="../media/image11.jpeg"/><Relationship Id="rId4" Type="http://schemas.openxmlformats.org/officeDocument/2006/relationships/image" Target="../media/image10.jpe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13.xml"/><Relationship Id="rId4" Type="http://schemas.openxmlformats.org/officeDocument/2006/relationships/image" Target="../media/image14.png"/></Relationships>
</file>

<file path=ppt/slides/_rels/slide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2.xml"/><Relationship Id="rId5" Type="http://schemas.openxmlformats.org/officeDocument/2006/relationships/image" Target="../media/image20.jpeg"/><Relationship Id="rId4" Type="http://schemas.openxmlformats.org/officeDocument/2006/relationships/image" Target="../media/image19.jpeg"/></Relationships>
</file>

<file path=ppt/slides/_rels/slide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2.xml"/><Relationship Id="rId4" Type="http://schemas.openxmlformats.org/officeDocument/2006/relationships/image" Target="../media/image26.jpeg"/></Relationships>
</file>

<file path=ppt/slides/_rels/slide12.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jpeg"/><Relationship Id="rId1" Type="http://schemas.openxmlformats.org/officeDocument/2006/relationships/slideLayout" Target="../slideLayouts/slideLayout2.xml"/><Relationship Id="rId4" Type="http://schemas.openxmlformats.org/officeDocument/2006/relationships/image" Target="../media/image29.png"/></Relationships>
</file>

<file path=ppt/slides/_rels/slide13.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2.xml"/><Relationship Id="rId5" Type="http://schemas.openxmlformats.org/officeDocument/2006/relationships/image" Target="../media/image33.png"/><Relationship Id="rId4" Type="http://schemas.openxmlformats.org/officeDocument/2006/relationships/image" Target="../media/image32.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7.png"/><Relationship Id="rId1" Type="http://schemas.openxmlformats.org/officeDocument/2006/relationships/slideLayout" Target="../slideLayouts/slideLayout2.xml"/><Relationship Id="rId4" Type="http://schemas.openxmlformats.org/officeDocument/2006/relationships/image" Target="../media/image38.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00FF"/>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524000" y="-1450"/>
            <a:ext cx="9144000" cy="1165087"/>
          </a:xfrm>
        </p:spPr>
        <p:txBody>
          <a:bodyPr>
            <a:normAutofit/>
          </a:bodyPr>
          <a:lstStyle/>
          <a:p>
            <a:r>
              <a:rPr lang="en-GB" b="1" dirty="0">
                <a:solidFill>
                  <a:schemeClr val="bg1"/>
                </a:solidFill>
                <a:latin typeface="Century Gothic"/>
                <a:ea typeface="Calibri Light"/>
                <a:cs typeface="Calibri Light"/>
              </a:rPr>
              <a:t>TH</a:t>
            </a:r>
            <a:r>
              <a:rPr lang="en-GB" b="1" dirty="0">
                <a:solidFill>
                  <a:schemeClr val="bg1"/>
                </a:solidFill>
                <a:latin typeface="Century Gothic"/>
                <a:cs typeface="Calibri Light"/>
              </a:rPr>
              <a:t>E TALBOT CHILD IS…</a:t>
            </a:r>
            <a:endParaRPr lang="en-GB" dirty="0">
              <a:ln w="18415" cmpd="sng">
                <a:solidFill>
                  <a:srgbClr val="FFFFFF"/>
                </a:solidFill>
                <a:prstDash val="solid"/>
              </a:ln>
              <a:solidFill>
                <a:schemeClr val="bg1"/>
              </a:solidFill>
              <a:effectLst>
                <a:outerShdw blurRad="63500" dir="3600000" algn="tl" rotWithShape="0">
                  <a:srgbClr val="000000">
                    <a:alpha val="70000"/>
                  </a:srgbClr>
                </a:outerShdw>
              </a:effectLst>
              <a:latin typeface="Century Gothic"/>
              <a:cs typeface="Calibri Light"/>
            </a:endParaRPr>
          </a:p>
        </p:txBody>
      </p:sp>
      <p:sp>
        <p:nvSpPr>
          <p:cNvPr id="7" name="Content Placeholder 6"/>
          <p:cNvSpPr>
            <a:spLocks noGrp="1"/>
          </p:cNvSpPr>
          <p:nvPr>
            <p:ph idx="1"/>
          </p:nvPr>
        </p:nvSpPr>
        <p:spPr/>
        <p:txBody>
          <a:bodyPr>
            <a:normAutofit fontScale="70000" lnSpcReduction="20000"/>
          </a:bodyPr>
          <a:lstStyle/>
          <a:p>
            <a:endParaRPr lang="en-GB" dirty="0">
              <a:latin typeface="Century Gothic" panose="020B0502020202020204" pitchFamily="34" charset="0"/>
            </a:endParaRPr>
          </a:p>
          <a:p>
            <a:pPr algn="ctr">
              <a:buNone/>
            </a:pPr>
            <a:r>
              <a:rPr lang="en-GB" b="1" dirty="0">
                <a:solidFill>
                  <a:schemeClr val="bg1"/>
                </a:solidFill>
                <a:latin typeface="Century Gothic" panose="020B0502020202020204" pitchFamily="34" charset="0"/>
                <a:cs typeface="Calibri Light" panose="020F0302020204030204" pitchFamily="34" charset="0"/>
              </a:rPr>
              <a:t> </a:t>
            </a:r>
            <a:endParaRPr lang="en-GB" dirty="0">
              <a:solidFill>
                <a:schemeClr val="bg1"/>
              </a:solidFill>
              <a:latin typeface="Century Gothic" panose="020B0502020202020204" pitchFamily="34" charset="0"/>
              <a:cs typeface="Calibri Light" panose="020F0302020204030204" pitchFamily="34" charset="0"/>
            </a:endParaRPr>
          </a:p>
          <a:p>
            <a:pPr algn="ctr">
              <a:buNone/>
            </a:pPr>
            <a:r>
              <a:rPr lang="en-GB" b="1" dirty="0">
                <a:solidFill>
                  <a:schemeClr val="bg1"/>
                </a:solidFill>
                <a:latin typeface="Century Gothic" panose="020B0502020202020204" pitchFamily="34" charset="0"/>
                <a:cs typeface="Calibri Light" panose="020F0302020204030204" pitchFamily="34" charset="0"/>
              </a:rPr>
              <a:t>Happy, healthy and confident.</a:t>
            </a:r>
            <a:endParaRPr lang="en-GB" dirty="0">
              <a:solidFill>
                <a:schemeClr val="bg1"/>
              </a:solidFill>
              <a:latin typeface="Century Gothic" panose="020B0502020202020204" pitchFamily="34" charset="0"/>
              <a:cs typeface="Calibri Light" panose="020F0302020204030204" pitchFamily="34" charset="0"/>
            </a:endParaRPr>
          </a:p>
          <a:p>
            <a:pPr algn="ctr">
              <a:buNone/>
            </a:pPr>
            <a:r>
              <a:rPr lang="en-GB" b="1" dirty="0">
                <a:solidFill>
                  <a:schemeClr val="bg1"/>
                </a:solidFill>
                <a:latin typeface="Century Gothic" panose="020B0502020202020204" pitchFamily="34" charset="0"/>
                <a:cs typeface="Calibri Light" panose="020F0302020204030204" pitchFamily="34" charset="0"/>
              </a:rPr>
              <a:t>Polite and respectful.</a:t>
            </a:r>
            <a:endParaRPr lang="en-GB" dirty="0">
              <a:solidFill>
                <a:schemeClr val="bg1"/>
              </a:solidFill>
              <a:latin typeface="Century Gothic" panose="020B0502020202020204" pitchFamily="34" charset="0"/>
              <a:cs typeface="Calibri Light" panose="020F0302020204030204" pitchFamily="34" charset="0"/>
            </a:endParaRPr>
          </a:p>
          <a:p>
            <a:pPr algn="ctr">
              <a:buNone/>
            </a:pPr>
            <a:r>
              <a:rPr lang="en-GB" b="1" dirty="0">
                <a:solidFill>
                  <a:schemeClr val="bg1"/>
                </a:solidFill>
                <a:latin typeface="Century Gothic" panose="020B0502020202020204" pitchFamily="34" charset="0"/>
                <a:cs typeface="Calibri Light" panose="020F0302020204030204" pitchFamily="34" charset="0"/>
              </a:rPr>
              <a:t>Kind, caring and compassionate.</a:t>
            </a:r>
            <a:endParaRPr lang="en-GB" dirty="0">
              <a:solidFill>
                <a:schemeClr val="bg1"/>
              </a:solidFill>
              <a:latin typeface="Century Gothic" panose="020B0502020202020204" pitchFamily="34" charset="0"/>
              <a:cs typeface="Calibri Light" panose="020F0302020204030204" pitchFamily="34" charset="0"/>
            </a:endParaRPr>
          </a:p>
          <a:p>
            <a:pPr algn="ctr">
              <a:buNone/>
            </a:pPr>
            <a:r>
              <a:rPr lang="en-GB" b="1" dirty="0">
                <a:solidFill>
                  <a:schemeClr val="bg1"/>
                </a:solidFill>
                <a:latin typeface="Century Gothic" panose="020B0502020202020204" pitchFamily="34" charset="0"/>
                <a:cs typeface="Calibri Light" panose="020F0302020204030204" pitchFamily="34" charset="0"/>
              </a:rPr>
              <a:t>Independent, resilient and hard working.</a:t>
            </a:r>
            <a:endParaRPr lang="en-GB" dirty="0">
              <a:solidFill>
                <a:schemeClr val="bg1"/>
              </a:solidFill>
              <a:latin typeface="Century Gothic" panose="020B0502020202020204" pitchFamily="34" charset="0"/>
              <a:cs typeface="Calibri Light" panose="020F0302020204030204" pitchFamily="34" charset="0"/>
            </a:endParaRPr>
          </a:p>
          <a:p>
            <a:pPr algn="ctr">
              <a:buNone/>
            </a:pPr>
            <a:r>
              <a:rPr lang="en-GB" b="1" dirty="0">
                <a:solidFill>
                  <a:schemeClr val="bg1"/>
                </a:solidFill>
                <a:latin typeface="Century Gothic" panose="020B0502020202020204" pitchFamily="34" charset="0"/>
                <a:cs typeface="Calibri Light" panose="020F0302020204030204" pitchFamily="34" charset="0"/>
              </a:rPr>
              <a:t>Adaptable and able to solve problems.</a:t>
            </a:r>
            <a:endParaRPr lang="en-GB" dirty="0">
              <a:solidFill>
                <a:schemeClr val="bg1"/>
              </a:solidFill>
              <a:latin typeface="Century Gothic" panose="020B0502020202020204" pitchFamily="34" charset="0"/>
              <a:cs typeface="Calibri Light" panose="020F0302020204030204" pitchFamily="34" charset="0"/>
            </a:endParaRPr>
          </a:p>
          <a:p>
            <a:pPr algn="ctr">
              <a:buNone/>
            </a:pPr>
            <a:r>
              <a:rPr lang="en-GB" b="1" dirty="0">
                <a:solidFill>
                  <a:schemeClr val="bg1"/>
                </a:solidFill>
                <a:latin typeface="Century Gothic" panose="020B0502020202020204" pitchFamily="34" charset="0"/>
                <a:cs typeface="Calibri Light" panose="020F0302020204030204" pitchFamily="34" charset="0"/>
              </a:rPr>
              <a:t>Sociable and able to work with others.</a:t>
            </a:r>
            <a:endParaRPr lang="en-GB" dirty="0">
              <a:solidFill>
                <a:schemeClr val="bg1"/>
              </a:solidFill>
              <a:latin typeface="Century Gothic" panose="020B0502020202020204" pitchFamily="34" charset="0"/>
              <a:cs typeface="Calibri Light" panose="020F0302020204030204" pitchFamily="34" charset="0"/>
            </a:endParaRPr>
          </a:p>
          <a:p>
            <a:pPr algn="ctr">
              <a:buNone/>
            </a:pPr>
            <a:r>
              <a:rPr lang="en-GB" b="1" dirty="0">
                <a:solidFill>
                  <a:schemeClr val="bg1"/>
                </a:solidFill>
                <a:latin typeface="Century Gothic" panose="020B0502020202020204" pitchFamily="34" charset="0"/>
                <a:cs typeface="Calibri Light" panose="020F0302020204030204" pitchFamily="34" charset="0"/>
              </a:rPr>
              <a:t>Ambitious and self motivated to fulfil their potential. </a:t>
            </a:r>
            <a:endParaRPr lang="en-GB" dirty="0">
              <a:solidFill>
                <a:schemeClr val="bg1"/>
              </a:solidFill>
              <a:latin typeface="Century Gothic" panose="020B0502020202020204" pitchFamily="34" charset="0"/>
              <a:cs typeface="Calibri Light" panose="020F0302020204030204" pitchFamily="34" charset="0"/>
            </a:endParaRPr>
          </a:p>
          <a:p>
            <a:pPr algn="ctr">
              <a:buNone/>
            </a:pPr>
            <a:r>
              <a:rPr lang="en-GB" b="1" dirty="0">
                <a:solidFill>
                  <a:schemeClr val="bg1"/>
                </a:solidFill>
                <a:latin typeface="Century Gothic" panose="020B0502020202020204" pitchFamily="34" charset="0"/>
                <a:cs typeface="Calibri Light" panose="020F0302020204030204" pitchFamily="34" charset="0"/>
              </a:rPr>
              <a:t> </a:t>
            </a:r>
            <a:endParaRPr lang="en-GB" dirty="0">
              <a:solidFill>
                <a:schemeClr val="bg1"/>
              </a:solidFill>
              <a:latin typeface="Century Gothic" panose="020B0502020202020204" pitchFamily="34" charset="0"/>
              <a:cs typeface="Calibri Light" panose="020F0302020204030204" pitchFamily="34" charset="0"/>
            </a:endParaRPr>
          </a:p>
          <a:p>
            <a:pPr algn="ctr">
              <a:buNone/>
            </a:pPr>
            <a:r>
              <a:rPr lang="en-GB" b="1" dirty="0">
                <a:solidFill>
                  <a:schemeClr val="bg1"/>
                </a:solidFill>
                <a:latin typeface="Century Gothic" panose="020B0502020202020204" pitchFamily="34" charset="0"/>
                <a:cs typeface="Calibri Light" panose="020F0302020204030204" pitchFamily="34" charset="0"/>
              </a:rPr>
              <a:t>The Talbot Child learns the skills and knowledge needed to lead a successful life.</a:t>
            </a:r>
            <a:endParaRPr lang="en-GB" dirty="0">
              <a:solidFill>
                <a:schemeClr val="bg1"/>
              </a:solidFill>
              <a:latin typeface="Century Gothic" panose="020B0502020202020204" pitchFamily="34" charset="0"/>
              <a:cs typeface="Calibri Light" panose="020F0302020204030204" pitchFamily="34" charset="0"/>
            </a:endParaRPr>
          </a:p>
          <a:p>
            <a:r>
              <a:rPr lang="en-GB" dirty="0"/>
              <a:t> </a:t>
            </a:r>
          </a:p>
          <a:p>
            <a:pPr>
              <a:buNone/>
            </a:pPr>
            <a:endParaRPr lang="en-GB" dirty="0"/>
          </a:p>
        </p:txBody>
      </p:sp>
      <p:pic>
        <p:nvPicPr>
          <p:cNvPr id="4098" name="Picture 2" descr="Dan and Sam"/>
          <p:cNvPicPr>
            <a:picLocks noChangeAspect="1" noChangeArrowheads="1"/>
          </p:cNvPicPr>
          <p:nvPr/>
        </p:nvPicPr>
        <p:blipFill>
          <a:blip r:embed="rId2" cstate="print"/>
          <a:srcRect/>
          <a:stretch>
            <a:fillRect/>
          </a:stretch>
        </p:blipFill>
        <p:spPr bwMode="auto">
          <a:xfrm>
            <a:off x="1116777" y="204765"/>
            <a:ext cx="1671637" cy="2506663"/>
          </a:xfrm>
          <a:prstGeom prst="rect">
            <a:avLst/>
          </a:prstGeom>
          <a:noFill/>
          <a:ln w="34925" algn="in">
            <a:solidFill>
              <a:srgbClr val="CCCCCC"/>
            </a:solidFill>
            <a:miter lim="800000"/>
            <a:headEnd/>
            <a:tailEnd/>
          </a:ln>
          <a:effectLst/>
        </p:spPr>
      </p:pic>
      <p:pic>
        <p:nvPicPr>
          <p:cNvPr id="4099" name="Picture 3" descr="IMG_5462"/>
          <p:cNvPicPr>
            <a:picLocks noChangeAspect="1" noChangeArrowheads="1"/>
          </p:cNvPicPr>
          <p:nvPr/>
        </p:nvPicPr>
        <p:blipFill>
          <a:blip r:embed="rId3" cstate="print"/>
          <a:srcRect/>
          <a:stretch>
            <a:fillRect/>
          </a:stretch>
        </p:blipFill>
        <p:spPr bwMode="auto">
          <a:xfrm>
            <a:off x="8532137" y="5466361"/>
            <a:ext cx="1900873" cy="1213013"/>
          </a:xfrm>
          <a:prstGeom prst="rect">
            <a:avLst/>
          </a:prstGeom>
          <a:noFill/>
          <a:ln w="34925" algn="in">
            <a:solidFill>
              <a:srgbClr val="CCCCCC"/>
            </a:solidFill>
            <a:miter lim="800000"/>
            <a:headEnd/>
            <a:tailEnd/>
          </a:ln>
          <a:effectLst/>
        </p:spPr>
      </p:pic>
      <p:pic>
        <p:nvPicPr>
          <p:cNvPr id="4100" name="Picture 4" descr="IMG_5550"/>
          <p:cNvPicPr>
            <a:picLocks noChangeAspect="1" noChangeArrowheads="1"/>
          </p:cNvPicPr>
          <p:nvPr/>
        </p:nvPicPr>
        <p:blipFill>
          <a:blip r:embed="rId4" cstate="print"/>
          <a:srcRect/>
          <a:stretch>
            <a:fillRect/>
          </a:stretch>
        </p:blipFill>
        <p:spPr bwMode="auto">
          <a:xfrm>
            <a:off x="1831118" y="5463083"/>
            <a:ext cx="2004752" cy="1388450"/>
          </a:xfrm>
          <a:prstGeom prst="rect">
            <a:avLst/>
          </a:prstGeom>
          <a:noFill/>
          <a:ln w="34925" algn="in">
            <a:solidFill>
              <a:srgbClr val="CCCCCC"/>
            </a:solidFill>
            <a:miter lim="800000"/>
            <a:headEnd/>
            <a:tailEnd/>
          </a:ln>
          <a:effectLst/>
        </p:spPr>
      </p:pic>
      <p:pic>
        <p:nvPicPr>
          <p:cNvPr id="4101" name="Picture 5" descr="IMG_5162"/>
          <p:cNvPicPr>
            <a:picLocks noChangeAspect="1" noChangeArrowheads="1"/>
          </p:cNvPicPr>
          <p:nvPr/>
        </p:nvPicPr>
        <p:blipFill>
          <a:blip r:embed="rId5" cstate="print"/>
          <a:srcRect/>
          <a:stretch>
            <a:fillRect/>
          </a:stretch>
        </p:blipFill>
        <p:spPr bwMode="auto">
          <a:xfrm>
            <a:off x="9167834" y="296070"/>
            <a:ext cx="1617662" cy="2425700"/>
          </a:xfrm>
          <a:prstGeom prst="rect">
            <a:avLst/>
          </a:prstGeom>
          <a:noFill/>
          <a:ln w="34925" algn="in">
            <a:solidFill>
              <a:srgbClr val="CCCCCC"/>
            </a:solidFill>
            <a:miter lim="800000"/>
            <a:headEnd/>
            <a:tailEnd/>
          </a:ln>
          <a:effectLst/>
        </p:spPr>
      </p:pic>
      <p:pic>
        <p:nvPicPr>
          <p:cNvPr id="4102" name="Picture 6" descr="IMG_5610"/>
          <p:cNvPicPr>
            <a:picLocks noChangeAspect="1" noChangeArrowheads="1"/>
          </p:cNvPicPr>
          <p:nvPr/>
        </p:nvPicPr>
        <p:blipFill>
          <a:blip r:embed="rId6" cstate="print"/>
          <a:srcRect/>
          <a:stretch>
            <a:fillRect/>
          </a:stretch>
        </p:blipFill>
        <p:spPr bwMode="auto">
          <a:xfrm>
            <a:off x="5238745" y="1142985"/>
            <a:ext cx="1720999" cy="1076309"/>
          </a:xfrm>
          <a:prstGeom prst="rect">
            <a:avLst/>
          </a:prstGeom>
          <a:noFill/>
          <a:ln w="76200" algn="in">
            <a:solidFill>
              <a:schemeClr val="bg1">
                <a:lumMod val="85000"/>
              </a:schemeClr>
            </a:solidFill>
            <a:miter lim="800000"/>
            <a:headEnd/>
            <a:tailEnd/>
          </a:ln>
          <a:effectLst/>
        </p:spPr>
      </p:pic>
      <p:pic>
        <p:nvPicPr>
          <p:cNvPr id="12" name="68eaaf86-3c83-432f-995c-a1993c045700" descr="9153BDB1-0C5D-48EC-B6D2-0EBA78EE83F6"/>
          <p:cNvPicPr>
            <a:picLocks noChangeAspect="1" noChangeArrowheads="1"/>
          </p:cNvPicPr>
          <p:nvPr/>
        </p:nvPicPr>
        <p:blipFill>
          <a:blip r:embed="rId7" cstate="print"/>
          <a:srcRect/>
          <a:stretch>
            <a:fillRect/>
          </a:stretch>
        </p:blipFill>
        <p:spPr bwMode="auto">
          <a:xfrm>
            <a:off x="5024431" y="5214950"/>
            <a:ext cx="2390889" cy="1928778"/>
          </a:xfrm>
          <a:prstGeom prst="rect">
            <a:avLst/>
          </a:prstGeom>
          <a:noFill/>
          <a:ln w="9525">
            <a:noFill/>
            <a:miter lim="800000"/>
            <a:headEnd/>
            <a:tailEnd/>
          </a:ln>
        </p:spPr>
      </p:pic>
    </p:spTree>
    <p:extLst>
      <p:ext uri="{BB962C8B-B14F-4D97-AF65-F5344CB8AC3E}">
        <p14:creationId xmlns:p14="http://schemas.microsoft.com/office/powerpoint/2010/main" val="3398401244"/>
      </p:ext>
    </p:extLst>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0000FF"/>
        </a:solidFill>
        <a:effectLst/>
      </p:bgPr>
    </p:bg>
    <p:spTree>
      <p:nvGrpSpPr>
        <p:cNvPr id="1" name=""/>
        <p:cNvGrpSpPr/>
        <p:nvPr/>
      </p:nvGrpSpPr>
      <p:grpSpPr>
        <a:xfrm>
          <a:off x="0" y="0"/>
          <a:ext cx="0" cy="0"/>
          <a:chOff x="0" y="0"/>
          <a:chExt cx="0" cy="0"/>
        </a:xfrm>
      </p:grpSpPr>
      <p:sp>
        <p:nvSpPr>
          <p:cNvPr id="13314" name="Content Placeholder 2"/>
          <p:cNvSpPr>
            <a:spLocks noGrp="1"/>
          </p:cNvSpPr>
          <p:nvPr>
            <p:ph idx="1"/>
          </p:nvPr>
        </p:nvSpPr>
        <p:spPr>
          <a:xfrm>
            <a:off x="1937530" y="110647"/>
            <a:ext cx="7958166" cy="4721225"/>
          </a:xfrm>
        </p:spPr>
        <p:txBody>
          <a:bodyPr vert="horz" lIns="91440" tIns="45720" rIns="91440" bIns="45720" rtlCol="0" anchor="t">
            <a:normAutofit/>
          </a:bodyPr>
          <a:lstStyle/>
          <a:p>
            <a:pPr algn="ctr" eaLnBrk="1" hangingPunct="1">
              <a:buFontTx/>
              <a:buNone/>
            </a:pPr>
            <a:r>
              <a:rPr lang="en-GB" sz="6500">
                <a:solidFill>
                  <a:schemeClr val="bg1"/>
                </a:solidFill>
                <a:latin typeface="Century Gothic"/>
              </a:rPr>
              <a:t>Welcome to</a:t>
            </a:r>
            <a:r>
              <a:rPr lang="en-GB" sz="6500" dirty="0">
                <a:solidFill>
                  <a:schemeClr val="bg1"/>
                </a:solidFill>
                <a:latin typeface="Century Gothic"/>
              </a:rPr>
              <a:t>  </a:t>
            </a:r>
            <a:endParaRPr lang="en-US">
              <a:solidFill>
                <a:schemeClr val="bg1"/>
              </a:solidFill>
            </a:endParaRPr>
          </a:p>
          <a:p>
            <a:pPr algn="ctr" eaLnBrk="1" hangingPunct="1">
              <a:buFontTx/>
              <a:buNone/>
            </a:pPr>
            <a:r>
              <a:rPr lang="en-GB" sz="6500" dirty="0">
                <a:solidFill>
                  <a:schemeClr val="bg1"/>
                </a:solidFill>
                <a:latin typeface="Century Gothic" panose="020B0502020202020204" pitchFamily="34" charset="0"/>
              </a:rPr>
              <a:t>Talbot Primary School</a:t>
            </a:r>
          </a:p>
          <a:p>
            <a:pPr algn="ctr" eaLnBrk="1" hangingPunct="1">
              <a:buFontTx/>
              <a:buNone/>
            </a:pPr>
            <a:endParaRPr lang="en-GB" sz="5400" dirty="0">
              <a:solidFill>
                <a:schemeClr val="bg1"/>
              </a:solidFill>
            </a:endParaRP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586278" y="3501505"/>
            <a:ext cx="4660669" cy="3107113"/>
          </a:xfrm>
          <a:prstGeom prst="rect">
            <a:avLst/>
          </a:prstGeom>
          <a:ln>
            <a:noFill/>
          </a:ln>
          <a:effectLst>
            <a:softEdge rad="112500"/>
          </a:effectLst>
        </p:spPr>
      </p:pic>
    </p:spTree>
    <p:extLst>
      <p:ext uri="{BB962C8B-B14F-4D97-AF65-F5344CB8AC3E}">
        <p14:creationId xmlns:p14="http://schemas.microsoft.com/office/powerpoint/2010/main" val="3158705010"/>
      </p:ext>
    </p:extLst>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0000FF"/>
        </a:solidFill>
        <a:effectLst/>
      </p:bgPr>
    </p:bg>
    <p:spTree>
      <p:nvGrpSpPr>
        <p:cNvPr id="1" name=""/>
        <p:cNvGrpSpPr/>
        <p:nvPr/>
      </p:nvGrpSpPr>
      <p:grpSpPr>
        <a:xfrm>
          <a:off x="0" y="0"/>
          <a:ext cx="0" cy="0"/>
          <a:chOff x="0" y="0"/>
          <a:chExt cx="0" cy="0"/>
        </a:xfrm>
      </p:grpSpPr>
      <p:sp>
        <p:nvSpPr>
          <p:cNvPr id="3" name="TextBox 2"/>
          <p:cNvSpPr txBox="1"/>
          <p:nvPr/>
        </p:nvSpPr>
        <p:spPr>
          <a:xfrm>
            <a:off x="3917463" y="257628"/>
            <a:ext cx="3398333" cy="1077218"/>
          </a:xfrm>
          <a:prstGeom prst="rect">
            <a:avLst/>
          </a:prstGeom>
          <a:noFill/>
          <a:ln>
            <a:noFill/>
          </a:ln>
        </p:spPr>
        <p:txBody>
          <a:bodyPr wrap="square" rtlCol="0">
            <a:spAutoFit/>
          </a:bodyPr>
          <a:lstStyle/>
          <a:p>
            <a:pPr algn="ctr"/>
            <a:r>
              <a:rPr lang="en-GB" sz="3200" b="1" dirty="0">
                <a:solidFill>
                  <a:schemeClr val="bg1"/>
                </a:solidFill>
                <a:latin typeface="Century Gothic" panose="020B0502020202020204" pitchFamily="34" charset="0"/>
                <a:cs typeface="Calibri Light" panose="020F0302020204030204" pitchFamily="34" charset="0"/>
              </a:rPr>
              <a:t>Headteacher’s</a:t>
            </a:r>
          </a:p>
          <a:p>
            <a:pPr algn="ctr"/>
            <a:r>
              <a:rPr lang="en-GB" sz="3200" b="1" dirty="0">
                <a:solidFill>
                  <a:schemeClr val="bg1"/>
                </a:solidFill>
                <a:latin typeface="Century Gothic" panose="020B0502020202020204" pitchFamily="34" charset="0"/>
                <a:cs typeface="Calibri Light" panose="020F0302020204030204" pitchFamily="34" charset="0"/>
              </a:rPr>
              <a:t>Welcome</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917463" y="1509334"/>
            <a:ext cx="3260667" cy="2173778"/>
          </a:xfrm>
          <a:prstGeom prst="rect">
            <a:avLst/>
          </a:prstGeom>
          <a:ln>
            <a:noFill/>
          </a:ln>
          <a:effectLst>
            <a:softEdge rad="112500"/>
          </a:effectLst>
        </p:spPr>
      </p:pic>
      <p:pic>
        <p:nvPicPr>
          <p:cNvPr id="4" name="Picture 3"/>
          <p:cNvPicPr>
            <a:picLocks noChangeAspect="1"/>
          </p:cNvPicPr>
          <p:nvPr/>
        </p:nvPicPr>
        <p:blipFill rotWithShape="1">
          <a:blip r:embed="rId3" cstate="print">
            <a:extLst>
              <a:ext uri="{28A0092B-C50C-407E-A947-70E740481C1C}">
                <a14:useLocalDpi xmlns:a14="http://schemas.microsoft.com/office/drawing/2010/main" val="0"/>
              </a:ext>
            </a:extLst>
          </a:blip>
          <a:srcRect t="12342"/>
          <a:stretch/>
        </p:blipFill>
        <p:spPr>
          <a:xfrm>
            <a:off x="2072638" y="3932246"/>
            <a:ext cx="7087985" cy="2692997"/>
          </a:xfrm>
          <a:prstGeom prst="rect">
            <a:avLst/>
          </a:prstGeom>
          <a:ln>
            <a:noFill/>
          </a:ln>
          <a:effectLst>
            <a:softEdge rad="112500"/>
          </a:effectLst>
        </p:spPr>
      </p:pic>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848253" y="646607"/>
            <a:ext cx="3355571" cy="2237047"/>
          </a:xfrm>
          <a:prstGeom prst="rect">
            <a:avLst/>
          </a:prstGeom>
          <a:ln>
            <a:noFill/>
          </a:ln>
          <a:effectLst>
            <a:softEdge rad="112500"/>
          </a:effectLst>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00297" y="646607"/>
            <a:ext cx="3355571" cy="2146469"/>
          </a:xfrm>
          <a:prstGeom prst="rect">
            <a:avLst/>
          </a:prstGeom>
          <a:ln>
            <a:noFill/>
          </a:ln>
          <a:effectLst>
            <a:softEdge rad="112500"/>
          </a:effectLst>
        </p:spPr>
      </p:pic>
    </p:spTree>
    <p:extLst>
      <p:ext uri="{BB962C8B-B14F-4D97-AF65-F5344CB8AC3E}">
        <p14:creationId xmlns:p14="http://schemas.microsoft.com/office/powerpoint/2010/main" val="4209118859"/>
      </p:ext>
    </p:extLst>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0000FF"/>
        </a:solidFill>
        <a:effectLst/>
      </p:bgPr>
    </p:bg>
    <p:spTree>
      <p:nvGrpSpPr>
        <p:cNvPr id="1" name=""/>
        <p:cNvGrpSpPr/>
        <p:nvPr/>
      </p:nvGrpSpPr>
      <p:grpSpPr>
        <a:xfrm>
          <a:off x="0" y="0"/>
          <a:ext cx="0" cy="0"/>
          <a:chOff x="0" y="0"/>
          <a:chExt cx="0" cy="0"/>
        </a:xfrm>
      </p:grpSpPr>
      <p:sp>
        <p:nvSpPr>
          <p:cNvPr id="10242" name="Title 3"/>
          <p:cNvSpPr>
            <a:spLocks noGrp="1"/>
          </p:cNvSpPr>
          <p:nvPr>
            <p:ph type="title"/>
          </p:nvPr>
        </p:nvSpPr>
        <p:spPr>
          <a:xfrm>
            <a:off x="2660650" y="188640"/>
            <a:ext cx="6870700" cy="1600200"/>
          </a:xfrm>
        </p:spPr>
        <p:txBody>
          <a:bodyPr>
            <a:normAutofit fontScale="90000"/>
          </a:bodyPr>
          <a:lstStyle/>
          <a:p>
            <a:pPr eaLnBrk="1" hangingPunct="1"/>
            <a:r>
              <a:rPr lang="en-GB" b="1" dirty="0">
                <a:solidFill>
                  <a:schemeClr val="bg1"/>
                </a:solidFill>
                <a:latin typeface="Century Gothic" panose="020B0502020202020204" pitchFamily="34" charset="0"/>
                <a:cs typeface="Calibri Light" panose="020F0302020204030204" pitchFamily="34" charset="0"/>
              </a:rPr>
              <a:t>Introduction</a:t>
            </a:r>
            <a:br>
              <a:rPr lang="en-GB" b="1" dirty="0">
                <a:solidFill>
                  <a:schemeClr val="bg1"/>
                </a:solidFill>
                <a:latin typeface="Century Gothic" panose="020B0502020202020204" pitchFamily="34" charset="0"/>
                <a:cs typeface="Calibri Light" panose="020F0302020204030204" pitchFamily="34" charset="0"/>
              </a:rPr>
            </a:br>
            <a:r>
              <a:rPr lang="en-GB" b="1" dirty="0">
                <a:solidFill>
                  <a:schemeClr val="bg1"/>
                </a:solidFill>
                <a:latin typeface="Century Gothic" panose="020B0502020202020204" pitchFamily="34" charset="0"/>
                <a:cs typeface="Calibri Light" panose="020F0302020204030204" pitchFamily="34" charset="0"/>
              </a:rPr>
              <a:t>Who will your child work with?</a:t>
            </a:r>
          </a:p>
        </p:txBody>
      </p:sp>
      <p:sp>
        <p:nvSpPr>
          <p:cNvPr id="10243" name="Subtitle 2"/>
          <p:cNvSpPr>
            <a:spLocks noGrp="1"/>
          </p:cNvSpPr>
          <p:nvPr>
            <p:ph idx="1"/>
          </p:nvPr>
        </p:nvSpPr>
        <p:spPr>
          <a:xfrm>
            <a:off x="1919536" y="1788841"/>
            <a:ext cx="8229600" cy="4586080"/>
          </a:xfrm>
        </p:spPr>
        <p:txBody>
          <a:bodyPr vert="horz" lIns="91440" tIns="45720" rIns="91440" bIns="45720" rtlCol="0" anchor="t">
            <a:normAutofit fontScale="85000" lnSpcReduction="20000"/>
          </a:bodyPr>
          <a:lstStyle/>
          <a:p>
            <a:pPr eaLnBrk="1" hangingPunct="1">
              <a:lnSpc>
                <a:spcPct val="70000"/>
              </a:lnSpc>
            </a:pPr>
            <a:r>
              <a:rPr lang="en-GB" sz="2500" dirty="0">
                <a:solidFill>
                  <a:schemeClr val="bg1"/>
                </a:solidFill>
                <a:latin typeface="Century Gothic" panose="020B0502020202020204" pitchFamily="34" charset="0"/>
                <a:cs typeface="Calibri Light" panose="020F0302020204030204" pitchFamily="34" charset="0"/>
              </a:rPr>
              <a:t>Teachers</a:t>
            </a:r>
          </a:p>
          <a:p>
            <a:pPr eaLnBrk="1" hangingPunct="1">
              <a:lnSpc>
                <a:spcPct val="70000"/>
              </a:lnSpc>
            </a:pPr>
            <a:endParaRPr lang="en-GB" sz="2500" dirty="0">
              <a:solidFill>
                <a:schemeClr val="bg1"/>
              </a:solidFill>
              <a:latin typeface="Century Gothic" panose="020B0502020202020204" pitchFamily="34" charset="0"/>
              <a:cs typeface="Calibri Light" panose="020F0302020204030204" pitchFamily="34" charset="0"/>
            </a:endParaRPr>
          </a:p>
          <a:p>
            <a:pPr eaLnBrk="1" hangingPunct="1">
              <a:lnSpc>
                <a:spcPct val="70000"/>
              </a:lnSpc>
            </a:pPr>
            <a:r>
              <a:rPr lang="en-GB" sz="2500" dirty="0">
                <a:solidFill>
                  <a:schemeClr val="bg1"/>
                </a:solidFill>
                <a:latin typeface="Century Gothic" panose="020B0502020202020204" pitchFamily="34" charset="0"/>
                <a:cs typeface="Calibri Light" panose="020F0302020204030204" pitchFamily="34" charset="0"/>
              </a:rPr>
              <a:t>Teaching Assistants</a:t>
            </a:r>
          </a:p>
          <a:p>
            <a:pPr eaLnBrk="1" hangingPunct="1">
              <a:lnSpc>
                <a:spcPct val="70000"/>
              </a:lnSpc>
            </a:pPr>
            <a:endParaRPr lang="en-GB" sz="2500" dirty="0">
              <a:solidFill>
                <a:schemeClr val="bg1"/>
              </a:solidFill>
              <a:latin typeface="Century Gothic" panose="020B0502020202020204" pitchFamily="34" charset="0"/>
              <a:cs typeface="Calibri Light" panose="020F0302020204030204" pitchFamily="34" charset="0"/>
            </a:endParaRPr>
          </a:p>
          <a:p>
            <a:pPr eaLnBrk="1" hangingPunct="1">
              <a:lnSpc>
                <a:spcPct val="70000"/>
              </a:lnSpc>
            </a:pPr>
            <a:r>
              <a:rPr lang="en-GB" sz="2500" dirty="0">
                <a:solidFill>
                  <a:schemeClr val="bg1"/>
                </a:solidFill>
                <a:latin typeface="Century Gothic" panose="020B0502020202020204" pitchFamily="34" charset="0"/>
                <a:cs typeface="Calibri Light" panose="020F0302020204030204" pitchFamily="34" charset="0"/>
              </a:rPr>
              <a:t>Midday Supervisors</a:t>
            </a:r>
          </a:p>
          <a:p>
            <a:pPr eaLnBrk="1" hangingPunct="1">
              <a:lnSpc>
                <a:spcPct val="70000"/>
              </a:lnSpc>
            </a:pPr>
            <a:endParaRPr lang="en-GB" sz="2500" dirty="0">
              <a:solidFill>
                <a:schemeClr val="bg1"/>
              </a:solidFill>
              <a:latin typeface="Century Gothic" panose="020B0502020202020204" pitchFamily="34" charset="0"/>
              <a:cs typeface="Calibri Light" panose="020F0302020204030204" pitchFamily="34" charset="0"/>
            </a:endParaRPr>
          </a:p>
          <a:p>
            <a:pPr eaLnBrk="1" hangingPunct="1">
              <a:lnSpc>
                <a:spcPct val="70000"/>
              </a:lnSpc>
            </a:pPr>
            <a:r>
              <a:rPr lang="en-GB" sz="2500" dirty="0">
                <a:solidFill>
                  <a:schemeClr val="bg1"/>
                </a:solidFill>
                <a:latin typeface="Century Gothic" panose="020B0502020202020204" pitchFamily="34" charset="0"/>
                <a:cs typeface="Calibri Light" panose="020F0302020204030204" pitchFamily="34" charset="0"/>
              </a:rPr>
              <a:t>Inclusion Leader and Support Agencies </a:t>
            </a:r>
          </a:p>
          <a:p>
            <a:pPr eaLnBrk="1" hangingPunct="1">
              <a:lnSpc>
                <a:spcPct val="70000"/>
              </a:lnSpc>
            </a:pPr>
            <a:endParaRPr lang="en-GB" sz="2500" dirty="0">
              <a:solidFill>
                <a:schemeClr val="bg1"/>
              </a:solidFill>
              <a:latin typeface="Century Gothic" panose="020B0502020202020204" pitchFamily="34" charset="0"/>
              <a:cs typeface="Calibri Light" panose="020F0302020204030204" pitchFamily="34" charset="0"/>
            </a:endParaRPr>
          </a:p>
          <a:p>
            <a:pPr eaLnBrk="1" hangingPunct="1">
              <a:lnSpc>
                <a:spcPct val="70000"/>
              </a:lnSpc>
            </a:pPr>
            <a:r>
              <a:rPr lang="en-GB" sz="2500" dirty="0">
                <a:solidFill>
                  <a:schemeClr val="bg1"/>
                </a:solidFill>
                <a:latin typeface="Century Gothic" panose="020B0502020202020204" pitchFamily="34" charset="0"/>
                <a:cs typeface="Calibri Light" panose="020F0302020204030204" pitchFamily="34" charset="0"/>
              </a:rPr>
              <a:t>School Nurse, Doctor, Dentist</a:t>
            </a:r>
          </a:p>
          <a:p>
            <a:pPr eaLnBrk="1" hangingPunct="1">
              <a:lnSpc>
                <a:spcPct val="70000"/>
              </a:lnSpc>
            </a:pPr>
            <a:endParaRPr lang="en-GB" sz="2500" dirty="0">
              <a:solidFill>
                <a:schemeClr val="bg1"/>
              </a:solidFill>
              <a:latin typeface="Century Gothic" panose="020B0502020202020204" pitchFamily="34" charset="0"/>
              <a:cs typeface="Calibri Light" panose="020F0302020204030204" pitchFamily="34" charset="0"/>
            </a:endParaRPr>
          </a:p>
          <a:p>
            <a:pPr>
              <a:lnSpc>
                <a:spcPct val="70000"/>
              </a:lnSpc>
            </a:pPr>
            <a:r>
              <a:rPr lang="en-GB" sz="2500" dirty="0">
                <a:solidFill>
                  <a:schemeClr val="bg1"/>
                </a:solidFill>
                <a:latin typeface="Century Gothic" panose="020B0502020202020204" pitchFamily="34" charset="0"/>
                <a:cs typeface="Calibri Light" panose="020F0302020204030204" pitchFamily="34" charset="0"/>
              </a:rPr>
              <a:t>Other Teachers including Supply Teachers</a:t>
            </a:r>
          </a:p>
          <a:p>
            <a:pPr>
              <a:lnSpc>
                <a:spcPct val="70000"/>
              </a:lnSpc>
            </a:pPr>
            <a:endParaRPr lang="en-GB" sz="2500" dirty="0">
              <a:solidFill>
                <a:schemeClr val="bg1"/>
              </a:solidFill>
              <a:latin typeface="Century Gothic" panose="020B0502020202020204" pitchFamily="34" charset="0"/>
              <a:cs typeface="Calibri Light" panose="020F0302020204030204" pitchFamily="34" charset="0"/>
            </a:endParaRPr>
          </a:p>
          <a:p>
            <a:pPr>
              <a:lnSpc>
                <a:spcPct val="70000"/>
              </a:lnSpc>
            </a:pPr>
            <a:r>
              <a:rPr lang="en-GB" sz="2500" dirty="0">
                <a:solidFill>
                  <a:schemeClr val="bg1"/>
                </a:solidFill>
                <a:latin typeface="Century Gothic" panose="020B0502020202020204" pitchFamily="34" charset="0"/>
                <a:cs typeface="Calibri Light" panose="020F0302020204030204" pitchFamily="34" charset="0"/>
              </a:rPr>
              <a:t> Visitors to the School, Students, Adult Helpers</a:t>
            </a:r>
          </a:p>
          <a:p>
            <a:pPr eaLnBrk="1" hangingPunct="1">
              <a:lnSpc>
                <a:spcPct val="70000"/>
              </a:lnSpc>
            </a:pPr>
            <a:endParaRPr lang="en-GB" sz="2500" dirty="0">
              <a:solidFill>
                <a:schemeClr val="bg1"/>
              </a:solidFill>
              <a:latin typeface="Century Gothic" panose="020B0502020202020204" pitchFamily="34" charset="0"/>
              <a:cs typeface="Calibri Light" panose="020F0302020204030204" pitchFamily="34" charset="0"/>
            </a:endParaRPr>
          </a:p>
          <a:p>
            <a:pPr eaLnBrk="1" hangingPunct="1">
              <a:lnSpc>
                <a:spcPct val="70000"/>
              </a:lnSpc>
            </a:pPr>
            <a:r>
              <a:rPr lang="en-GB" sz="2500" dirty="0">
                <a:solidFill>
                  <a:schemeClr val="bg1"/>
                </a:solidFill>
                <a:latin typeface="Century Gothic" panose="020B0502020202020204" pitchFamily="34" charset="0"/>
                <a:cs typeface="Calibri Light" panose="020F0302020204030204" pitchFamily="34" charset="0"/>
              </a:rPr>
              <a:t>Senior Leadership Team</a:t>
            </a:r>
          </a:p>
          <a:p>
            <a:pPr>
              <a:lnSpc>
                <a:spcPct val="70000"/>
              </a:lnSpc>
            </a:pPr>
            <a:endParaRPr lang="en-GB" sz="2500" dirty="0">
              <a:solidFill>
                <a:schemeClr val="bg1"/>
              </a:solidFill>
              <a:latin typeface="Century Gothic"/>
              <a:cs typeface="Calibri Light"/>
            </a:endParaRPr>
          </a:p>
          <a:p>
            <a:pPr>
              <a:lnSpc>
                <a:spcPct val="70000"/>
              </a:lnSpc>
            </a:pPr>
            <a:r>
              <a:rPr lang="en-GB" sz="2500">
                <a:solidFill>
                  <a:schemeClr val="bg1"/>
                </a:solidFill>
                <a:latin typeface="Century Gothic"/>
                <a:cs typeface="Calibri Light"/>
              </a:rPr>
              <a:t>Governors</a:t>
            </a:r>
            <a:endParaRPr lang="en-GB" sz="2500" dirty="0">
              <a:solidFill>
                <a:schemeClr val="bg1"/>
              </a:solidFill>
              <a:latin typeface="Century Gothic" panose="020B0502020202020204" pitchFamily="34" charset="0"/>
              <a:cs typeface="Calibri Light" panose="020F0302020204030204" pitchFamily="34" charset="0"/>
            </a:endParaRPr>
          </a:p>
          <a:p>
            <a:pPr>
              <a:lnSpc>
                <a:spcPct val="70000"/>
              </a:lnSpc>
            </a:pPr>
            <a:endParaRPr lang="en-GB" sz="2500" dirty="0">
              <a:solidFill>
                <a:schemeClr val="bg1"/>
              </a:solidFill>
              <a:latin typeface="Century Gothic" panose="020B0502020202020204" pitchFamily="34" charset="0"/>
              <a:cs typeface="Calibri Light" panose="020F0302020204030204" pitchFamily="34" charset="0"/>
            </a:endParaRPr>
          </a:p>
          <a:p>
            <a:pPr eaLnBrk="1" hangingPunct="1">
              <a:lnSpc>
                <a:spcPct val="70000"/>
              </a:lnSpc>
            </a:pPr>
            <a:r>
              <a:rPr lang="en-GB" sz="2500" b="1" dirty="0">
                <a:solidFill>
                  <a:schemeClr val="bg1"/>
                </a:solidFill>
                <a:latin typeface="Century Gothic" panose="020B0502020202020204" pitchFamily="34" charset="0"/>
                <a:cs typeface="Calibri Light" panose="020F0302020204030204" pitchFamily="34" charset="0"/>
              </a:rPr>
              <a:t>YOU!</a:t>
            </a:r>
          </a:p>
          <a:p>
            <a:pPr eaLnBrk="1" hangingPunct="1">
              <a:lnSpc>
                <a:spcPct val="70000"/>
              </a:lnSpc>
            </a:pPr>
            <a:endParaRPr lang="en-GB" sz="800" dirty="0">
              <a:solidFill>
                <a:schemeClr val="bg1"/>
              </a:solidFill>
            </a:endParaRPr>
          </a:p>
        </p:txBody>
      </p:sp>
    </p:spTree>
    <p:extLst>
      <p:ext uri="{BB962C8B-B14F-4D97-AF65-F5344CB8AC3E}">
        <p14:creationId xmlns:p14="http://schemas.microsoft.com/office/powerpoint/2010/main" val="3361436037"/>
      </p:ext>
    </p:extLst>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0000FF"/>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EE84C3-EDE4-F70C-BB5D-5A44BCA98594}"/>
              </a:ext>
            </a:extLst>
          </p:cNvPr>
          <p:cNvSpPr>
            <a:spLocks noGrp="1"/>
          </p:cNvSpPr>
          <p:nvPr>
            <p:ph type="title"/>
          </p:nvPr>
        </p:nvSpPr>
        <p:spPr/>
        <p:txBody>
          <a:bodyPr/>
          <a:lstStyle/>
          <a:p>
            <a:r>
              <a:rPr lang="en-GB">
                <a:solidFill>
                  <a:schemeClr val="bg1"/>
                </a:solidFill>
                <a:ea typeface="Calibri"/>
                <a:cs typeface="Calibri"/>
              </a:rPr>
              <a:t>Teaching Staff</a:t>
            </a:r>
          </a:p>
        </p:txBody>
      </p:sp>
      <p:pic>
        <p:nvPicPr>
          <p:cNvPr id="4" name="Picture 3" descr="A person smiling at the camera&#10;&#10;AI-generated content may be incorrect.">
            <a:extLst>
              <a:ext uri="{FF2B5EF4-FFF2-40B4-BE49-F238E27FC236}">
                <a16:creationId xmlns:a16="http://schemas.microsoft.com/office/drawing/2014/main" id="{DBB9ED99-54F1-E2EA-CA05-5FE2560A2809}"/>
              </a:ext>
            </a:extLst>
          </p:cNvPr>
          <p:cNvPicPr>
            <a:picLocks noChangeAspect="1"/>
          </p:cNvPicPr>
          <p:nvPr/>
        </p:nvPicPr>
        <p:blipFill>
          <a:blip r:embed="rId2"/>
          <a:srcRect r="-535" b="417"/>
          <a:stretch>
            <a:fillRect/>
          </a:stretch>
        </p:blipFill>
        <p:spPr>
          <a:xfrm>
            <a:off x="1153146" y="2371587"/>
            <a:ext cx="2077978" cy="2655888"/>
          </a:xfrm>
          <a:prstGeom prst="rect">
            <a:avLst/>
          </a:prstGeom>
        </p:spPr>
      </p:pic>
      <p:pic>
        <p:nvPicPr>
          <p:cNvPr id="6" name="Picture 5" descr="A person smiling for a picture&#10;&#10;AI-generated content may be incorrect.">
            <a:extLst>
              <a:ext uri="{FF2B5EF4-FFF2-40B4-BE49-F238E27FC236}">
                <a16:creationId xmlns:a16="http://schemas.microsoft.com/office/drawing/2014/main" id="{8869907A-3DD1-CF63-6455-388C942344B0}"/>
              </a:ext>
            </a:extLst>
          </p:cNvPr>
          <p:cNvPicPr>
            <a:picLocks noChangeAspect="1"/>
          </p:cNvPicPr>
          <p:nvPr/>
        </p:nvPicPr>
        <p:blipFill>
          <a:blip r:embed="rId3"/>
          <a:stretch>
            <a:fillRect/>
          </a:stretch>
        </p:blipFill>
        <p:spPr>
          <a:xfrm>
            <a:off x="5196025" y="2357299"/>
            <a:ext cx="2087080" cy="2651402"/>
          </a:xfrm>
          <a:prstGeom prst="rect">
            <a:avLst/>
          </a:prstGeom>
        </p:spPr>
      </p:pic>
      <p:pic>
        <p:nvPicPr>
          <p:cNvPr id="7" name="Picture 6" descr="A person smiling at camera&#10;&#10;AI-generated content may be incorrect.">
            <a:extLst>
              <a:ext uri="{FF2B5EF4-FFF2-40B4-BE49-F238E27FC236}">
                <a16:creationId xmlns:a16="http://schemas.microsoft.com/office/drawing/2014/main" id="{E919B171-3D00-6008-B145-14A8B30CC43D}"/>
              </a:ext>
            </a:extLst>
          </p:cNvPr>
          <p:cNvPicPr>
            <a:picLocks noChangeAspect="1"/>
          </p:cNvPicPr>
          <p:nvPr/>
        </p:nvPicPr>
        <p:blipFill>
          <a:blip r:embed="rId4"/>
          <a:stretch>
            <a:fillRect/>
          </a:stretch>
        </p:blipFill>
        <p:spPr>
          <a:xfrm>
            <a:off x="9265444" y="2374106"/>
            <a:ext cx="2102645" cy="2657476"/>
          </a:xfrm>
          <a:prstGeom prst="rect">
            <a:avLst/>
          </a:prstGeom>
        </p:spPr>
      </p:pic>
    </p:spTree>
    <p:extLst>
      <p:ext uri="{BB962C8B-B14F-4D97-AF65-F5344CB8AC3E}">
        <p14:creationId xmlns:p14="http://schemas.microsoft.com/office/powerpoint/2010/main" val="680281643"/>
      </p:ext>
    </p:extLst>
  </p:cSld>
  <p:clrMapOvr>
    <a:masterClrMapping/>
  </p:clrMapOvr>
  <p:transition/>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0000FF"/>
        </a:solidFill>
        <a:effectLst/>
      </p:bgPr>
    </p:bg>
    <p:spTree>
      <p:nvGrpSpPr>
        <p:cNvPr id="1" name=""/>
        <p:cNvGrpSpPr/>
        <p:nvPr/>
      </p:nvGrpSpPr>
      <p:grpSpPr>
        <a:xfrm>
          <a:off x="0" y="0"/>
          <a:ext cx="0" cy="0"/>
          <a:chOff x="0" y="0"/>
          <a:chExt cx="0" cy="0"/>
        </a:xfrm>
      </p:grpSpPr>
      <p:sp>
        <p:nvSpPr>
          <p:cNvPr id="4" name="TextBox 3"/>
          <p:cNvSpPr txBox="1"/>
          <p:nvPr/>
        </p:nvSpPr>
        <p:spPr>
          <a:xfrm>
            <a:off x="3657600" y="503854"/>
            <a:ext cx="5803641" cy="769441"/>
          </a:xfrm>
          <a:prstGeom prst="rect">
            <a:avLst/>
          </a:prstGeom>
          <a:noFill/>
        </p:spPr>
        <p:txBody>
          <a:bodyPr wrap="square" rtlCol="0">
            <a:spAutoFit/>
          </a:bodyPr>
          <a:lstStyle/>
          <a:p>
            <a:r>
              <a:rPr lang="en-US" sz="4400" b="1" dirty="0">
                <a:solidFill>
                  <a:schemeClr val="bg1"/>
                </a:solidFill>
                <a:effectLst>
                  <a:outerShdw blurRad="38100" dist="38100" dir="2700000" algn="tl">
                    <a:srgbClr val="000000">
                      <a:alpha val="43137"/>
                    </a:srgbClr>
                  </a:outerShdw>
                </a:effectLst>
                <a:latin typeface="Century Gothic" panose="020B0502020202020204" pitchFamily="34" charset="0"/>
                <a:cs typeface="Calibri Light" panose="020F0302020204030204" pitchFamily="34" charset="0"/>
              </a:rPr>
              <a:t>Our Reception Base</a:t>
            </a:r>
          </a:p>
        </p:txBody>
      </p:sp>
      <p:sp>
        <p:nvSpPr>
          <p:cNvPr id="5" name="TextBox 4"/>
          <p:cNvSpPr txBox="1"/>
          <p:nvPr/>
        </p:nvSpPr>
        <p:spPr>
          <a:xfrm>
            <a:off x="485193" y="1273295"/>
            <a:ext cx="8266921" cy="5262979"/>
          </a:xfrm>
          <a:prstGeom prst="rect">
            <a:avLst/>
          </a:prstGeom>
          <a:noFill/>
        </p:spPr>
        <p:txBody>
          <a:bodyPr wrap="square" rtlCol="0">
            <a:spAutoFit/>
          </a:bodyPr>
          <a:lstStyle/>
          <a:p>
            <a:pPr algn="ctr"/>
            <a:r>
              <a:rPr lang="en-US" sz="2800" b="1" dirty="0">
                <a:solidFill>
                  <a:schemeClr val="bg1"/>
                </a:solidFill>
                <a:latin typeface="Century Gothic" panose="020B0502020202020204" pitchFamily="34" charset="0"/>
                <a:cs typeface="Calibri" panose="020F0502020204030204" pitchFamily="34" charset="0"/>
              </a:rPr>
              <a:t>Our base is free flowing, we don’t have any doors, except to the outside learning environment</a:t>
            </a:r>
          </a:p>
          <a:p>
            <a:pPr marL="285750" indent="-285750">
              <a:buFont typeface="Arial" panose="020B0604020202020204" pitchFamily="34" charset="0"/>
              <a:buChar char="•"/>
            </a:pPr>
            <a:r>
              <a:rPr lang="en-US" sz="2800" dirty="0">
                <a:solidFill>
                  <a:schemeClr val="bg1"/>
                </a:solidFill>
                <a:latin typeface="Century Gothic" panose="020B0502020202020204" pitchFamily="34" charset="0"/>
                <a:cs typeface="Calibri Light" panose="020F0302020204030204" pitchFamily="34" charset="0"/>
              </a:rPr>
              <a:t>Children will be based in their classroom and have the opportunity to explore the various areas that the classroom provides. </a:t>
            </a:r>
          </a:p>
          <a:p>
            <a:pPr marL="285750" indent="-285750">
              <a:buFont typeface="Arial" panose="020B0604020202020204" pitchFamily="34" charset="0"/>
              <a:buChar char="•"/>
            </a:pPr>
            <a:r>
              <a:rPr lang="en-US" sz="2800" dirty="0">
                <a:solidFill>
                  <a:schemeClr val="bg1"/>
                </a:solidFill>
                <a:latin typeface="Century Gothic" panose="020B0502020202020204" pitchFamily="34" charset="0"/>
                <a:cs typeface="Calibri Light" panose="020F0302020204030204" pitchFamily="34" charset="0"/>
              </a:rPr>
              <a:t>Each child has access to our </a:t>
            </a:r>
            <a:r>
              <a:rPr lang="en-US" sz="2800" b="1" dirty="0">
                <a:solidFill>
                  <a:schemeClr val="bg1"/>
                </a:solidFill>
                <a:latin typeface="Century Gothic" panose="020B0502020202020204" pitchFamily="34" charset="0"/>
                <a:cs typeface="Calibri Light" panose="020F0302020204030204" pitchFamily="34" charset="0"/>
              </a:rPr>
              <a:t>Creative Area </a:t>
            </a:r>
            <a:r>
              <a:rPr lang="en-US" sz="2800" dirty="0">
                <a:solidFill>
                  <a:schemeClr val="bg1"/>
                </a:solidFill>
                <a:latin typeface="Century Gothic" panose="020B0502020202020204" pitchFamily="34" charset="0"/>
                <a:cs typeface="Calibri Light" panose="020F0302020204030204" pitchFamily="34" charset="0"/>
              </a:rPr>
              <a:t>which sees lots of messy and creative activities within.</a:t>
            </a:r>
          </a:p>
          <a:p>
            <a:pPr marL="285750" indent="-285750">
              <a:buFont typeface="Arial" panose="020B0604020202020204" pitchFamily="34" charset="0"/>
              <a:buChar char="•"/>
            </a:pPr>
            <a:r>
              <a:rPr lang="en-US" sz="2800" dirty="0">
                <a:solidFill>
                  <a:schemeClr val="bg1"/>
                </a:solidFill>
                <a:latin typeface="Century Gothic" panose="020B0502020202020204" pitchFamily="34" charset="0"/>
                <a:cs typeface="Calibri Light" panose="020F0302020204030204" pitchFamily="34" charset="0"/>
              </a:rPr>
              <a:t>We have a large outdoor area that the children can use during their </a:t>
            </a:r>
            <a:r>
              <a:rPr lang="en-US" sz="2800" b="1" dirty="0">
                <a:solidFill>
                  <a:schemeClr val="bg1"/>
                </a:solidFill>
                <a:latin typeface="Century Gothic" panose="020B0502020202020204" pitchFamily="34" charset="0"/>
                <a:cs typeface="Calibri Light" panose="020F0302020204030204" pitchFamily="34" charset="0"/>
              </a:rPr>
              <a:t>Child Initiated Time</a:t>
            </a:r>
            <a:r>
              <a:rPr lang="en-US" sz="2800" dirty="0">
                <a:solidFill>
                  <a:schemeClr val="bg1"/>
                </a:solidFill>
                <a:latin typeface="Century Gothic" panose="020B0502020202020204" pitchFamily="34" charset="0"/>
                <a:cs typeface="Calibri Light" panose="020F0302020204030204" pitchFamily="34" charset="0"/>
              </a:rPr>
              <a:t>. </a:t>
            </a:r>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400000">
            <a:off x="8331920" y="1777465"/>
            <a:ext cx="3984169" cy="2975830"/>
          </a:xfrm>
          <a:prstGeom prst="rect">
            <a:avLst/>
          </a:prstGeom>
        </p:spPr>
      </p:pic>
    </p:spTree>
    <p:extLst>
      <p:ext uri="{BB962C8B-B14F-4D97-AF65-F5344CB8AC3E}">
        <p14:creationId xmlns:p14="http://schemas.microsoft.com/office/powerpoint/2010/main" val="359161594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0000FF"/>
        </a:solidFill>
        <a:effectLst/>
      </p:bgPr>
    </p:bg>
    <p:spTree>
      <p:nvGrpSpPr>
        <p:cNvPr id="1" name=""/>
        <p:cNvGrpSpPr/>
        <p:nvPr/>
      </p:nvGrpSpPr>
      <p:grpSpPr>
        <a:xfrm>
          <a:off x="0" y="0"/>
          <a:ext cx="0" cy="0"/>
          <a:chOff x="0" y="0"/>
          <a:chExt cx="0" cy="0"/>
        </a:xfrm>
      </p:grpSpPr>
      <p:sp>
        <p:nvSpPr>
          <p:cNvPr id="4" name="TextBox 3"/>
          <p:cNvSpPr txBox="1"/>
          <p:nvPr/>
        </p:nvSpPr>
        <p:spPr>
          <a:xfrm>
            <a:off x="877078" y="690465"/>
            <a:ext cx="10506269" cy="830997"/>
          </a:xfrm>
          <a:prstGeom prst="rect">
            <a:avLst/>
          </a:prstGeom>
          <a:noFill/>
        </p:spPr>
        <p:txBody>
          <a:bodyPr wrap="square" rtlCol="0">
            <a:spAutoFit/>
          </a:bodyPr>
          <a:lstStyle/>
          <a:p>
            <a:pPr algn="ctr"/>
            <a:r>
              <a:rPr lang="en-US" sz="4800" b="1" dirty="0">
                <a:solidFill>
                  <a:schemeClr val="bg1"/>
                </a:solidFill>
                <a:latin typeface="Century Gothic" panose="020B0502020202020204" pitchFamily="34" charset="0"/>
                <a:cs typeface="Calibri Light" panose="020F0302020204030204" pitchFamily="34" charset="0"/>
              </a:rPr>
              <a:t>A Day In The Life Of Reception </a:t>
            </a:r>
          </a:p>
        </p:txBody>
      </p:sp>
      <p:sp>
        <p:nvSpPr>
          <p:cNvPr id="5" name="TextBox 4"/>
          <p:cNvSpPr txBox="1"/>
          <p:nvPr/>
        </p:nvSpPr>
        <p:spPr>
          <a:xfrm>
            <a:off x="293153" y="1521462"/>
            <a:ext cx="9497206" cy="4708981"/>
          </a:xfrm>
          <a:prstGeom prst="rect">
            <a:avLst/>
          </a:prstGeom>
          <a:noFill/>
        </p:spPr>
        <p:txBody>
          <a:bodyPr wrap="square" rtlCol="0">
            <a:spAutoFit/>
          </a:bodyPr>
          <a:lstStyle/>
          <a:p>
            <a:r>
              <a:rPr lang="en-US" sz="2000" b="1" dirty="0">
                <a:solidFill>
                  <a:schemeClr val="bg1"/>
                </a:solidFill>
                <a:latin typeface="Century Gothic" panose="020B0502020202020204" pitchFamily="34" charset="0"/>
                <a:cs typeface="Calibri Light" panose="020F0302020204030204" pitchFamily="34" charset="0"/>
              </a:rPr>
              <a:t>8.30-8.40 Doors open</a:t>
            </a:r>
          </a:p>
          <a:p>
            <a:r>
              <a:rPr lang="en-US" sz="2000" b="1" dirty="0">
                <a:solidFill>
                  <a:schemeClr val="bg1"/>
                </a:solidFill>
                <a:latin typeface="Century Gothic" panose="020B0502020202020204" pitchFamily="34" charset="0"/>
                <a:cs typeface="Calibri Light" panose="020F0302020204030204" pitchFamily="34" charset="0"/>
              </a:rPr>
              <a:t>8.40-9.00 Drawing Club</a:t>
            </a:r>
          </a:p>
          <a:p>
            <a:r>
              <a:rPr lang="en-US" sz="2000" b="1" dirty="0">
                <a:solidFill>
                  <a:schemeClr val="bg1"/>
                </a:solidFill>
                <a:latin typeface="Century Gothic" panose="020B0502020202020204" pitchFamily="34" charset="0"/>
                <a:cs typeface="Calibri Light" panose="020F0302020204030204" pitchFamily="34" charset="0"/>
              </a:rPr>
              <a:t>9.00-9.20 Phonics</a:t>
            </a:r>
            <a:br>
              <a:rPr lang="en-US" sz="2000" b="1" dirty="0">
                <a:solidFill>
                  <a:schemeClr val="bg1"/>
                </a:solidFill>
                <a:latin typeface="Century Gothic" panose="020B0502020202020204" pitchFamily="34" charset="0"/>
                <a:cs typeface="Calibri Light" panose="020F0302020204030204" pitchFamily="34" charset="0"/>
              </a:rPr>
            </a:br>
            <a:r>
              <a:rPr lang="en-US" sz="2000" b="1" dirty="0">
                <a:solidFill>
                  <a:schemeClr val="bg1"/>
                </a:solidFill>
                <a:latin typeface="Century Gothic" panose="020B0502020202020204" pitchFamily="34" charset="0"/>
                <a:cs typeface="Calibri Light" panose="020F0302020204030204" pitchFamily="34" charset="0"/>
              </a:rPr>
              <a:t>9.20-10.00 Word time</a:t>
            </a:r>
          </a:p>
          <a:p>
            <a:r>
              <a:rPr lang="en-US" sz="2000" b="1" dirty="0">
                <a:solidFill>
                  <a:schemeClr val="bg1"/>
                </a:solidFill>
                <a:latin typeface="Century Gothic" panose="020B0502020202020204" pitchFamily="34" charset="0"/>
                <a:cs typeface="Calibri Light" panose="020F0302020204030204" pitchFamily="34" charset="0"/>
              </a:rPr>
              <a:t>10:00- 10-15- Snack</a:t>
            </a:r>
          </a:p>
          <a:p>
            <a:r>
              <a:rPr lang="en-US" sz="2000" b="1" dirty="0">
                <a:solidFill>
                  <a:schemeClr val="bg1"/>
                </a:solidFill>
                <a:latin typeface="Century Gothic" panose="020B0502020202020204" pitchFamily="34" charset="0"/>
                <a:cs typeface="Calibri Light" panose="020F0302020204030204" pitchFamily="34" charset="0"/>
              </a:rPr>
              <a:t>10. 15- 10.30-Little Wandle Handwriting</a:t>
            </a:r>
          </a:p>
          <a:p>
            <a:r>
              <a:rPr lang="en-US" sz="2000" b="1" dirty="0">
                <a:solidFill>
                  <a:schemeClr val="bg1"/>
                </a:solidFill>
                <a:latin typeface="Century Gothic" panose="020B0502020202020204" pitchFamily="34" charset="0"/>
                <a:cs typeface="Calibri Light" panose="020F0302020204030204" pitchFamily="34" charset="0"/>
              </a:rPr>
              <a:t>10.30- 10.40- Inspire Time</a:t>
            </a:r>
          </a:p>
          <a:p>
            <a:r>
              <a:rPr lang="en-US" sz="2000" b="1" dirty="0">
                <a:solidFill>
                  <a:schemeClr val="bg1"/>
                </a:solidFill>
                <a:latin typeface="Century Gothic" panose="020B0502020202020204" pitchFamily="34" charset="0"/>
                <a:cs typeface="Calibri Light" panose="020F0302020204030204" pitchFamily="34" charset="0"/>
              </a:rPr>
              <a:t>10.40- 11.30- Adventure Time</a:t>
            </a:r>
          </a:p>
          <a:p>
            <a:r>
              <a:rPr lang="en-US" sz="2000" b="1" dirty="0">
                <a:solidFill>
                  <a:schemeClr val="bg1"/>
                </a:solidFill>
                <a:latin typeface="Century Gothic" panose="020B0502020202020204" pitchFamily="34" charset="0"/>
                <a:cs typeface="Calibri Light" panose="020F0302020204030204" pitchFamily="34" charset="0"/>
              </a:rPr>
              <a:t>11.30-11.45- Bright Write</a:t>
            </a:r>
            <a:br>
              <a:rPr lang="en-US" sz="2000" b="1" dirty="0">
                <a:solidFill>
                  <a:schemeClr val="bg1"/>
                </a:solidFill>
                <a:latin typeface="Century Gothic" panose="020B0502020202020204" pitchFamily="34" charset="0"/>
                <a:cs typeface="Calibri Light" panose="020F0302020204030204" pitchFamily="34" charset="0"/>
              </a:rPr>
            </a:br>
            <a:r>
              <a:rPr lang="en-US" sz="2000" b="1" dirty="0">
                <a:solidFill>
                  <a:schemeClr val="bg1"/>
                </a:solidFill>
                <a:latin typeface="Century Gothic" panose="020B0502020202020204" pitchFamily="34" charset="0"/>
                <a:cs typeface="Calibri Light" panose="020F0302020204030204" pitchFamily="34" charset="0"/>
              </a:rPr>
              <a:t>11:45-1.00- Lunch</a:t>
            </a:r>
          </a:p>
          <a:p>
            <a:r>
              <a:rPr lang="en-US" sz="2000" b="1" dirty="0">
                <a:solidFill>
                  <a:schemeClr val="bg1"/>
                </a:solidFill>
                <a:latin typeface="Century Gothic" panose="020B0502020202020204" pitchFamily="34" charset="0"/>
                <a:cs typeface="Calibri Light" panose="020F0302020204030204" pitchFamily="34" charset="0"/>
              </a:rPr>
              <a:t>1.00-1.15- Dough Disco</a:t>
            </a:r>
            <a:br>
              <a:rPr lang="en-US" sz="2000" b="1" dirty="0">
                <a:solidFill>
                  <a:schemeClr val="bg1"/>
                </a:solidFill>
                <a:latin typeface="Century Gothic" panose="020B0502020202020204" pitchFamily="34" charset="0"/>
                <a:cs typeface="Calibri Light" panose="020F0302020204030204" pitchFamily="34" charset="0"/>
              </a:rPr>
            </a:br>
            <a:r>
              <a:rPr lang="en-US" sz="2000" b="1" dirty="0">
                <a:solidFill>
                  <a:schemeClr val="bg1"/>
                </a:solidFill>
                <a:latin typeface="Century Gothic" panose="020B0502020202020204" pitchFamily="34" charset="0"/>
                <a:cs typeface="Calibri Light" panose="020F0302020204030204" pitchFamily="34" charset="0"/>
              </a:rPr>
              <a:t>1.15-1.45-NCETM Number Masters</a:t>
            </a:r>
          </a:p>
          <a:p>
            <a:r>
              <a:rPr lang="en-US" sz="2000" b="1" dirty="0">
                <a:solidFill>
                  <a:schemeClr val="bg1"/>
                </a:solidFill>
                <a:latin typeface="Century Gothic" panose="020B0502020202020204" pitchFamily="34" charset="0"/>
                <a:cs typeface="Calibri Light" panose="020F0302020204030204" pitchFamily="34" charset="0"/>
              </a:rPr>
              <a:t>1.45-2.45 Adventure Time</a:t>
            </a:r>
            <a:br>
              <a:rPr lang="en-US" sz="2000" b="1" dirty="0">
                <a:solidFill>
                  <a:schemeClr val="bg1"/>
                </a:solidFill>
                <a:latin typeface="Century Gothic" panose="020B0502020202020204" pitchFamily="34" charset="0"/>
                <a:cs typeface="Calibri Light" panose="020F0302020204030204" pitchFamily="34" charset="0"/>
              </a:rPr>
            </a:br>
            <a:r>
              <a:rPr lang="en-US" sz="2000" b="1" dirty="0">
                <a:solidFill>
                  <a:schemeClr val="bg1"/>
                </a:solidFill>
                <a:latin typeface="Century Gothic" panose="020B0502020202020204" pitchFamily="34" charset="0"/>
                <a:cs typeface="Calibri Light" panose="020F0302020204030204" pitchFamily="34" charset="0"/>
              </a:rPr>
              <a:t>2.45- Story time and Class discussion</a:t>
            </a:r>
          </a:p>
          <a:p>
            <a:r>
              <a:rPr lang="en-US" sz="2000" b="1" dirty="0">
                <a:solidFill>
                  <a:schemeClr val="bg1"/>
                </a:solidFill>
                <a:latin typeface="Century Gothic" panose="020B0502020202020204" pitchFamily="34" charset="0"/>
                <a:cs typeface="Calibri Light" panose="020F0302020204030204" pitchFamily="34" charset="0"/>
              </a:rPr>
              <a:t>3:10- Home Time</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026954" y="2163769"/>
            <a:ext cx="4796556" cy="3197704"/>
          </a:xfrm>
          <a:prstGeom prst="rect">
            <a:avLst/>
          </a:prstGeom>
          <a:ln>
            <a:noFill/>
          </a:ln>
          <a:effectLst>
            <a:softEdge rad="112500"/>
          </a:effectLst>
        </p:spPr>
      </p:pic>
    </p:spTree>
    <p:extLst>
      <p:ext uri="{BB962C8B-B14F-4D97-AF65-F5344CB8AC3E}">
        <p14:creationId xmlns:p14="http://schemas.microsoft.com/office/powerpoint/2010/main" val="261358367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0000FF"/>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38200" y="67935"/>
            <a:ext cx="10515600" cy="1325563"/>
          </a:xfrm>
        </p:spPr>
        <p:txBody>
          <a:bodyPr/>
          <a:lstStyle/>
          <a:p>
            <a:pPr algn="ctr"/>
            <a:r>
              <a:rPr lang="en-US" b="1" dirty="0">
                <a:solidFill>
                  <a:schemeClr val="bg1"/>
                </a:solidFill>
                <a:latin typeface="Century Gothic" panose="020B0502020202020204" pitchFamily="34" charset="0"/>
                <a:cs typeface="Calibri Light" panose="020F0302020204030204" pitchFamily="34" charset="0"/>
              </a:rPr>
              <a:t>Our Provision </a:t>
            </a:r>
          </a:p>
        </p:txBody>
      </p:sp>
      <p:sp>
        <p:nvSpPr>
          <p:cNvPr id="3" name="Content Placeholder 2"/>
          <p:cNvSpPr>
            <a:spLocks noGrp="1"/>
          </p:cNvSpPr>
          <p:nvPr>
            <p:ph idx="1"/>
          </p:nvPr>
        </p:nvSpPr>
        <p:spPr>
          <a:xfrm>
            <a:off x="909240" y="1092390"/>
            <a:ext cx="10515600" cy="5390405"/>
          </a:xfrm>
        </p:spPr>
        <p:txBody>
          <a:bodyPr>
            <a:normAutofit/>
          </a:bodyPr>
          <a:lstStyle/>
          <a:p>
            <a:r>
              <a:rPr lang="en-GB" dirty="0">
                <a:solidFill>
                  <a:schemeClr val="bg1"/>
                </a:solidFill>
                <a:latin typeface="Century Gothic" panose="020B0502020202020204" pitchFamily="34" charset="0"/>
              </a:rPr>
              <a:t>We will use a baseline assessment to identify the children’s start points and then personalise our curriculum to meet their individual needs</a:t>
            </a:r>
          </a:p>
          <a:p>
            <a:r>
              <a:rPr lang="en-GB" dirty="0">
                <a:solidFill>
                  <a:schemeClr val="bg1"/>
                </a:solidFill>
                <a:latin typeface="Century Gothic" panose="020B0502020202020204" pitchFamily="34" charset="0"/>
              </a:rPr>
              <a:t>All Early Years settings follow </a:t>
            </a:r>
            <a:r>
              <a:rPr lang="en-GB" b="1" dirty="0">
                <a:solidFill>
                  <a:schemeClr val="bg1"/>
                </a:solidFill>
                <a:latin typeface="Century Gothic" panose="020B0502020202020204" pitchFamily="34" charset="0"/>
              </a:rPr>
              <a:t>Development Matters- </a:t>
            </a:r>
            <a:r>
              <a:rPr lang="en-GB" dirty="0">
                <a:solidFill>
                  <a:schemeClr val="bg1"/>
                </a:solidFill>
                <a:latin typeface="Century Gothic" panose="020B0502020202020204" pitchFamily="34" charset="0"/>
              </a:rPr>
              <a:t>Prime areas are: Personal, Social and Emotional development, Communication and Language and Physical Development. </a:t>
            </a:r>
          </a:p>
          <a:p>
            <a:r>
              <a:rPr lang="en-GB" dirty="0">
                <a:solidFill>
                  <a:schemeClr val="bg1"/>
                </a:solidFill>
                <a:latin typeface="Century Gothic" panose="020B0502020202020204" pitchFamily="34" charset="0"/>
              </a:rPr>
              <a:t>Specific areas are Literacy, Maths, </a:t>
            </a:r>
            <a:r>
              <a:rPr lang="en-US" dirty="0">
                <a:solidFill>
                  <a:schemeClr val="bg1"/>
                </a:solidFill>
                <a:latin typeface="Century Gothic" panose="020B0502020202020204" pitchFamily="34" charset="0"/>
              </a:rPr>
              <a:t>Understanding the World  and Expressive Arts and Design. </a:t>
            </a:r>
          </a:p>
          <a:p>
            <a:r>
              <a:rPr lang="en-US" dirty="0">
                <a:solidFill>
                  <a:schemeClr val="bg1"/>
                </a:solidFill>
                <a:latin typeface="Century Gothic" panose="020B0502020202020204" pitchFamily="34" charset="0"/>
              </a:rPr>
              <a:t>We assess the children in all of these areas and then plan a curriculum to support individual developmental needs.</a:t>
            </a:r>
            <a:endParaRPr lang="en-GB" dirty="0">
              <a:solidFill>
                <a:schemeClr val="bg1"/>
              </a:solidFill>
              <a:latin typeface="Century Gothic" panose="020B0502020202020204" pitchFamily="34" charset="0"/>
            </a:endParaRPr>
          </a:p>
          <a:p>
            <a:endParaRPr lang="en-US" dirty="0">
              <a:solidFill>
                <a:schemeClr val="bg1"/>
              </a:solidFill>
              <a:latin typeface="+mj-lt"/>
              <a:cs typeface="Calibri Light" panose="020F0302020204030204" pitchFamily="34" charset="0"/>
            </a:endParaRPr>
          </a:p>
          <a:p>
            <a:endParaRPr lang="en-US" dirty="0">
              <a:solidFill>
                <a:schemeClr val="bg1"/>
              </a:solidFill>
              <a:latin typeface="Comic Sans MS" panose="030F0702030302020204" pitchFamily="66" charset="0"/>
            </a:endParaRP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9266" y="11870"/>
            <a:ext cx="1944995" cy="1296663"/>
          </a:xfrm>
          <a:prstGeom prst="rect">
            <a:avLst/>
          </a:prstGeom>
          <a:ln>
            <a:noFill/>
          </a:ln>
          <a:effectLst>
            <a:softEdge rad="112500"/>
          </a:effectLst>
        </p:spPr>
      </p:pic>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361876" y="5609375"/>
            <a:ext cx="1872938" cy="1248625"/>
          </a:xfrm>
          <a:prstGeom prst="rect">
            <a:avLst/>
          </a:prstGeom>
          <a:ln>
            <a:noFill/>
          </a:ln>
          <a:effectLst>
            <a:softEdge rad="112500"/>
          </a:effectLst>
        </p:spPr>
      </p:pic>
      <p:pic>
        <p:nvPicPr>
          <p:cNvPr id="7" name="Pictur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1112" y="5725894"/>
            <a:ext cx="1596256" cy="1064171"/>
          </a:xfrm>
          <a:prstGeom prst="rect">
            <a:avLst/>
          </a:prstGeom>
          <a:ln>
            <a:noFill/>
          </a:ln>
          <a:effectLst>
            <a:softEdge rad="112500"/>
          </a:effectLst>
        </p:spPr>
      </p:pic>
      <p:pic>
        <p:nvPicPr>
          <p:cNvPr id="8" name="Picture 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0028230" y="11870"/>
            <a:ext cx="1944995" cy="1296663"/>
          </a:xfrm>
          <a:prstGeom prst="rect">
            <a:avLst/>
          </a:prstGeom>
          <a:ln>
            <a:noFill/>
          </a:ln>
          <a:effectLst>
            <a:softEdge rad="112500"/>
          </a:effectLst>
        </p:spPr>
      </p:pic>
    </p:spTree>
    <p:extLst>
      <p:ext uri="{BB962C8B-B14F-4D97-AF65-F5344CB8AC3E}">
        <p14:creationId xmlns:p14="http://schemas.microsoft.com/office/powerpoint/2010/main" val="275571669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0000FF"/>
        </a:solidFill>
        <a:effectLst/>
      </p:bgPr>
    </p:bg>
    <p:spTree>
      <p:nvGrpSpPr>
        <p:cNvPr id="1" name="">
          <a:extLst>
            <a:ext uri="{FF2B5EF4-FFF2-40B4-BE49-F238E27FC236}">
              <a16:creationId xmlns:a16="http://schemas.microsoft.com/office/drawing/2014/main" id="{D92FE78B-2AA5-68DA-E6E0-1B12777728B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4D00D7D-FA7F-E247-3D29-D4D6C323F6BB}"/>
              </a:ext>
            </a:extLst>
          </p:cNvPr>
          <p:cNvSpPr>
            <a:spLocks noGrp="1"/>
          </p:cNvSpPr>
          <p:nvPr>
            <p:ph type="title"/>
          </p:nvPr>
        </p:nvSpPr>
        <p:spPr/>
        <p:txBody>
          <a:bodyPr/>
          <a:lstStyle/>
          <a:p>
            <a:pPr algn="ctr"/>
            <a:r>
              <a:rPr lang="en-US" b="1" dirty="0">
                <a:solidFill>
                  <a:schemeClr val="bg1"/>
                </a:solidFill>
                <a:latin typeface="Century Gothic" panose="020B0502020202020204" pitchFamily="34" charset="0"/>
                <a:cs typeface="Calibri Light" panose="020F0302020204030204" pitchFamily="34" charset="0"/>
              </a:rPr>
              <a:t>Teaching Phonics </a:t>
            </a:r>
          </a:p>
        </p:txBody>
      </p:sp>
      <p:sp>
        <p:nvSpPr>
          <p:cNvPr id="3" name="Content Placeholder 2">
            <a:extLst>
              <a:ext uri="{FF2B5EF4-FFF2-40B4-BE49-F238E27FC236}">
                <a16:creationId xmlns:a16="http://schemas.microsoft.com/office/drawing/2014/main" id="{6A8BA76E-190A-9FF7-459A-8BFE6B998836}"/>
              </a:ext>
            </a:extLst>
          </p:cNvPr>
          <p:cNvSpPr>
            <a:spLocks noGrp="1"/>
          </p:cNvSpPr>
          <p:nvPr>
            <p:ph idx="1"/>
          </p:nvPr>
        </p:nvSpPr>
        <p:spPr>
          <a:xfrm>
            <a:off x="838200" y="1548880"/>
            <a:ext cx="10515600" cy="5390405"/>
          </a:xfrm>
        </p:spPr>
        <p:txBody>
          <a:bodyPr>
            <a:normAutofit/>
          </a:bodyPr>
          <a:lstStyle/>
          <a:p>
            <a:endParaRPr lang="en-GB" dirty="0">
              <a:solidFill>
                <a:schemeClr val="bg1"/>
              </a:solidFill>
              <a:latin typeface="+mj-lt"/>
            </a:endParaRPr>
          </a:p>
          <a:p>
            <a:endParaRPr lang="en-US" dirty="0">
              <a:solidFill>
                <a:schemeClr val="bg1"/>
              </a:solidFill>
              <a:latin typeface="+mj-lt"/>
              <a:cs typeface="Calibri Light" panose="020F0302020204030204" pitchFamily="34" charset="0"/>
            </a:endParaRPr>
          </a:p>
          <a:p>
            <a:endParaRPr lang="en-US" dirty="0">
              <a:solidFill>
                <a:schemeClr val="bg1"/>
              </a:solidFill>
              <a:latin typeface="Comic Sans MS" panose="030F0702030302020204" pitchFamily="66" charset="0"/>
            </a:endParaRPr>
          </a:p>
        </p:txBody>
      </p:sp>
      <p:pic>
        <p:nvPicPr>
          <p:cNvPr id="1026" name="Picture 2" descr="Little Wandle Phonics – Longlands ...">
            <a:extLst>
              <a:ext uri="{FF2B5EF4-FFF2-40B4-BE49-F238E27FC236}">
                <a16:creationId xmlns:a16="http://schemas.microsoft.com/office/drawing/2014/main" id="{6F43DBFD-A4EC-EBF4-8C96-86B625784B1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81648" y="5309120"/>
            <a:ext cx="3105150" cy="146685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Little Wandle (Phonics) | Armfield Academy">
            <a:extLst>
              <a:ext uri="{FF2B5EF4-FFF2-40B4-BE49-F238E27FC236}">
                <a16:creationId xmlns:a16="http://schemas.microsoft.com/office/drawing/2014/main" id="{F1F0CC99-262C-491A-26D7-65ECA5D76D3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9137" y="151550"/>
            <a:ext cx="1007400" cy="100740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6" descr="Little Wandle (Phonics) | Armfield Academy">
            <a:extLst>
              <a:ext uri="{FF2B5EF4-FFF2-40B4-BE49-F238E27FC236}">
                <a16:creationId xmlns:a16="http://schemas.microsoft.com/office/drawing/2014/main" id="{528391D8-4EBB-ECB0-62AB-C23F65EB0C3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850100" y="151550"/>
            <a:ext cx="1007400" cy="1007400"/>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EAF14515-542F-658E-436E-5F3C806B5F4C}"/>
              </a:ext>
            </a:extLst>
          </p:cNvPr>
          <p:cNvSpPr txBox="1"/>
          <p:nvPr/>
        </p:nvSpPr>
        <p:spPr>
          <a:xfrm>
            <a:off x="935665" y="1977656"/>
            <a:ext cx="10122195" cy="3416320"/>
          </a:xfrm>
          <a:prstGeom prst="rect">
            <a:avLst/>
          </a:prstGeom>
          <a:noFill/>
        </p:spPr>
        <p:txBody>
          <a:bodyPr wrap="square" rtlCol="0">
            <a:spAutoFit/>
          </a:bodyPr>
          <a:lstStyle/>
          <a:p>
            <a:pPr marL="285750" indent="-285750">
              <a:buFont typeface="Arial" panose="020B0604020202020204" pitchFamily="34" charset="0"/>
              <a:buChar char="•"/>
            </a:pPr>
            <a:r>
              <a:rPr lang="en-GB" sz="2400" dirty="0">
                <a:solidFill>
                  <a:schemeClr val="bg1"/>
                </a:solidFill>
                <a:latin typeface="Century Gothic" panose="020B0502020202020204" pitchFamily="34" charset="0"/>
              </a:rPr>
              <a:t>At Talbot, we believe all our children can become fluent readers and writers. This is why we teach reading through </a:t>
            </a:r>
            <a:r>
              <a:rPr lang="en-GB" sz="2400" b="1" i="1" dirty="0">
                <a:solidFill>
                  <a:schemeClr val="bg1"/>
                </a:solidFill>
                <a:latin typeface="Century Gothic" panose="020B0502020202020204" pitchFamily="34" charset="0"/>
              </a:rPr>
              <a:t>Little Wandle Letters and Sounds Revised.</a:t>
            </a:r>
          </a:p>
          <a:p>
            <a:pPr marL="285750" indent="-285750">
              <a:buFont typeface="Arial" panose="020B0604020202020204" pitchFamily="34" charset="0"/>
              <a:buChar char="•"/>
            </a:pPr>
            <a:endParaRPr lang="en-GB" sz="2400" b="1" i="1" dirty="0">
              <a:solidFill>
                <a:schemeClr val="bg1"/>
              </a:solidFill>
              <a:latin typeface="Century Gothic" panose="020B0502020202020204" pitchFamily="34" charset="0"/>
            </a:endParaRPr>
          </a:p>
          <a:p>
            <a:pPr marL="285750" indent="-285750">
              <a:buFont typeface="Arial" panose="020B0604020202020204" pitchFamily="34" charset="0"/>
              <a:buChar char="•"/>
            </a:pPr>
            <a:r>
              <a:rPr lang="en-GB" sz="2400" dirty="0">
                <a:solidFill>
                  <a:schemeClr val="bg1"/>
                </a:solidFill>
                <a:latin typeface="Century Gothic" panose="020B0502020202020204" pitchFamily="34" charset="0"/>
              </a:rPr>
              <a:t>We start teaching phonics in Reception and follow the Little Wandle progression, which ensures children build on their growing knowledge of the alphabetic code, mastering phonics to read and spell as they move through school. </a:t>
            </a:r>
          </a:p>
          <a:p>
            <a:endParaRPr lang="en-GB" sz="2400" dirty="0">
              <a:solidFill>
                <a:schemeClr val="bg1"/>
              </a:solidFill>
              <a:latin typeface="+mj-lt"/>
            </a:endParaRPr>
          </a:p>
        </p:txBody>
      </p:sp>
    </p:spTree>
    <p:extLst>
      <p:ext uri="{BB962C8B-B14F-4D97-AF65-F5344CB8AC3E}">
        <p14:creationId xmlns:p14="http://schemas.microsoft.com/office/powerpoint/2010/main" val="258676227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0000FF"/>
        </a:solidFill>
        <a:effectLst/>
      </p:bgPr>
    </p:bg>
    <p:spTree>
      <p:nvGrpSpPr>
        <p:cNvPr id="1" name="">
          <a:extLst>
            <a:ext uri="{FF2B5EF4-FFF2-40B4-BE49-F238E27FC236}">
              <a16:creationId xmlns:a16="http://schemas.microsoft.com/office/drawing/2014/main" id="{65344FB4-9EDA-16D9-8B9F-81AFC313A59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58A4206-8E95-4062-7A4A-899533E2B059}"/>
              </a:ext>
            </a:extLst>
          </p:cNvPr>
          <p:cNvSpPr>
            <a:spLocks noGrp="1"/>
          </p:cNvSpPr>
          <p:nvPr>
            <p:ph type="title"/>
          </p:nvPr>
        </p:nvSpPr>
        <p:spPr/>
        <p:txBody>
          <a:bodyPr/>
          <a:lstStyle/>
          <a:p>
            <a:pPr algn="ctr"/>
            <a:r>
              <a:rPr lang="en-US" b="1" dirty="0">
                <a:solidFill>
                  <a:schemeClr val="bg1"/>
                </a:solidFill>
                <a:latin typeface="Century Gothic" panose="020B0502020202020204" pitchFamily="34" charset="0"/>
                <a:cs typeface="Calibri Light" panose="020F0302020204030204" pitchFamily="34" charset="0"/>
              </a:rPr>
              <a:t>Teaching Number and Number Patterns </a:t>
            </a:r>
          </a:p>
        </p:txBody>
      </p:sp>
      <p:sp>
        <p:nvSpPr>
          <p:cNvPr id="3" name="Content Placeholder 2">
            <a:extLst>
              <a:ext uri="{FF2B5EF4-FFF2-40B4-BE49-F238E27FC236}">
                <a16:creationId xmlns:a16="http://schemas.microsoft.com/office/drawing/2014/main" id="{137DE24D-85F7-BC27-0601-D1C8631DEA63}"/>
              </a:ext>
            </a:extLst>
          </p:cNvPr>
          <p:cNvSpPr>
            <a:spLocks noGrp="1"/>
          </p:cNvSpPr>
          <p:nvPr>
            <p:ph idx="1"/>
          </p:nvPr>
        </p:nvSpPr>
        <p:spPr>
          <a:xfrm>
            <a:off x="838200" y="1548880"/>
            <a:ext cx="10515600" cy="5390405"/>
          </a:xfrm>
        </p:spPr>
        <p:txBody>
          <a:bodyPr>
            <a:normAutofit/>
          </a:bodyPr>
          <a:lstStyle/>
          <a:p>
            <a:endParaRPr lang="en-GB" dirty="0">
              <a:solidFill>
                <a:schemeClr val="bg1"/>
              </a:solidFill>
              <a:latin typeface="+mj-lt"/>
            </a:endParaRPr>
          </a:p>
          <a:p>
            <a:endParaRPr lang="en-US" dirty="0">
              <a:solidFill>
                <a:schemeClr val="bg1"/>
              </a:solidFill>
              <a:latin typeface="+mj-lt"/>
              <a:cs typeface="Calibri Light" panose="020F0302020204030204" pitchFamily="34" charset="0"/>
            </a:endParaRPr>
          </a:p>
          <a:p>
            <a:endParaRPr lang="en-US" dirty="0">
              <a:solidFill>
                <a:schemeClr val="bg1"/>
              </a:solidFill>
              <a:latin typeface="Comic Sans MS" panose="030F0702030302020204" pitchFamily="66" charset="0"/>
            </a:endParaRPr>
          </a:p>
        </p:txBody>
      </p:sp>
      <p:sp>
        <p:nvSpPr>
          <p:cNvPr id="11" name="TextBox 10">
            <a:extLst>
              <a:ext uri="{FF2B5EF4-FFF2-40B4-BE49-F238E27FC236}">
                <a16:creationId xmlns:a16="http://schemas.microsoft.com/office/drawing/2014/main" id="{B0EE2118-4A66-28B5-6A08-B47FD360D932}"/>
              </a:ext>
            </a:extLst>
          </p:cNvPr>
          <p:cNvSpPr txBox="1"/>
          <p:nvPr/>
        </p:nvSpPr>
        <p:spPr>
          <a:xfrm>
            <a:off x="935665" y="1977656"/>
            <a:ext cx="10122195" cy="3416320"/>
          </a:xfrm>
          <a:prstGeom prst="rect">
            <a:avLst/>
          </a:prstGeom>
          <a:noFill/>
        </p:spPr>
        <p:txBody>
          <a:bodyPr wrap="square" rtlCol="0">
            <a:spAutoFit/>
          </a:bodyPr>
          <a:lstStyle/>
          <a:p>
            <a:pPr marL="285750" indent="-285750">
              <a:buFont typeface="Arial" panose="020B0604020202020204" pitchFamily="34" charset="0"/>
              <a:buChar char="•"/>
            </a:pPr>
            <a:r>
              <a:rPr lang="en-GB" sz="2400" b="1" dirty="0">
                <a:solidFill>
                  <a:schemeClr val="bg1"/>
                </a:solidFill>
                <a:latin typeface="Century Gothic" panose="020B0502020202020204" pitchFamily="34" charset="0"/>
              </a:rPr>
              <a:t>We follow the NCETM scheme of learning to teach number and number patterns</a:t>
            </a:r>
          </a:p>
          <a:p>
            <a:pPr marL="285750" indent="-285750">
              <a:buFont typeface="Arial" panose="020B0604020202020204" pitchFamily="34" charset="0"/>
              <a:buChar char="•"/>
            </a:pPr>
            <a:endParaRPr lang="en-GB" sz="2400" b="1" dirty="0">
              <a:solidFill>
                <a:schemeClr val="bg1"/>
              </a:solidFill>
              <a:latin typeface="Century Gothic" panose="020B0502020202020204" pitchFamily="34" charset="0"/>
            </a:endParaRPr>
          </a:p>
          <a:p>
            <a:pPr marL="285750" indent="-285750">
              <a:buFont typeface="Arial" panose="020B0604020202020204" pitchFamily="34" charset="0"/>
              <a:buChar char="•"/>
            </a:pPr>
            <a:endParaRPr lang="en-GB" sz="2400" b="1" dirty="0">
              <a:solidFill>
                <a:schemeClr val="bg1"/>
              </a:solidFill>
              <a:latin typeface="Century Gothic" panose="020B0502020202020204" pitchFamily="34" charset="0"/>
            </a:endParaRPr>
          </a:p>
          <a:p>
            <a:pPr marL="285750" indent="-285750">
              <a:buFont typeface="Arial" panose="020B0604020202020204" pitchFamily="34" charset="0"/>
              <a:buChar char="•"/>
            </a:pPr>
            <a:r>
              <a:rPr lang="en-GB" sz="2400" b="1" dirty="0">
                <a:solidFill>
                  <a:schemeClr val="bg1"/>
                </a:solidFill>
                <a:latin typeface="Century Gothic" panose="020B0502020202020204" pitchFamily="34" charset="0"/>
              </a:rPr>
              <a:t>We strive to ensure that all children should have a deep understanding of numbers to 10 by the time they finish their Reception year</a:t>
            </a:r>
          </a:p>
          <a:p>
            <a:pPr marL="285750" indent="-285750">
              <a:buFont typeface="Arial" panose="020B0604020202020204" pitchFamily="34" charset="0"/>
              <a:buChar char="•"/>
            </a:pPr>
            <a:endParaRPr lang="en-GB" sz="2400" b="1" i="1" dirty="0">
              <a:solidFill>
                <a:schemeClr val="bg1"/>
              </a:solidFill>
              <a:latin typeface="+mj-lt"/>
            </a:endParaRPr>
          </a:p>
          <a:p>
            <a:endParaRPr lang="en-GB" sz="2400" b="1" i="1" dirty="0">
              <a:solidFill>
                <a:schemeClr val="bg1"/>
              </a:solidFill>
              <a:latin typeface="+mj-lt"/>
            </a:endParaRPr>
          </a:p>
        </p:txBody>
      </p:sp>
      <p:pic>
        <p:nvPicPr>
          <p:cNvPr id="2050" name="Picture 2" descr="Home | NCETM">
            <a:extLst>
              <a:ext uri="{FF2B5EF4-FFF2-40B4-BE49-F238E27FC236}">
                <a16:creationId xmlns:a16="http://schemas.microsoft.com/office/drawing/2014/main" id="{1BBF700E-47C6-7B9A-1B5B-3692874E27C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94827" y="5439039"/>
            <a:ext cx="4219575" cy="10858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266228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0000FF"/>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38200" y="-207607"/>
            <a:ext cx="10515600" cy="1325563"/>
          </a:xfrm>
        </p:spPr>
        <p:txBody>
          <a:bodyPr/>
          <a:lstStyle/>
          <a:p>
            <a:pPr algn="ctr"/>
            <a:r>
              <a:rPr lang="en-US" b="1" dirty="0">
                <a:solidFill>
                  <a:schemeClr val="bg1"/>
                </a:solidFill>
                <a:latin typeface="Century Gothic" panose="020B0502020202020204" pitchFamily="34" charset="0"/>
                <a:cs typeface="Calibri Light" panose="020F0302020204030204" pitchFamily="34" charset="0"/>
              </a:rPr>
              <a:t>Our Provision </a:t>
            </a:r>
          </a:p>
        </p:txBody>
      </p:sp>
      <p:sp>
        <p:nvSpPr>
          <p:cNvPr id="3" name="Content Placeholder 2"/>
          <p:cNvSpPr>
            <a:spLocks noGrp="1"/>
          </p:cNvSpPr>
          <p:nvPr>
            <p:ph idx="1"/>
          </p:nvPr>
        </p:nvSpPr>
        <p:spPr>
          <a:xfrm>
            <a:off x="749560" y="1081052"/>
            <a:ext cx="10515600" cy="5449176"/>
          </a:xfrm>
        </p:spPr>
        <p:txBody>
          <a:bodyPr>
            <a:normAutofit/>
          </a:bodyPr>
          <a:lstStyle/>
          <a:p>
            <a:endParaRPr lang="en-US" dirty="0">
              <a:solidFill>
                <a:schemeClr val="bg1"/>
              </a:solidFill>
              <a:latin typeface="+mj-lt"/>
              <a:cs typeface="Calibri Light" panose="020F0302020204030204" pitchFamily="34" charset="0"/>
            </a:endParaRPr>
          </a:p>
          <a:p>
            <a:r>
              <a:rPr lang="en-US" dirty="0">
                <a:solidFill>
                  <a:schemeClr val="bg1"/>
                </a:solidFill>
                <a:latin typeface="Century Gothic" panose="020B0502020202020204" pitchFamily="34" charset="0"/>
                <a:cs typeface="Calibri Light" panose="020F0302020204030204" pitchFamily="34" charset="0"/>
              </a:rPr>
              <a:t>In the Summer Term children will have the opportunity to swim in our school pool with our qualified swimming instructor</a:t>
            </a:r>
          </a:p>
          <a:p>
            <a:r>
              <a:rPr lang="en-US" dirty="0">
                <a:solidFill>
                  <a:schemeClr val="bg1"/>
                </a:solidFill>
                <a:latin typeface="Century Gothic" panose="020B0502020202020204" pitchFamily="34" charset="0"/>
                <a:cs typeface="Calibri Light" panose="020F0302020204030204" pitchFamily="34" charset="0"/>
              </a:rPr>
              <a:t>We are lucky enough to have our own specialist PE teacher Mr. Bartram who will teach all the children PE</a:t>
            </a:r>
          </a:p>
          <a:p>
            <a:r>
              <a:rPr lang="en-US" dirty="0">
                <a:solidFill>
                  <a:schemeClr val="bg1"/>
                </a:solidFill>
                <a:latin typeface="Century Gothic" panose="020B0502020202020204" pitchFamily="34" charset="0"/>
                <a:cs typeface="Calibri Light" panose="020F0302020204030204" pitchFamily="34" charset="0"/>
              </a:rPr>
              <a:t>We have access to Forestry school on Talbot Heath all year round</a:t>
            </a:r>
          </a:p>
          <a:p>
            <a:r>
              <a:rPr lang="en-US" dirty="0">
                <a:solidFill>
                  <a:schemeClr val="bg1"/>
                </a:solidFill>
                <a:latin typeface="Century Gothic" panose="020B0502020202020204" pitchFamily="34" charset="0"/>
                <a:cs typeface="Calibri Light" panose="020F0302020204030204" pitchFamily="34" charset="0"/>
              </a:rPr>
              <a:t>Reception children have increasing opportunities to mix and learn with the wider school, throughout the year, as they grow in confidence.</a:t>
            </a:r>
          </a:p>
          <a:p>
            <a:pPr marL="0" indent="0">
              <a:buNone/>
            </a:pPr>
            <a:endParaRPr lang="en-US" dirty="0">
              <a:solidFill>
                <a:schemeClr val="bg1"/>
              </a:solidFill>
              <a:latin typeface="Comic Sans MS" panose="030F0702030302020204" pitchFamily="66" charset="0"/>
            </a:endParaRP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49560" y="200446"/>
            <a:ext cx="2283668" cy="1522445"/>
          </a:xfrm>
          <a:prstGeom prst="rect">
            <a:avLst/>
          </a:prstGeom>
          <a:ln>
            <a:noFill/>
          </a:ln>
          <a:effectLst>
            <a:softEdge rad="112500"/>
          </a:effectLst>
        </p:spPr>
      </p:pic>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206017" y="365125"/>
            <a:ext cx="2147783" cy="1431855"/>
          </a:xfrm>
          <a:prstGeom prst="rect">
            <a:avLst/>
          </a:prstGeom>
          <a:ln>
            <a:noFill/>
          </a:ln>
          <a:effectLst>
            <a:softEdge rad="112500"/>
          </a:effectLst>
        </p:spPr>
      </p:pic>
      <p:pic>
        <p:nvPicPr>
          <p:cNvPr id="7" name="Pictur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706298" y="5396780"/>
            <a:ext cx="2055365" cy="1370506"/>
          </a:xfrm>
          <a:prstGeom prst="rect">
            <a:avLst/>
          </a:prstGeom>
          <a:ln>
            <a:noFill/>
          </a:ln>
          <a:effectLst>
            <a:softEdge rad="112500"/>
          </a:effectLst>
        </p:spPr>
      </p:pic>
    </p:spTree>
    <p:extLst>
      <p:ext uri="{BB962C8B-B14F-4D97-AF65-F5344CB8AC3E}">
        <p14:creationId xmlns:p14="http://schemas.microsoft.com/office/powerpoint/2010/main" val="292427671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0000FF"/>
        </a:solidFill>
        <a:effectLst/>
      </p:bgPr>
    </p:bg>
    <p:spTree>
      <p:nvGrpSpPr>
        <p:cNvPr id="1" name=""/>
        <p:cNvGrpSpPr/>
        <p:nvPr/>
      </p:nvGrpSpPr>
      <p:grpSpPr>
        <a:xfrm>
          <a:off x="0" y="0"/>
          <a:ext cx="0" cy="0"/>
          <a:chOff x="0" y="0"/>
          <a:chExt cx="0" cy="0"/>
        </a:xfrm>
      </p:grpSpPr>
      <p:sp>
        <p:nvSpPr>
          <p:cNvPr id="4" name="TextBox 3"/>
          <p:cNvSpPr txBox="1"/>
          <p:nvPr/>
        </p:nvSpPr>
        <p:spPr>
          <a:xfrm>
            <a:off x="2827176" y="111968"/>
            <a:ext cx="6036906" cy="769441"/>
          </a:xfrm>
          <a:prstGeom prst="rect">
            <a:avLst/>
          </a:prstGeom>
          <a:noFill/>
        </p:spPr>
        <p:txBody>
          <a:bodyPr wrap="square" rtlCol="0">
            <a:spAutoFit/>
          </a:bodyPr>
          <a:lstStyle/>
          <a:p>
            <a:pPr algn="ctr"/>
            <a:r>
              <a:rPr lang="en-US" sz="4400" b="1" dirty="0">
                <a:solidFill>
                  <a:schemeClr val="bg1"/>
                </a:solidFill>
                <a:latin typeface="Century Gothic" panose="020B0502020202020204" pitchFamily="34" charset="0"/>
                <a:cs typeface="Calibri Light" panose="020F0302020204030204" pitchFamily="34" charset="0"/>
              </a:rPr>
              <a:t>Planning</a:t>
            </a:r>
          </a:p>
        </p:txBody>
      </p:sp>
      <p:sp>
        <p:nvSpPr>
          <p:cNvPr id="5" name="TextBox 4"/>
          <p:cNvSpPr txBox="1"/>
          <p:nvPr/>
        </p:nvSpPr>
        <p:spPr>
          <a:xfrm>
            <a:off x="410470" y="881409"/>
            <a:ext cx="6419631" cy="5262979"/>
          </a:xfrm>
          <a:prstGeom prst="rect">
            <a:avLst/>
          </a:prstGeom>
          <a:noFill/>
        </p:spPr>
        <p:txBody>
          <a:bodyPr wrap="square" rtlCol="0">
            <a:spAutoFit/>
          </a:bodyPr>
          <a:lstStyle/>
          <a:p>
            <a:pPr marL="342900" indent="-342900">
              <a:buFont typeface="Arial" panose="020B0604020202020204" pitchFamily="34" charset="0"/>
              <a:buChar char="•"/>
            </a:pPr>
            <a:r>
              <a:rPr lang="en-US" sz="2400" dirty="0">
                <a:solidFill>
                  <a:schemeClr val="bg1"/>
                </a:solidFill>
                <a:latin typeface="Century Gothic" panose="020B0502020202020204" pitchFamily="34" charset="0"/>
                <a:cs typeface="Calibri Light" panose="020F0302020204030204" pitchFamily="34" charset="0"/>
              </a:rPr>
              <a:t>We plan our provision in collaboration with the children, they have ownership of their learning and engage enthusiastically. </a:t>
            </a:r>
          </a:p>
          <a:p>
            <a:endParaRPr lang="en-US" sz="2400" dirty="0">
              <a:solidFill>
                <a:schemeClr val="bg1"/>
              </a:solidFill>
              <a:latin typeface="Century Gothic" panose="020B0502020202020204" pitchFamily="34" charset="0"/>
              <a:cs typeface="Calibri Light" panose="020F0302020204030204" pitchFamily="34" charset="0"/>
            </a:endParaRPr>
          </a:p>
          <a:p>
            <a:pPr marL="285750" indent="-285750">
              <a:buFont typeface="Arial" panose="020B0604020202020204" pitchFamily="34" charset="0"/>
              <a:buChar char="•"/>
            </a:pPr>
            <a:r>
              <a:rPr lang="en-US" sz="2400" dirty="0">
                <a:solidFill>
                  <a:schemeClr val="bg1"/>
                </a:solidFill>
                <a:latin typeface="Century Gothic" panose="020B0502020202020204" pitchFamily="34" charset="0"/>
                <a:cs typeface="Calibri Light" panose="020F0302020204030204" pitchFamily="34" charset="0"/>
              </a:rPr>
              <a:t>We follow the interests of the children and plan our provision around them. This means we get to teach lots of fun topics such as Superheroes, dinosaurs and traditional tales.</a:t>
            </a:r>
          </a:p>
          <a:p>
            <a:pPr marL="285750" indent="-285750">
              <a:buFont typeface="Arial" panose="020B0604020202020204" pitchFamily="34" charset="0"/>
              <a:buChar char="•"/>
            </a:pPr>
            <a:endParaRPr lang="en-US" sz="2400" dirty="0">
              <a:solidFill>
                <a:schemeClr val="bg1"/>
              </a:solidFill>
              <a:latin typeface="Calibri Light" panose="020F0302020204030204" pitchFamily="34" charset="0"/>
              <a:cs typeface="Calibri Light" panose="020F0302020204030204" pitchFamily="34" charset="0"/>
            </a:endParaRPr>
          </a:p>
          <a:p>
            <a:endParaRPr lang="en-US" sz="2400" dirty="0">
              <a:solidFill>
                <a:schemeClr val="bg1"/>
              </a:solidFill>
              <a:latin typeface="Calibri Light" panose="020F0302020204030204" pitchFamily="34" charset="0"/>
              <a:cs typeface="Calibri Light" panose="020F0302020204030204" pitchFamily="34" charset="0"/>
            </a:endParaRPr>
          </a:p>
          <a:p>
            <a:pPr marL="285750" indent="-285750">
              <a:buFont typeface="Arial" panose="020B0604020202020204" pitchFamily="34" charset="0"/>
              <a:buChar char="•"/>
            </a:pPr>
            <a:endParaRPr lang="en-US" sz="2400" dirty="0">
              <a:solidFill>
                <a:schemeClr val="bg1"/>
              </a:solidFill>
              <a:latin typeface="Calibri Light" panose="020F0302020204030204" pitchFamily="34" charset="0"/>
              <a:cs typeface="Calibri Light" panose="020F0302020204030204" pitchFamily="34" charset="0"/>
            </a:endParaRPr>
          </a:p>
          <a:p>
            <a:endParaRPr lang="en-US" sz="2400" dirty="0">
              <a:solidFill>
                <a:schemeClr val="bg1"/>
              </a:solidFill>
              <a:latin typeface="Calibri Light" panose="020F0302020204030204" pitchFamily="34" charset="0"/>
              <a:cs typeface="Calibri Light" panose="020F0302020204030204" pitchFamily="34" charset="0"/>
            </a:endParaRP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63542" y="1066284"/>
            <a:ext cx="4037046" cy="2992532"/>
          </a:xfrm>
          <a:prstGeom prst="rect">
            <a:avLst/>
          </a:prstGeom>
        </p:spPr>
      </p:pic>
      <p:pic>
        <p:nvPicPr>
          <p:cNvPr id="6" name="Picture 5">
            <a:extLst>
              <a:ext uri="{FF2B5EF4-FFF2-40B4-BE49-F238E27FC236}">
                <a16:creationId xmlns:a16="http://schemas.microsoft.com/office/drawing/2014/main" id="{28281B25-D26D-6FFD-F702-44C36069A49B}"/>
              </a:ext>
            </a:extLst>
          </p:cNvPr>
          <p:cNvPicPr>
            <a:picLocks noChangeAspect="1"/>
          </p:cNvPicPr>
          <p:nvPr/>
        </p:nvPicPr>
        <p:blipFill>
          <a:blip r:embed="rId3"/>
          <a:stretch>
            <a:fillRect/>
          </a:stretch>
        </p:blipFill>
        <p:spPr>
          <a:xfrm>
            <a:off x="3270159" y="4836336"/>
            <a:ext cx="1105054" cy="1590897"/>
          </a:xfrm>
          <a:prstGeom prst="rect">
            <a:avLst/>
          </a:prstGeom>
        </p:spPr>
      </p:pic>
      <p:pic>
        <p:nvPicPr>
          <p:cNvPr id="8" name="Picture 7">
            <a:extLst>
              <a:ext uri="{FF2B5EF4-FFF2-40B4-BE49-F238E27FC236}">
                <a16:creationId xmlns:a16="http://schemas.microsoft.com/office/drawing/2014/main" id="{DE227B47-596B-1C8E-6C96-A7F60869F118}"/>
              </a:ext>
            </a:extLst>
          </p:cNvPr>
          <p:cNvPicPr>
            <a:picLocks noChangeAspect="1"/>
          </p:cNvPicPr>
          <p:nvPr/>
        </p:nvPicPr>
        <p:blipFill>
          <a:blip r:embed="rId4"/>
          <a:stretch>
            <a:fillRect/>
          </a:stretch>
        </p:blipFill>
        <p:spPr>
          <a:xfrm>
            <a:off x="8575413" y="4679368"/>
            <a:ext cx="1574702" cy="1747865"/>
          </a:xfrm>
          <a:prstGeom prst="rect">
            <a:avLst/>
          </a:prstGeom>
        </p:spPr>
      </p:pic>
      <p:sp>
        <p:nvSpPr>
          <p:cNvPr id="9" name="TextBox 8">
            <a:extLst>
              <a:ext uri="{FF2B5EF4-FFF2-40B4-BE49-F238E27FC236}">
                <a16:creationId xmlns:a16="http://schemas.microsoft.com/office/drawing/2014/main" id="{4542CE61-BA63-BAD8-6A10-660434655D87}"/>
              </a:ext>
            </a:extLst>
          </p:cNvPr>
          <p:cNvSpPr txBox="1"/>
          <p:nvPr/>
        </p:nvSpPr>
        <p:spPr>
          <a:xfrm>
            <a:off x="5579815" y="4836336"/>
            <a:ext cx="2995598" cy="461665"/>
          </a:xfrm>
          <a:prstGeom prst="rect">
            <a:avLst/>
          </a:prstGeom>
          <a:noFill/>
        </p:spPr>
        <p:txBody>
          <a:bodyPr wrap="square" rtlCol="0">
            <a:spAutoFit/>
          </a:bodyPr>
          <a:lstStyle/>
          <a:p>
            <a:pPr marL="285750" indent="-285750">
              <a:buFont typeface="Arial" panose="020B0604020202020204" pitchFamily="34" charset="0"/>
              <a:buChar char="•"/>
            </a:pPr>
            <a:r>
              <a:rPr lang="en-GB" sz="2400" dirty="0">
                <a:solidFill>
                  <a:schemeClr val="bg1"/>
                </a:solidFill>
                <a:latin typeface="Century Gothic" panose="020B0502020202020204" pitchFamily="34" charset="0"/>
              </a:rPr>
              <a:t>Drawing Club</a:t>
            </a:r>
          </a:p>
        </p:txBody>
      </p:sp>
      <p:sp>
        <p:nvSpPr>
          <p:cNvPr id="11" name="TextBox 10">
            <a:extLst>
              <a:ext uri="{FF2B5EF4-FFF2-40B4-BE49-F238E27FC236}">
                <a16:creationId xmlns:a16="http://schemas.microsoft.com/office/drawing/2014/main" id="{CB68A431-2460-9256-6A8A-B87D6DE7ACA2}"/>
              </a:ext>
            </a:extLst>
          </p:cNvPr>
          <p:cNvSpPr txBox="1"/>
          <p:nvPr/>
        </p:nvSpPr>
        <p:spPr>
          <a:xfrm>
            <a:off x="269360" y="4836337"/>
            <a:ext cx="3136605" cy="461665"/>
          </a:xfrm>
          <a:prstGeom prst="rect">
            <a:avLst/>
          </a:prstGeom>
          <a:noFill/>
        </p:spPr>
        <p:txBody>
          <a:bodyPr wrap="square" rtlCol="0">
            <a:spAutoFit/>
          </a:bodyPr>
          <a:lstStyle/>
          <a:p>
            <a:r>
              <a:rPr lang="en-GB" sz="2400" dirty="0">
                <a:solidFill>
                  <a:schemeClr val="bg1"/>
                </a:solidFill>
                <a:latin typeface="Century Gothic" panose="020B0502020202020204" pitchFamily="34" charset="0"/>
              </a:rPr>
              <a:t>Wiggle to Squiggle</a:t>
            </a:r>
          </a:p>
        </p:txBody>
      </p:sp>
    </p:spTree>
    <p:extLst>
      <p:ext uri="{BB962C8B-B14F-4D97-AF65-F5344CB8AC3E}">
        <p14:creationId xmlns:p14="http://schemas.microsoft.com/office/powerpoint/2010/main" val="206196083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0000FF"/>
        </a:solidFill>
        <a:effectLst/>
      </p:bgPr>
    </p:bg>
    <p:spTree>
      <p:nvGrpSpPr>
        <p:cNvPr id="1" name=""/>
        <p:cNvGrpSpPr/>
        <p:nvPr/>
      </p:nvGrpSpPr>
      <p:grpSpPr>
        <a:xfrm>
          <a:off x="0" y="0"/>
          <a:ext cx="0" cy="0"/>
          <a:chOff x="0" y="0"/>
          <a:chExt cx="0" cy="0"/>
        </a:xfrm>
      </p:grpSpPr>
      <p:sp>
        <p:nvSpPr>
          <p:cNvPr id="4" name="TextBox 3"/>
          <p:cNvSpPr txBox="1"/>
          <p:nvPr/>
        </p:nvSpPr>
        <p:spPr>
          <a:xfrm>
            <a:off x="2156408" y="174543"/>
            <a:ext cx="7623110" cy="830997"/>
          </a:xfrm>
          <a:prstGeom prst="rect">
            <a:avLst/>
          </a:prstGeom>
          <a:noFill/>
        </p:spPr>
        <p:txBody>
          <a:bodyPr wrap="square" rtlCol="0">
            <a:spAutoFit/>
          </a:bodyPr>
          <a:lstStyle/>
          <a:p>
            <a:pPr algn="ctr"/>
            <a:r>
              <a:rPr lang="en-US" sz="4800" b="1" u="sng" dirty="0">
                <a:solidFill>
                  <a:schemeClr val="bg1"/>
                </a:solidFill>
                <a:latin typeface="Century Gothic" panose="020B0502020202020204" pitchFamily="34" charset="0"/>
                <a:cs typeface="Calibri Light" panose="020F0302020204030204" pitchFamily="34" charset="0"/>
              </a:rPr>
              <a:t>Handwriting</a:t>
            </a:r>
          </a:p>
        </p:txBody>
      </p:sp>
      <p:sp>
        <p:nvSpPr>
          <p:cNvPr id="5" name="TextBox 4"/>
          <p:cNvSpPr txBox="1"/>
          <p:nvPr/>
        </p:nvSpPr>
        <p:spPr>
          <a:xfrm>
            <a:off x="939253" y="1380978"/>
            <a:ext cx="9741159" cy="5478423"/>
          </a:xfrm>
          <a:prstGeom prst="rect">
            <a:avLst/>
          </a:prstGeom>
          <a:noFill/>
        </p:spPr>
        <p:txBody>
          <a:bodyPr wrap="square" rtlCol="0">
            <a:spAutoFit/>
          </a:bodyPr>
          <a:lstStyle/>
          <a:p>
            <a:pPr marL="285750" indent="-285750">
              <a:buFont typeface="Arial" panose="020B0604020202020204" pitchFamily="34" charset="0"/>
              <a:buChar char="•"/>
            </a:pPr>
            <a:r>
              <a:rPr lang="en-US" sz="2200" dirty="0">
                <a:solidFill>
                  <a:schemeClr val="bg1"/>
                </a:solidFill>
                <a:latin typeface="Century Gothic" panose="020B0502020202020204" pitchFamily="34" charset="0"/>
                <a:cs typeface="Calibri Light" panose="020F0302020204030204" pitchFamily="34" charset="0"/>
              </a:rPr>
              <a:t>The first skill to forming letters is the development of the muscles that help us to write. Gross motor to fine motor. We will do lots of big writing outside and inside, using various materials and practice making patterns that will help to form letters when the children are ready.</a:t>
            </a:r>
          </a:p>
          <a:p>
            <a:pPr marL="285750" indent="-285750">
              <a:buFont typeface="Arial" panose="020B0604020202020204" pitchFamily="34" charset="0"/>
              <a:buChar char="•"/>
            </a:pPr>
            <a:endParaRPr lang="en-US" sz="2200" dirty="0">
              <a:solidFill>
                <a:schemeClr val="bg1"/>
              </a:solidFill>
              <a:latin typeface="Century Gothic" panose="020B0502020202020204" pitchFamily="34" charset="0"/>
              <a:cs typeface="Calibri Light" panose="020F0302020204030204" pitchFamily="34" charset="0"/>
            </a:endParaRPr>
          </a:p>
          <a:p>
            <a:pPr marL="285750" indent="-285750">
              <a:buFont typeface="Arial" panose="020B0604020202020204" pitchFamily="34" charset="0"/>
              <a:buChar char="•"/>
            </a:pPr>
            <a:r>
              <a:rPr lang="en-US" sz="2200" dirty="0">
                <a:solidFill>
                  <a:schemeClr val="bg1"/>
                </a:solidFill>
                <a:latin typeface="Century Gothic" panose="020B0502020202020204" pitchFamily="34" charset="0"/>
                <a:cs typeface="Calibri Light" panose="020F0302020204030204" pitchFamily="34" charset="0"/>
              </a:rPr>
              <a:t>We teach the children letter rhymes to support them with letter formation.</a:t>
            </a:r>
          </a:p>
          <a:p>
            <a:pPr marL="285750" indent="-285750">
              <a:buFont typeface="Arial" panose="020B0604020202020204" pitchFamily="34" charset="0"/>
              <a:buChar char="•"/>
            </a:pPr>
            <a:endParaRPr lang="en-US" sz="2200" dirty="0">
              <a:solidFill>
                <a:schemeClr val="bg1"/>
              </a:solidFill>
              <a:latin typeface="Century Gothic" panose="020B0502020202020204" pitchFamily="34" charset="0"/>
              <a:cs typeface="Calibri Light" panose="020F0302020204030204" pitchFamily="34" charset="0"/>
            </a:endParaRPr>
          </a:p>
          <a:p>
            <a:pPr marL="285750" indent="-285750">
              <a:buFont typeface="Arial" panose="020B0604020202020204" pitchFamily="34" charset="0"/>
              <a:buChar char="•"/>
            </a:pPr>
            <a:r>
              <a:rPr lang="en-GB" sz="2200" dirty="0">
                <a:solidFill>
                  <a:schemeClr val="bg1"/>
                </a:solidFill>
                <a:latin typeface="Century Gothic" panose="020B0502020202020204" pitchFamily="34" charset="0"/>
              </a:rPr>
              <a:t>The Little Wandle Handwriting programme is based on the principle of direct teaching of transcription skills. It has been carefully planned to develop the children’s skills in accurate letter formation, with regular review and assessment.</a:t>
            </a:r>
            <a:endParaRPr lang="en-US" sz="2200" dirty="0">
              <a:solidFill>
                <a:schemeClr val="bg1"/>
              </a:solidFill>
              <a:latin typeface="Century Gothic" panose="020B0502020202020204" pitchFamily="34" charset="0"/>
              <a:cs typeface="Calibri Light" panose="020F0302020204030204" pitchFamily="34" charset="0"/>
            </a:endParaRPr>
          </a:p>
          <a:p>
            <a:pPr marL="285750" indent="-285750">
              <a:buFont typeface="Arial" panose="020B0604020202020204" pitchFamily="34" charset="0"/>
              <a:buChar char="•"/>
            </a:pPr>
            <a:endParaRPr lang="en-US" sz="2200" dirty="0">
              <a:solidFill>
                <a:schemeClr val="bg1"/>
              </a:solidFill>
              <a:latin typeface="Century Gothic" panose="020B0502020202020204" pitchFamily="34" charset="0"/>
              <a:cs typeface="Calibri Light" panose="020F0302020204030204" pitchFamily="34" charset="0"/>
            </a:endParaRPr>
          </a:p>
          <a:p>
            <a:pPr marL="285750" indent="-285750">
              <a:buFont typeface="Arial" panose="020B0604020202020204" pitchFamily="34" charset="0"/>
              <a:buChar char="•"/>
            </a:pPr>
            <a:endParaRPr lang="en-US" sz="2400" dirty="0">
              <a:solidFill>
                <a:schemeClr val="bg1"/>
              </a:solidFill>
              <a:latin typeface="Comic Sans MS" panose="030F0702030302020204" pitchFamily="66" charset="0"/>
            </a:endParaRPr>
          </a:p>
          <a:p>
            <a:pPr marL="285750" indent="-285750">
              <a:buFont typeface="Arial" panose="020B0604020202020204" pitchFamily="34" charset="0"/>
              <a:buChar char="•"/>
            </a:pPr>
            <a:endParaRPr lang="en-US" dirty="0">
              <a:solidFill>
                <a:schemeClr val="bg1"/>
              </a:solidFill>
              <a:latin typeface="Comic Sans MS" panose="030F0702030302020204" pitchFamily="66" charset="0"/>
            </a:endParaRPr>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096000" y="5725505"/>
            <a:ext cx="1282547" cy="957952"/>
          </a:xfrm>
          <a:prstGeom prst="rect">
            <a:avLst/>
          </a:prstGeom>
        </p:spPr>
      </p:pic>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6717" y="4318748"/>
            <a:ext cx="999303" cy="746393"/>
          </a:xfrm>
          <a:prstGeom prst="rect">
            <a:avLst/>
          </a:prstGeom>
        </p:spPr>
      </p:pic>
      <p:pic>
        <p:nvPicPr>
          <p:cNvPr id="7" name="Picture 6">
            <a:extLst>
              <a:ext uri="{FF2B5EF4-FFF2-40B4-BE49-F238E27FC236}">
                <a16:creationId xmlns:a16="http://schemas.microsoft.com/office/drawing/2014/main" id="{E89BC1C8-C372-2CD1-A859-2C63941CC276}"/>
              </a:ext>
            </a:extLst>
          </p:cNvPr>
          <p:cNvPicPr>
            <a:picLocks noChangeAspect="1"/>
          </p:cNvPicPr>
          <p:nvPr/>
        </p:nvPicPr>
        <p:blipFill>
          <a:blip r:embed="rId4"/>
          <a:stretch>
            <a:fillRect/>
          </a:stretch>
        </p:blipFill>
        <p:spPr>
          <a:xfrm>
            <a:off x="506369" y="103423"/>
            <a:ext cx="1249232" cy="1286860"/>
          </a:xfrm>
          <a:prstGeom prst="rect">
            <a:avLst/>
          </a:prstGeom>
        </p:spPr>
      </p:pic>
      <p:pic>
        <p:nvPicPr>
          <p:cNvPr id="11" name="Picture 10">
            <a:extLst>
              <a:ext uri="{FF2B5EF4-FFF2-40B4-BE49-F238E27FC236}">
                <a16:creationId xmlns:a16="http://schemas.microsoft.com/office/drawing/2014/main" id="{A3962538-B2C4-8FBE-4EEE-BDFBBCB13F87}"/>
              </a:ext>
            </a:extLst>
          </p:cNvPr>
          <p:cNvPicPr>
            <a:picLocks noChangeAspect="1"/>
          </p:cNvPicPr>
          <p:nvPr/>
        </p:nvPicPr>
        <p:blipFill>
          <a:blip r:embed="rId4"/>
          <a:stretch>
            <a:fillRect/>
          </a:stretch>
        </p:blipFill>
        <p:spPr>
          <a:xfrm>
            <a:off x="10740100" y="5462946"/>
            <a:ext cx="1180192" cy="1215740"/>
          </a:xfrm>
          <a:prstGeom prst="rect">
            <a:avLst/>
          </a:prstGeom>
        </p:spPr>
      </p:pic>
      <p:pic>
        <p:nvPicPr>
          <p:cNvPr id="12" name="Picture 11">
            <a:extLst>
              <a:ext uri="{FF2B5EF4-FFF2-40B4-BE49-F238E27FC236}">
                <a16:creationId xmlns:a16="http://schemas.microsoft.com/office/drawing/2014/main" id="{D85919A6-82D8-C5CA-C2F8-B973D580B31B}"/>
              </a:ext>
            </a:extLst>
          </p:cNvPr>
          <p:cNvPicPr>
            <a:picLocks noChangeAspect="1"/>
          </p:cNvPicPr>
          <p:nvPr/>
        </p:nvPicPr>
        <p:blipFill>
          <a:blip r:embed="rId5"/>
          <a:stretch>
            <a:fillRect/>
          </a:stretch>
        </p:blipFill>
        <p:spPr>
          <a:xfrm>
            <a:off x="9890963" y="103423"/>
            <a:ext cx="2117971" cy="1322301"/>
          </a:xfrm>
          <a:prstGeom prst="rect">
            <a:avLst/>
          </a:prstGeom>
        </p:spPr>
      </p:pic>
    </p:spTree>
    <p:extLst>
      <p:ext uri="{BB962C8B-B14F-4D97-AF65-F5344CB8AC3E}">
        <p14:creationId xmlns:p14="http://schemas.microsoft.com/office/powerpoint/2010/main" val="415875122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0000FF"/>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a:solidFill>
                  <a:schemeClr val="bg1"/>
                </a:solidFill>
                <a:latin typeface="Century Gothic" panose="020B0502020202020204" pitchFamily="34" charset="0"/>
                <a:cs typeface="Calibri Light" panose="020F0302020204030204" pitchFamily="34" charset="0"/>
              </a:rPr>
              <a:t>Eating and drinking at school</a:t>
            </a:r>
          </a:p>
        </p:txBody>
      </p:sp>
      <p:sp>
        <p:nvSpPr>
          <p:cNvPr id="3" name="Content Placeholder 2"/>
          <p:cNvSpPr>
            <a:spLocks noGrp="1"/>
          </p:cNvSpPr>
          <p:nvPr>
            <p:ph idx="1"/>
          </p:nvPr>
        </p:nvSpPr>
        <p:spPr>
          <a:xfrm>
            <a:off x="838200" y="1429385"/>
            <a:ext cx="10515600" cy="4351338"/>
          </a:xfrm>
        </p:spPr>
        <p:txBody>
          <a:bodyPr>
            <a:noAutofit/>
          </a:bodyPr>
          <a:lstStyle/>
          <a:p>
            <a:r>
              <a:rPr lang="en-GB" sz="3200" dirty="0">
                <a:solidFill>
                  <a:schemeClr val="bg1"/>
                </a:solidFill>
                <a:latin typeface="Century Gothic" panose="020B0502020202020204" pitchFamily="34" charset="0"/>
                <a:cs typeface="Calibri Light" panose="020F0302020204030204" pitchFamily="34" charset="0"/>
              </a:rPr>
              <a:t>All children are entitled to free school meals up until the end of Year 2. We encourage parents to make use of this entitlement.</a:t>
            </a:r>
          </a:p>
          <a:p>
            <a:r>
              <a:rPr lang="en-US" sz="3200" dirty="0">
                <a:solidFill>
                  <a:schemeClr val="bg1"/>
                </a:solidFill>
                <a:latin typeface="Century Gothic" panose="020B0502020202020204" pitchFamily="34" charset="0"/>
                <a:cs typeface="Calibri Light" panose="020F0302020204030204" pitchFamily="34" charset="0"/>
              </a:rPr>
              <a:t>Parents can also choose to provide a packed lunch if your child would prefer.</a:t>
            </a:r>
          </a:p>
          <a:p>
            <a:r>
              <a:rPr lang="en-US" sz="3200" dirty="0">
                <a:solidFill>
                  <a:schemeClr val="bg1"/>
                </a:solidFill>
                <a:latin typeface="Century Gothic" panose="020B0502020202020204" pitchFamily="34" charset="0"/>
                <a:cs typeface="Calibri Light" panose="020F0302020204030204" pitchFamily="34" charset="0"/>
              </a:rPr>
              <a:t>Distinguished diners!</a:t>
            </a:r>
          </a:p>
          <a:p>
            <a:r>
              <a:rPr lang="en-US" sz="3200" dirty="0">
                <a:solidFill>
                  <a:schemeClr val="bg1"/>
                </a:solidFill>
                <a:latin typeface="Century Gothic" panose="020B0502020202020204" pitchFamily="34" charset="0"/>
                <a:cs typeface="Calibri Light" panose="020F0302020204030204" pitchFamily="34" charset="0"/>
              </a:rPr>
              <a:t>Children bring in a named water bottle of water to sip throughout the day</a:t>
            </a:r>
          </a:p>
          <a:p>
            <a:r>
              <a:rPr lang="en-US" sz="3200" dirty="0">
                <a:solidFill>
                  <a:schemeClr val="bg1"/>
                </a:solidFill>
                <a:latin typeface="Century Gothic" panose="020B0502020202020204" pitchFamily="34" charset="0"/>
                <a:cs typeface="Calibri Light" panose="020F0302020204030204" pitchFamily="34" charset="0"/>
              </a:rPr>
              <a:t>Milk and water is provided at lunchtime</a:t>
            </a:r>
          </a:p>
          <a:p>
            <a:r>
              <a:rPr lang="en-US" sz="3200" dirty="0">
                <a:solidFill>
                  <a:schemeClr val="bg1"/>
                </a:solidFill>
                <a:latin typeface="Century Gothic" panose="020B0502020202020204" pitchFamily="34" charset="0"/>
                <a:cs typeface="Calibri Light" panose="020F0302020204030204" pitchFamily="34" charset="0"/>
              </a:rPr>
              <a:t>Fruit is provided for snacks</a:t>
            </a:r>
          </a:p>
        </p:txBody>
      </p:sp>
    </p:spTree>
    <p:extLst>
      <p:ext uri="{BB962C8B-B14F-4D97-AF65-F5344CB8AC3E}">
        <p14:creationId xmlns:p14="http://schemas.microsoft.com/office/powerpoint/2010/main" val="412781911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0000FF"/>
        </a:solidFill>
        <a:effectLst/>
      </p:bgPr>
    </p:bg>
    <p:spTree>
      <p:nvGrpSpPr>
        <p:cNvPr id="1" name=""/>
        <p:cNvGrpSpPr/>
        <p:nvPr/>
      </p:nvGrpSpPr>
      <p:grpSpPr>
        <a:xfrm>
          <a:off x="0" y="0"/>
          <a:ext cx="0" cy="0"/>
          <a:chOff x="0" y="0"/>
          <a:chExt cx="0" cy="0"/>
        </a:xfrm>
      </p:grpSpPr>
      <p:sp>
        <p:nvSpPr>
          <p:cNvPr id="4" name="TextBox 3"/>
          <p:cNvSpPr txBox="1"/>
          <p:nvPr/>
        </p:nvSpPr>
        <p:spPr>
          <a:xfrm>
            <a:off x="2016261" y="225970"/>
            <a:ext cx="7259216" cy="707886"/>
          </a:xfrm>
          <a:prstGeom prst="rect">
            <a:avLst/>
          </a:prstGeom>
          <a:noFill/>
        </p:spPr>
        <p:txBody>
          <a:bodyPr wrap="square" rtlCol="0">
            <a:spAutoFit/>
          </a:bodyPr>
          <a:lstStyle/>
          <a:p>
            <a:pPr algn="ctr"/>
            <a:r>
              <a:rPr lang="en-US" sz="4000" b="1" u="sng" dirty="0">
                <a:solidFill>
                  <a:schemeClr val="bg1"/>
                </a:solidFill>
                <a:latin typeface="Century Gothic" panose="020B0502020202020204" pitchFamily="34" charset="0"/>
                <a:cs typeface="Calibri Light" panose="020F0302020204030204" pitchFamily="34" charset="0"/>
              </a:rPr>
              <a:t>Events</a:t>
            </a:r>
          </a:p>
        </p:txBody>
      </p:sp>
      <p:sp>
        <p:nvSpPr>
          <p:cNvPr id="5" name="TextBox 4"/>
          <p:cNvSpPr txBox="1"/>
          <p:nvPr/>
        </p:nvSpPr>
        <p:spPr>
          <a:xfrm>
            <a:off x="4107165" y="933856"/>
            <a:ext cx="7497402" cy="7386638"/>
          </a:xfrm>
          <a:prstGeom prst="rect">
            <a:avLst/>
          </a:prstGeom>
          <a:noFill/>
        </p:spPr>
        <p:txBody>
          <a:bodyPr wrap="square" rtlCol="0">
            <a:spAutoFit/>
          </a:bodyPr>
          <a:lstStyle/>
          <a:p>
            <a:pPr marL="285750" indent="-285750">
              <a:buFont typeface="Arial" panose="020B0604020202020204" pitchFamily="34" charset="0"/>
              <a:buChar char="•"/>
            </a:pPr>
            <a:r>
              <a:rPr lang="en-US" sz="2400" dirty="0">
                <a:solidFill>
                  <a:schemeClr val="bg1"/>
                </a:solidFill>
                <a:latin typeface="Century Gothic" panose="020B0502020202020204" pitchFamily="34" charset="0"/>
                <a:cs typeface="Calibri Light" panose="020F0302020204030204" pitchFamily="34" charset="0"/>
              </a:rPr>
              <a:t>During the Reception year, we go on many school trips. Our local surrounding area trips have been a walk to Talbot Heath and St. Marks Church. Our field trips have seen us take our children to the Light House to watch the Jolly Christmas Postman, Moors Valley, Farmer Palmers, Hengistbury Head and Sandbanks Beach. </a:t>
            </a:r>
          </a:p>
          <a:p>
            <a:endParaRPr lang="en-US" sz="2400" dirty="0">
              <a:solidFill>
                <a:schemeClr val="bg1"/>
              </a:solidFill>
              <a:latin typeface="Century Gothic" panose="020B0502020202020204" pitchFamily="34" charset="0"/>
              <a:cs typeface="Calibri Light" panose="020F0302020204030204" pitchFamily="34" charset="0"/>
            </a:endParaRPr>
          </a:p>
          <a:p>
            <a:pPr marL="285750" indent="-285750">
              <a:buFont typeface="Arial" panose="020B0604020202020204" pitchFamily="34" charset="0"/>
              <a:buChar char="•"/>
            </a:pPr>
            <a:r>
              <a:rPr lang="en-US" sz="2400" dirty="0">
                <a:solidFill>
                  <a:schemeClr val="bg1"/>
                </a:solidFill>
                <a:latin typeface="Century Gothic" panose="020B0502020202020204" pitchFamily="34" charset="0"/>
                <a:cs typeface="Calibri Light" panose="020F0302020204030204" pitchFamily="34" charset="0"/>
              </a:rPr>
              <a:t>In addition to trips we like to keep close links with our parents. We organise phonics and </a:t>
            </a:r>
            <a:r>
              <a:rPr lang="en-US" sz="2400" dirty="0" err="1">
                <a:solidFill>
                  <a:schemeClr val="bg1"/>
                </a:solidFill>
                <a:latin typeface="Century Gothic" panose="020B0502020202020204" pitchFamily="34" charset="0"/>
                <a:cs typeface="Calibri Light" panose="020F0302020204030204" pitchFamily="34" charset="0"/>
              </a:rPr>
              <a:t>maths</a:t>
            </a:r>
            <a:r>
              <a:rPr lang="en-US" sz="2400" dirty="0">
                <a:solidFill>
                  <a:schemeClr val="bg1"/>
                </a:solidFill>
                <a:latin typeface="Century Gothic" panose="020B0502020202020204" pitchFamily="34" charset="0"/>
                <a:cs typeface="Calibri Light" panose="020F0302020204030204" pitchFamily="34" charset="0"/>
              </a:rPr>
              <a:t> workshops so you can see how we teach your child to learn new skills.</a:t>
            </a:r>
          </a:p>
          <a:p>
            <a:pPr marL="285750" indent="-285750">
              <a:buFont typeface="Arial" panose="020B0604020202020204" pitchFamily="34" charset="0"/>
              <a:buChar char="•"/>
            </a:pPr>
            <a:endParaRPr lang="en-US" sz="2400" dirty="0">
              <a:solidFill>
                <a:schemeClr val="bg1"/>
              </a:solidFill>
              <a:latin typeface="Century Gothic" panose="020B0502020202020204" pitchFamily="34" charset="0"/>
              <a:cs typeface="Calibri Light" panose="020F0302020204030204" pitchFamily="34" charset="0"/>
            </a:endParaRPr>
          </a:p>
          <a:p>
            <a:pPr marL="285750" indent="-285750">
              <a:buFont typeface="Arial" panose="020B0604020202020204" pitchFamily="34" charset="0"/>
              <a:buChar char="•"/>
            </a:pPr>
            <a:r>
              <a:rPr lang="en-US" sz="2400" dirty="0">
                <a:solidFill>
                  <a:schemeClr val="bg1"/>
                </a:solidFill>
                <a:latin typeface="Century Gothic" panose="020B0502020202020204" pitchFamily="34" charset="0"/>
                <a:cs typeface="Calibri Light" panose="020F0302020204030204" pitchFamily="34" charset="0"/>
              </a:rPr>
              <a:t>Nativity!</a:t>
            </a:r>
          </a:p>
          <a:p>
            <a:endParaRPr lang="en-US" sz="2400" dirty="0">
              <a:solidFill>
                <a:schemeClr val="bg1"/>
              </a:solidFill>
              <a:latin typeface="Century Gothic" panose="020B0502020202020204" pitchFamily="34" charset="0"/>
              <a:cs typeface="Calibri Light" panose="020F0302020204030204" pitchFamily="34" charset="0"/>
            </a:endParaRPr>
          </a:p>
          <a:p>
            <a:pPr marL="285750" indent="-285750">
              <a:buFont typeface="Arial" panose="020B0604020202020204" pitchFamily="34" charset="0"/>
              <a:buChar char="•"/>
            </a:pPr>
            <a:r>
              <a:rPr lang="en-US" sz="2400" dirty="0">
                <a:solidFill>
                  <a:schemeClr val="bg1"/>
                </a:solidFill>
                <a:latin typeface="Century Gothic" panose="020B0502020202020204" pitchFamily="34" charset="0"/>
                <a:cs typeface="Calibri Light" panose="020F0302020204030204" pitchFamily="34" charset="0"/>
              </a:rPr>
              <a:t>Sports day</a:t>
            </a:r>
          </a:p>
          <a:p>
            <a:pPr marL="285750" indent="-285750">
              <a:buFont typeface="Arial" panose="020B0604020202020204" pitchFamily="34" charset="0"/>
              <a:buChar char="•"/>
            </a:pPr>
            <a:endParaRPr lang="en-US" sz="2400" dirty="0">
              <a:solidFill>
                <a:schemeClr val="bg1"/>
              </a:solidFill>
              <a:latin typeface="Century Gothic" panose="020B0502020202020204" pitchFamily="34" charset="0"/>
              <a:cs typeface="Calibri Light" panose="020F0302020204030204" pitchFamily="34" charset="0"/>
            </a:endParaRPr>
          </a:p>
          <a:p>
            <a:pPr marL="285750" indent="-285750">
              <a:buFont typeface="Arial" panose="020B0604020202020204" pitchFamily="34" charset="0"/>
              <a:buChar char="•"/>
            </a:pPr>
            <a:r>
              <a:rPr lang="en-US" sz="2400" dirty="0">
                <a:solidFill>
                  <a:schemeClr val="bg1"/>
                </a:solidFill>
                <a:latin typeface="Century Gothic" panose="020B0502020202020204" pitchFamily="34" charset="0"/>
                <a:cs typeface="Calibri Light" panose="020F0302020204030204" pitchFamily="34" charset="0"/>
              </a:rPr>
              <a:t>Forestry School Friday</a:t>
            </a:r>
          </a:p>
          <a:p>
            <a:pPr marL="285750" indent="-285750">
              <a:buFont typeface="Arial" panose="020B0604020202020204" pitchFamily="34" charset="0"/>
              <a:buChar char="•"/>
            </a:pPr>
            <a:endParaRPr lang="en-US" dirty="0">
              <a:solidFill>
                <a:schemeClr val="bg1"/>
              </a:solidFill>
              <a:latin typeface="Comic Sans MS" panose="030F0702030302020204" pitchFamily="66" charset="0"/>
            </a:endParaRP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11021" y="2041849"/>
            <a:ext cx="3571292" cy="2380861"/>
          </a:xfrm>
          <a:prstGeom prst="rect">
            <a:avLst/>
          </a:prstGeom>
        </p:spPr>
      </p:pic>
    </p:spTree>
    <p:extLst>
      <p:ext uri="{BB962C8B-B14F-4D97-AF65-F5344CB8AC3E}">
        <p14:creationId xmlns:p14="http://schemas.microsoft.com/office/powerpoint/2010/main" val="21567081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0000FF"/>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solidFill>
                  <a:schemeClr val="bg1"/>
                </a:solidFill>
                <a:latin typeface="Century Gothic" panose="020B0502020202020204" pitchFamily="34" charset="0"/>
              </a:rPr>
              <a:t>Clubs</a:t>
            </a:r>
          </a:p>
        </p:txBody>
      </p:sp>
      <p:sp>
        <p:nvSpPr>
          <p:cNvPr id="3" name="Content Placeholder 2"/>
          <p:cNvSpPr>
            <a:spLocks noGrp="1"/>
          </p:cNvSpPr>
          <p:nvPr>
            <p:ph idx="1"/>
          </p:nvPr>
        </p:nvSpPr>
        <p:spPr/>
        <p:txBody>
          <a:bodyPr>
            <a:normAutofit lnSpcReduction="10000"/>
          </a:bodyPr>
          <a:lstStyle/>
          <a:p>
            <a:r>
              <a:rPr lang="en-US" dirty="0">
                <a:solidFill>
                  <a:schemeClr val="bg1"/>
                </a:solidFill>
                <a:latin typeface="Century Gothic" panose="020B0502020202020204" pitchFamily="34" charset="0"/>
                <a:cs typeface="Calibri Light" panose="020F0302020204030204" pitchFamily="34" charset="0"/>
              </a:rPr>
              <a:t>As a school we hold many after school clubs which are all free of charge. There are also some external providers that host paid for clubs</a:t>
            </a:r>
          </a:p>
          <a:p>
            <a:endParaRPr lang="en-US" dirty="0">
              <a:solidFill>
                <a:schemeClr val="bg1"/>
              </a:solidFill>
              <a:latin typeface="Century Gothic" panose="020B0502020202020204" pitchFamily="34" charset="0"/>
              <a:cs typeface="Calibri Light" panose="020F0302020204030204" pitchFamily="34" charset="0"/>
            </a:endParaRPr>
          </a:p>
          <a:p>
            <a:r>
              <a:rPr lang="en-US" dirty="0">
                <a:solidFill>
                  <a:schemeClr val="bg1"/>
                </a:solidFill>
                <a:latin typeface="Century Gothic" panose="020B0502020202020204" pitchFamily="34" charset="0"/>
                <a:cs typeface="Calibri Light" panose="020F0302020204030204" pitchFamily="34" charset="0"/>
              </a:rPr>
              <a:t>Clubs start for Reception after Christmas. In previous years this has included clubs such as Gymnastics, Multi-Sports, Art &amp; Craft, </a:t>
            </a:r>
            <a:r>
              <a:rPr lang="en-US" dirty="0" err="1">
                <a:solidFill>
                  <a:schemeClr val="bg1"/>
                </a:solidFill>
                <a:latin typeface="Century Gothic" panose="020B0502020202020204" pitchFamily="34" charset="0"/>
                <a:cs typeface="Calibri Light" panose="020F0302020204030204" pitchFamily="34" charset="0"/>
              </a:rPr>
              <a:t>Numbots</a:t>
            </a:r>
            <a:r>
              <a:rPr lang="en-US" dirty="0">
                <a:solidFill>
                  <a:schemeClr val="bg1"/>
                </a:solidFill>
                <a:latin typeface="Century Gothic" panose="020B0502020202020204" pitchFamily="34" charset="0"/>
                <a:cs typeface="Calibri Light" panose="020F0302020204030204" pitchFamily="34" charset="0"/>
              </a:rPr>
              <a:t> and Football</a:t>
            </a:r>
          </a:p>
          <a:p>
            <a:endParaRPr lang="en-US" dirty="0">
              <a:solidFill>
                <a:schemeClr val="bg1"/>
              </a:solidFill>
              <a:latin typeface="Century Gothic" panose="020B0502020202020204" pitchFamily="34" charset="0"/>
              <a:cs typeface="Calibri Light" panose="020F0302020204030204" pitchFamily="34" charset="0"/>
            </a:endParaRPr>
          </a:p>
          <a:p>
            <a:r>
              <a:rPr lang="en-US" dirty="0">
                <a:solidFill>
                  <a:schemeClr val="bg1"/>
                </a:solidFill>
                <a:latin typeface="Century Gothic" panose="020B0502020202020204" pitchFamily="34" charset="0"/>
                <a:cs typeface="Calibri Light" panose="020F0302020204030204" pitchFamily="34" charset="0"/>
              </a:rPr>
              <a:t>We also hold lunch time clubs such as singing and recorders</a:t>
            </a:r>
          </a:p>
          <a:p>
            <a:endParaRPr lang="en-US" dirty="0">
              <a:solidFill>
                <a:schemeClr val="bg1"/>
              </a:solidFill>
              <a:latin typeface="Comic Sans MS" panose="030F0702030302020204" pitchFamily="66" charset="0"/>
            </a:endParaRPr>
          </a:p>
        </p:txBody>
      </p:sp>
    </p:spTree>
    <p:extLst>
      <p:ext uri="{BB962C8B-B14F-4D97-AF65-F5344CB8AC3E}">
        <p14:creationId xmlns:p14="http://schemas.microsoft.com/office/powerpoint/2010/main" val="268581792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0000FF"/>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543560" y="25366"/>
            <a:ext cx="10515600" cy="1325563"/>
          </a:xfrm>
        </p:spPr>
        <p:txBody>
          <a:bodyPr/>
          <a:lstStyle/>
          <a:p>
            <a:r>
              <a:rPr lang="en-GB" b="1" dirty="0">
                <a:solidFill>
                  <a:schemeClr val="bg1"/>
                </a:solidFill>
                <a:latin typeface="Century Gothic" panose="020B0502020202020204" pitchFamily="34" charset="0"/>
              </a:rPr>
              <a:t>How to get ready for school</a:t>
            </a:r>
          </a:p>
        </p:txBody>
      </p:sp>
      <p:sp>
        <p:nvSpPr>
          <p:cNvPr id="10" name="Content Placeholder 9">
            <a:extLst>
              <a:ext uri="{FF2B5EF4-FFF2-40B4-BE49-F238E27FC236}">
                <a16:creationId xmlns:a16="http://schemas.microsoft.com/office/drawing/2014/main" id="{3973C3C8-15B4-4127-63CF-BF3847E80CCA}"/>
              </a:ext>
            </a:extLst>
          </p:cNvPr>
          <p:cNvSpPr>
            <a:spLocks noGrp="1"/>
          </p:cNvSpPr>
          <p:nvPr>
            <p:ph idx="1"/>
          </p:nvPr>
        </p:nvSpPr>
        <p:spPr>
          <a:xfrm>
            <a:off x="838200" y="1293779"/>
            <a:ext cx="10515600" cy="4883184"/>
          </a:xfrm>
        </p:spPr>
        <p:txBody>
          <a:bodyPr>
            <a:normAutofit fontScale="92500" lnSpcReduction="10000"/>
          </a:bodyPr>
          <a:lstStyle/>
          <a:p>
            <a:r>
              <a:rPr lang="en-GB" b="1" dirty="0">
                <a:solidFill>
                  <a:schemeClr val="bg1"/>
                </a:solidFill>
                <a:latin typeface="Century Gothic" panose="020B0502020202020204" pitchFamily="34" charset="0"/>
              </a:rPr>
              <a:t>Eating and Self Care</a:t>
            </a:r>
          </a:p>
          <a:p>
            <a:r>
              <a:rPr lang="en-GB" dirty="0">
                <a:solidFill>
                  <a:schemeClr val="bg1"/>
                </a:solidFill>
                <a:latin typeface="Century Gothic" panose="020B0502020202020204" pitchFamily="34" charset="0"/>
              </a:rPr>
              <a:t>Use a knife and fork</a:t>
            </a:r>
          </a:p>
          <a:p>
            <a:r>
              <a:rPr lang="en-GB" dirty="0">
                <a:solidFill>
                  <a:schemeClr val="bg1"/>
                </a:solidFill>
                <a:latin typeface="Century Gothic" panose="020B0502020202020204" pitchFamily="34" charset="0"/>
              </a:rPr>
              <a:t>Open my packed lunch</a:t>
            </a:r>
          </a:p>
          <a:p>
            <a:r>
              <a:rPr lang="en-GB" dirty="0">
                <a:solidFill>
                  <a:schemeClr val="bg1"/>
                </a:solidFill>
                <a:latin typeface="Century Gothic" panose="020B0502020202020204" pitchFamily="34" charset="0"/>
              </a:rPr>
              <a:t>Wipe my nose</a:t>
            </a:r>
          </a:p>
          <a:p>
            <a:r>
              <a:rPr lang="en-GB" dirty="0">
                <a:solidFill>
                  <a:schemeClr val="bg1"/>
                </a:solidFill>
                <a:latin typeface="Century Gothic" panose="020B0502020202020204" pitchFamily="34" charset="0"/>
              </a:rPr>
              <a:t>Ask for help when feeling ill</a:t>
            </a:r>
          </a:p>
          <a:p>
            <a:r>
              <a:rPr lang="en-GB" b="1" dirty="0">
                <a:solidFill>
                  <a:schemeClr val="bg1"/>
                </a:solidFill>
                <a:latin typeface="Century Gothic" panose="020B0502020202020204" pitchFamily="34" charset="0"/>
              </a:rPr>
              <a:t>Independence </a:t>
            </a:r>
          </a:p>
          <a:p>
            <a:r>
              <a:rPr lang="en-GB" dirty="0">
                <a:solidFill>
                  <a:schemeClr val="bg1"/>
                </a:solidFill>
                <a:latin typeface="Century Gothic" panose="020B0502020202020204" pitchFamily="34" charset="0"/>
              </a:rPr>
              <a:t>Put on my shoes and socks</a:t>
            </a:r>
          </a:p>
          <a:p>
            <a:r>
              <a:rPr lang="en-GB" dirty="0">
                <a:solidFill>
                  <a:schemeClr val="bg1"/>
                </a:solidFill>
                <a:latin typeface="Century Gothic" panose="020B0502020202020204" pitchFamily="34" charset="0"/>
              </a:rPr>
              <a:t>Put on my coat and zip it up</a:t>
            </a:r>
          </a:p>
          <a:p>
            <a:r>
              <a:rPr lang="en-GB" dirty="0">
                <a:solidFill>
                  <a:schemeClr val="bg1"/>
                </a:solidFill>
                <a:latin typeface="Century Gothic" panose="020B0502020202020204" pitchFamily="34" charset="0"/>
              </a:rPr>
              <a:t>Happy to be away from Mum/ Dad/ Carer</a:t>
            </a:r>
          </a:p>
          <a:p>
            <a:r>
              <a:rPr lang="en-GB" dirty="0">
                <a:solidFill>
                  <a:schemeClr val="bg1"/>
                </a:solidFill>
                <a:latin typeface="Century Gothic" panose="020B0502020202020204" pitchFamily="34" charset="0"/>
              </a:rPr>
              <a:t>Tidy my belongings and look after my things</a:t>
            </a:r>
          </a:p>
          <a:p>
            <a:r>
              <a:rPr lang="en-GB" dirty="0">
                <a:solidFill>
                  <a:schemeClr val="bg1"/>
                </a:solidFill>
                <a:latin typeface="Century Gothic" panose="020B0502020202020204" pitchFamily="34" charset="0"/>
              </a:rPr>
              <a:t>Feel confident about starting school</a:t>
            </a:r>
          </a:p>
          <a:p>
            <a:endParaRPr lang="en-GB" dirty="0"/>
          </a:p>
        </p:txBody>
      </p:sp>
      <p:pic>
        <p:nvPicPr>
          <p:cNvPr id="2050" name="Picture 2" descr="Winter coats for kids">
            <a:extLst>
              <a:ext uri="{FF2B5EF4-FFF2-40B4-BE49-F238E27FC236}">
                <a16:creationId xmlns:a16="http://schemas.microsoft.com/office/drawing/2014/main" id="{D9B7D3F7-B63C-FC46-B66A-01E3647F1C8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711221" y="546067"/>
            <a:ext cx="2847975" cy="1609725"/>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Hand hygiene- Hand washing for children ...">
            <a:extLst>
              <a:ext uri="{FF2B5EF4-FFF2-40B4-BE49-F238E27FC236}">
                <a16:creationId xmlns:a16="http://schemas.microsoft.com/office/drawing/2014/main" id="{0CEEA260-2F53-7E4B-D260-63B3EC33DF0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11221" y="4816508"/>
            <a:ext cx="3057525" cy="14954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476270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0000FF"/>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chemeClr val="bg1"/>
                </a:solidFill>
                <a:latin typeface="Century Gothic" panose="020B0502020202020204" pitchFamily="34" charset="0"/>
              </a:rPr>
              <a:t>How to get ready for school</a:t>
            </a:r>
          </a:p>
        </p:txBody>
      </p:sp>
      <p:sp>
        <p:nvSpPr>
          <p:cNvPr id="10" name="Content Placeholder 9">
            <a:extLst>
              <a:ext uri="{FF2B5EF4-FFF2-40B4-BE49-F238E27FC236}">
                <a16:creationId xmlns:a16="http://schemas.microsoft.com/office/drawing/2014/main" id="{3973C3C8-15B4-4127-63CF-BF3847E80CCA}"/>
              </a:ext>
            </a:extLst>
          </p:cNvPr>
          <p:cNvSpPr>
            <a:spLocks noGrp="1"/>
          </p:cNvSpPr>
          <p:nvPr>
            <p:ph idx="1"/>
          </p:nvPr>
        </p:nvSpPr>
        <p:spPr>
          <a:xfrm>
            <a:off x="838200" y="2208179"/>
            <a:ext cx="10515600" cy="4883184"/>
          </a:xfrm>
        </p:spPr>
        <p:txBody>
          <a:bodyPr/>
          <a:lstStyle/>
          <a:p>
            <a:pPr marL="0" indent="0">
              <a:buNone/>
            </a:pPr>
            <a:r>
              <a:rPr lang="en-GB" b="1" dirty="0">
                <a:solidFill>
                  <a:schemeClr val="bg1"/>
                </a:solidFill>
                <a:latin typeface="Century Gothic" panose="020B0502020202020204" pitchFamily="34" charset="0"/>
              </a:rPr>
              <a:t>Going to the toilet</a:t>
            </a:r>
          </a:p>
          <a:p>
            <a:r>
              <a:rPr lang="en-GB" dirty="0">
                <a:solidFill>
                  <a:schemeClr val="bg1"/>
                </a:solidFill>
                <a:latin typeface="Century Gothic" panose="020B0502020202020204" pitchFamily="34" charset="0"/>
              </a:rPr>
              <a:t>Use the toilet independently, wipe myself properly and flush</a:t>
            </a:r>
          </a:p>
          <a:p>
            <a:r>
              <a:rPr lang="en-GB" dirty="0">
                <a:solidFill>
                  <a:schemeClr val="bg1"/>
                </a:solidFill>
                <a:latin typeface="Century Gothic" panose="020B0502020202020204" pitchFamily="34" charset="0"/>
              </a:rPr>
              <a:t>Wash and dry my hands without any help</a:t>
            </a:r>
          </a:p>
          <a:p>
            <a:pPr marL="0" indent="0">
              <a:buNone/>
            </a:pPr>
            <a:r>
              <a:rPr lang="en-GB" b="1" dirty="0">
                <a:solidFill>
                  <a:schemeClr val="bg1"/>
                </a:solidFill>
                <a:latin typeface="Century Gothic" panose="020B0502020202020204" pitchFamily="34" charset="0"/>
              </a:rPr>
              <a:t>Sharing and turn taking</a:t>
            </a:r>
          </a:p>
          <a:p>
            <a:r>
              <a:rPr lang="en-GB" dirty="0">
                <a:solidFill>
                  <a:schemeClr val="bg1"/>
                </a:solidFill>
                <a:latin typeface="Century Gothic" panose="020B0502020202020204" pitchFamily="34" charset="0"/>
              </a:rPr>
              <a:t>Share toys and take turns</a:t>
            </a:r>
          </a:p>
          <a:p>
            <a:r>
              <a:rPr lang="en-GB" dirty="0">
                <a:solidFill>
                  <a:schemeClr val="bg1"/>
                </a:solidFill>
                <a:latin typeface="Century Gothic" panose="020B0502020202020204" pitchFamily="34" charset="0"/>
              </a:rPr>
              <a:t>Play games with other children</a:t>
            </a:r>
          </a:p>
          <a:p>
            <a:pPr marL="0" indent="0">
              <a:buNone/>
            </a:pPr>
            <a:endParaRPr lang="en-GB" b="1" dirty="0"/>
          </a:p>
        </p:txBody>
      </p:sp>
      <p:pic>
        <p:nvPicPr>
          <p:cNvPr id="1030" name="Picture 6" descr="Toilets Stock Illustrations – 2,241 ...">
            <a:extLst>
              <a:ext uri="{FF2B5EF4-FFF2-40B4-BE49-F238E27FC236}">
                <a16:creationId xmlns:a16="http://schemas.microsoft.com/office/drawing/2014/main" id="{5CE752C0-2B43-3A73-A3DE-56E38D03AF07}"/>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a:off x="9512136" y="619125"/>
            <a:ext cx="2143125" cy="2143125"/>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A sharing future – choosethecross.com">
            <a:extLst>
              <a:ext uri="{FF2B5EF4-FFF2-40B4-BE49-F238E27FC236}">
                <a16:creationId xmlns:a16="http://schemas.microsoft.com/office/drawing/2014/main" id="{5633F7CD-3149-2D9E-C42E-EC0C4C9A5EB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121726" y="4340646"/>
            <a:ext cx="1390410" cy="139041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891801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0000FF"/>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E301BD-6B37-E618-1B50-B09FC4572A52}"/>
              </a:ext>
            </a:extLst>
          </p:cNvPr>
          <p:cNvSpPr>
            <a:spLocks noGrp="1"/>
          </p:cNvSpPr>
          <p:nvPr>
            <p:ph type="title"/>
          </p:nvPr>
        </p:nvSpPr>
        <p:spPr/>
        <p:txBody>
          <a:bodyPr/>
          <a:lstStyle/>
          <a:p>
            <a:r>
              <a:rPr lang="en-GB" dirty="0">
                <a:solidFill>
                  <a:schemeClr val="bg1"/>
                </a:solidFill>
                <a:latin typeface="Century Gothic" panose="020B0502020202020204" pitchFamily="34" charset="0"/>
              </a:rPr>
              <a:t>Wrap around care</a:t>
            </a:r>
          </a:p>
        </p:txBody>
      </p:sp>
      <p:sp>
        <p:nvSpPr>
          <p:cNvPr id="3" name="Content Placeholder 2">
            <a:extLst>
              <a:ext uri="{FF2B5EF4-FFF2-40B4-BE49-F238E27FC236}">
                <a16:creationId xmlns:a16="http://schemas.microsoft.com/office/drawing/2014/main" id="{29AB210D-334C-8698-AA0A-DE99549ADCF7}"/>
              </a:ext>
            </a:extLst>
          </p:cNvPr>
          <p:cNvSpPr>
            <a:spLocks noGrp="1"/>
          </p:cNvSpPr>
          <p:nvPr>
            <p:ph idx="1"/>
          </p:nvPr>
        </p:nvSpPr>
        <p:spPr/>
        <p:txBody>
          <a:bodyPr>
            <a:normAutofit fontScale="92500" lnSpcReduction="20000"/>
          </a:bodyPr>
          <a:lstStyle/>
          <a:p>
            <a:r>
              <a:rPr lang="en-GB" dirty="0">
                <a:solidFill>
                  <a:schemeClr val="bg1"/>
                </a:solidFill>
                <a:latin typeface="Century Gothic" panose="020B0502020202020204" pitchFamily="34" charset="0"/>
              </a:rPr>
              <a:t>Talbot Stars is before and after school club for children enrolled at Talbot.</a:t>
            </a:r>
          </a:p>
          <a:p>
            <a:r>
              <a:rPr lang="en-GB" dirty="0">
                <a:solidFill>
                  <a:schemeClr val="bg1"/>
                </a:solidFill>
                <a:latin typeface="Century Gothic" panose="020B0502020202020204" pitchFamily="34" charset="0"/>
              </a:rPr>
              <a:t>It is a provision for any primary aged child.</a:t>
            </a:r>
          </a:p>
          <a:p>
            <a:r>
              <a:rPr lang="en-GB" dirty="0">
                <a:solidFill>
                  <a:schemeClr val="bg1"/>
                </a:solidFill>
                <a:latin typeface="Century Gothic" panose="020B0502020202020204" pitchFamily="34" charset="0"/>
              </a:rPr>
              <a:t>Sessions cost £4.50 for Breakfast club and £10.00 for afterschool club.</a:t>
            </a:r>
          </a:p>
          <a:p>
            <a:r>
              <a:rPr lang="en-GB" dirty="0">
                <a:solidFill>
                  <a:schemeClr val="bg1"/>
                </a:solidFill>
                <a:latin typeface="Century Gothic" panose="020B0502020202020204" pitchFamily="34" charset="0"/>
              </a:rPr>
              <a:t>Children cannot attend the provision unless they have been pre-booked and paid for in advance.</a:t>
            </a:r>
          </a:p>
          <a:p>
            <a:r>
              <a:rPr lang="en-GB" dirty="0">
                <a:solidFill>
                  <a:schemeClr val="bg1"/>
                </a:solidFill>
                <a:latin typeface="Century Gothic" panose="020B0502020202020204" pitchFamily="34" charset="0"/>
              </a:rPr>
              <a:t>The club is run by members of our school staff, but is independent of school policy.</a:t>
            </a:r>
          </a:p>
          <a:p>
            <a:r>
              <a:rPr lang="en-GB" dirty="0">
                <a:solidFill>
                  <a:schemeClr val="bg1"/>
                </a:solidFill>
                <a:latin typeface="Century Gothic" panose="020B0502020202020204" pitchFamily="34" charset="0"/>
              </a:rPr>
              <a:t>The school can decline a child attendance at the provision if we feel it is inappropriate for them, or the child behaves in a way that is detrimental to other children attending.</a:t>
            </a:r>
          </a:p>
        </p:txBody>
      </p:sp>
    </p:spTree>
    <p:extLst>
      <p:ext uri="{BB962C8B-B14F-4D97-AF65-F5344CB8AC3E}">
        <p14:creationId xmlns:p14="http://schemas.microsoft.com/office/powerpoint/2010/main" val="405478916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0000FF"/>
        </a:solidFill>
        <a:effectLst/>
      </p:bgPr>
    </p:bg>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55C4017E-5E24-D6C0-BF97-2061E04516B0}"/>
              </a:ext>
            </a:extLst>
          </p:cNvPr>
          <p:cNvSpPr txBox="1"/>
          <p:nvPr/>
        </p:nvSpPr>
        <p:spPr>
          <a:xfrm>
            <a:off x="740289" y="66799"/>
            <a:ext cx="10544194" cy="7263527"/>
          </a:xfrm>
          <a:prstGeom prst="rect">
            <a:avLst/>
          </a:prstGeom>
          <a:noFill/>
        </p:spPr>
        <p:txBody>
          <a:bodyPr wrap="square">
            <a:spAutoFit/>
          </a:bodyPr>
          <a:lstStyle/>
          <a:p>
            <a:pPr algn="l" rtl="0" fontAlgn="base"/>
            <a:r>
              <a:rPr lang="en-GB" sz="2800" b="1" i="0" u="none" strike="noStrike" dirty="0">
                <a:solidFill>
                  <a:schemeClr val="bg1"/>
                </a:solidFill>
                <a:effectLst/>
                <a:latin typeface="Century Gothic" panose="020B0502020202020204" pitchFamily="34" charset="0"/>
              </a:rPr>
              <a:t>Pupil Premium</a:t>
            </a:r>
            <a:r>
              <a:rPr lang="en-US" sz="2800" b="1" i="0" dirty="0">
                <a:solidFill>
                  <a:schemeClr val="bg1"/>
                </a:solidFill>
                <a:effectLst/>
                <a:latin typeface="Century Gothic" panose="020B0502020202020204" pitchFamily="34" charset="0"/>
              </a:rPr>
              <a:t>​ and Free School Meals</a:t>
            </a:r>
          </a:p>
          <a:p>
            <a:pPr fontAlgn="base"/>
            <a:r>
              <a:rPr lang="en-GB" sz="2800" b="1" dirty="0">
                <a:solidFill>
                  <a:schemeClr val="bg1"/>
                </a:solidFill>
                <a:latin typeface="Century Gothic" panose="020B0502020202020204" pitchFamily="34" charset="0"/>
              </a:rPr>
              <a:t>Eligible targeted</a:t>
            </a:r>
            <a:endParaRPr lang="en-GB" sz="2800" dirty="0">
              <a:solidFill>
                <a:schemeClr val="bg1"/>
              </a:solidFill>
              <a:latin typeface="Century Gothic" panose="020B0502020202020204" pitchFamily="34" charset="0"/>
            </a:endParaRPr>
          </a:p>
          <a:p>
            <a:pPr fontAlgn="base"/>
            <a:r>
              <a:rPr lang="en-GB" sz="2800" dirty="0">
                <a:solidFill>
                  <a:schemeClr val="bg1"/>
                </a:solidFill>
                <a:latin typeface="Century Gothic" panose="020B0502020202020204" pitchFamily="34" charset="0"/>
              </a:rPr>
              <a:t>This covers children in households in receipt of Universal Credit with annual household earnings of £7,400 or less.</a:t>
            </a:r>
          </a:p>
          <a:p>
            <a:pPr fontAlgn="base"/>
            <a:r>
              <a:rPr lang="en-GB" sz="2800" dirty="0">
                <a:solidFill>
                  <a:schemeClr val="bg1"/>
                </a:solidFill>
                <a:latin typeface="Century Gothic" panose="020B0502020202020204" pitchFamily="34" charset="0"/>
              </a:rPr>
              <a:t>These children may attract Pupil Premium and other disadvantage funding for their schools (not ring fenced).</a:t>
            </a:r>
          </a:p>
          <a:p>
            <a:pPr fontAlgn="base"/>
            <a:r>
              <a:rPr lang="en-GB" sz="2800" b="1" dirty="0">
                <a:solidFill>
                  <a:schemeClr val="bg1"/>
                </a:solidFill>
                <a:latin typeface="Century Gothic" panose="020B0502020202020204" pitchFamily="34" charset="0"/>
              </a:rPr>
              <a:t>Eligible expanded</a:t>
            </a:r>
            <a:endParaRPr lang="en-GB" sz="2800" dirty="0">
              <a:solidFill>
                <a:schemeClr val="bg1"/>
              </a:solidFill>
              <a:latin typeface="Century Gothic" panose="020B0502020202020204" pitchFamily="34" charset="0"/>
            </a:endParaRPr>
          </a:p>
          <a:p>
            <a:pPr fontAlgn="base"/>
            <a:r>
              <a:rPr lang="en-GB" sz="2800" dirty="0">
                <a:solidFill>
                  <a:schemeClr val="bg1"/>
                </a:solidFill>
                <a:latin typeface="Century Gothic" panose="020B0502020202020204" pitchFamily="34" charset="0"/>
              </a:rPr>
              <a:t>This covers children who are in households receiving Universal Credit with annual household earnings exceeding £7,400. Children will be entitled to Free School Meals only.</a:t>
            </a:r>
          </a:p>
          <a:p>
            <a:pPr fontAlgn="base"/>
            <a:r>
              <a:rPr lang="en-GB" sz="2800" dirty="0">
                <a:solidFill>
                  <a:schemeClr val="bg1"/>
                </a:solidFill>
                <a:latin typeface="Century Gothic" panose="020B0502020202020204" pitchFamily="34" charset="0"/>
              </a:rPr>
              <a:t>Once your application has been processed, if you are eligible, we will confirm under which category you are eligible and advise what level of support your child will receive.​</a:t>
            </a:r>
          </a:p>
          <a:p>
            <a:pPr algn="l" rtl="0" fontAlgn="base"/>
            <a:endParaRPr lang="en-US" i="0" dirty="0">
              <a:solidFill>
                <a:schemeClr val="bg1"/>
              </a:solidFill>
              <a:effectLst/>
              <a:latin typeface="Century Gothic" panose="020B0502020202020204" pitchFamily="34" charset="0"/>
            </a:endParaRPr>
          </a:p>
          <a:p>
            <a:pPr algn="l" rtl="0" fontAlgn="base"/>
            <a:r>
              <a:rPr lang="en-GB" sz="2000" i="0" dirty="0">
                <a:solidFill>
                  <a:srgbClr val="000000"/>
                </a:solidFill>
                <a:effectLst/>
                <a:latin typeface="Aptos" panose="020B0004020202020204" pitchFamily="34" charset="0"/>
              </a:rPr>
              <a:t>​</a:t>
            </a:r>
            <a:endParaRPr lang="en-GB" sz="2000" i="0" dirty="0">
              <a:solidFill>
                <a:srgbClr val="000000"/>
              </a:solidFill>
              <a:effectLst/>
              <a:latin typeface="Segoe UI" panose="020B0502040204020203" pitchFamily="34" charset="0"/>
            </a:endParaRPr>
          </a:p>
          <a:p>
            <a:pPr algn="l" rtl="0" fontAlgn="base"/>
            <a:r>
              <a:rPr lang="en-GB" sz="1800" i="0" dirty="0">
                <a:solidFill>
                  <a:srgbClr val="000000"/>
                </a:solidFill>
                <a:effectLst/>
                <a:latin typeface="Aptos" panose="020B0004020202020204" pitchFamily="34" charset="0"/>
              </a:rPr>
              <a:t>​</a:t>
            </a:r>
            <a:endParaRPr lang="en-GB" i="0" dirty="0">
              <a:solidFill>
                <a:srgbClr val="000000"/>
              </a:solidFill>
              <a:effectLst/>
              <a:latin typeface="Segoe UI" panose="020B0502040204020203" pitchFamily="34" charset="0"/>
            </a:endParaRPr>
          </a:p>
          <a:p>
            <a:pPr algn="l" rtl="0" fontAlgn="base"/>
            <a:r>
              <a:rPr lang="en-GB" sz="1800" b="0" i="0" dirty="0">
                <a:solidFill>
                  <a:srgbClr val="000000"/>
                </a:solidFill>
                <a:effectLst/>
                <a:latin typeface="Aptos" panose="020B0004020202020204" pitchFamily="34" charset="0"/>
              </a:rPr>
              <a:t>​</a:t>
            </a:r>
            <a:endParaRPr lang="en-GB" b="0" i="0" dirty="0">
              <a:solidFill>
                <a:srgbClr val="000000"/>
              </a:solidFill>
              <a:effectLst/>
              <a:latin typeface="Segoe UI" panose="020B0502040204020203" pitchFamily="34" charset="0"/>
            </a:endParaRPr>
          </a:p>
        </p:txBody>
      </p:sp>
    </p:spTree>
    <p:extLst>
      <p:ext uri="{BB962C8B-B14F-4D97-AF65-F5344CB8AC3E}">
        <p14:creationId xmlns:p14="http://schemas.microsoft.com/office/powerpoint/2010/main" val="240764602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0000FF"/>
        </a:solidFill>
        <a:effectLst/>
      </p:bgPr>
    </p:bg>
    <p:spTree>
      <p:nvGrpSpPr>
        <p:cNvPr id="1" name="">
          <a:extLst>
            <a:ext uri="{FF2B5EF4-FFF2-40B4-BE49-F238E27FC236}">
              <a16:creationId xmlns:a16="http://schemas.microsoft.com/office/drawing/2014/main" id="{A09CA2E1-756C-1B18-71BF-C4EE57BFA0CD}"/>
            </a:ext>
          </a:extLst>
        </p:cNvPr>
        <p:cNvGrpSpPr/>
        <p:nvPr/>
      </p:nvGrpSpPr>
      <p:grpSpPr>
        <a:xfrm>
          <a:off x="0" y="0"/>
          <a:ext cx="0" cy="0"/>
          <a:chOff x="0" y="0"/>
          <a:chExt cx="0" cy="0"/>
        </a:xfrm>
      </p:grpSpPr>
      <p:sp>
        <p:nvSpPr>
          <p:cNvPr id="7" name="TextBox 6">
            <a:extLst>
              <a:ext uri="{FF2B5EF4-FFF2-40B4-BE49-F238E27FC236}">
                <a16:creationId xmlns:a16="http://schemas.microsoft.com/office/drawing/2014/main" id="{11AC963E-B3C8-29D3-21F2-AA73F727B278}"/>
              </a:ext>
            </a:extLst>
          </p:cNvPr>
          <p:cNvSpPr txBox="1"/>
          <p:nvPr/>
        </p:nvSpPr>
        <p:spPr>
          <a:xfrm>
            <a:off x="3353472" y="1239233"/>
            <a:ext cx="5484038" cy="2800767"/>
          </a:xfrm>
          <a:prstGeom prst="rect">
            <a:avLst/>
          </a:prstGeom>
          <a:noFill/>
        </p:spPr>
        <p:txBody>
          <a:bodyPr wrap="square" lIns="91440" tIns="45720" rIns="91440" bIns="45720" anchor="t">
            <a:spAutoFit/>
          </a:bodyPr>
          <a:lstStyle/>
          <a:p>
            <a:pPr algn="ctr" fontAlgn="base"/>
            <a:r>
              <a:rPr lang="en-US" sz="4000" dirty="0">
                <a:solidFill>
                  <a:schemeClr val="bg1"/>
                </a:solidFill>
                <a:latin typeface="Century Gothic"/>
              </a:rPr>
              <a:t>English as an Additional</a:t>
            </a:r>
            <a:r>
              <a:rPr lang="en-US" sz="4000">
                <a:solidFill>
                  <a:schemeClr val="bg1"/>
                </a:solidFill>
                <a:latin typeface="Century Gothic"/>
              </a:rPr>
              <a:t> Language</a:t>
            </a:r>
            <a:endParaRPr lang="en-US" sz="4000" i="0" dirty="0">
              <a:solidFill>
                <a:schemeClr val="bg1"/>
              </a:solidFill>
              <a:effectLst/>
              <a:latin typeface="Century Gothic"/>
            </a:endParaRPr>
          </a:p>
          <a:p>
            <a:pPr algn="ctr"/>
            <a:r>
              <a:rPr lang="en-US" sz="4000">
                <a:solidFill>
                  <a:schemeClr val="bg1"/>
                </a:solidFill>
                <a:latin typeface="Century Gothic"/>
              </a:rPr>
              <a:t>(EAL)</a:t>
            </a:r>
            <a:endParaRPr lang="en-US" sz="4000" dirty="0">
              <a:solidFill>
                <a:schemeClr val="bg1"/>
              </a:solidFill>
              <a:latin typeface="Century Gothic"/>
            </a:endParaRPr>
          </a:p>
          <a:p>
            <a:pPr algn="ctr" rtl="0" fontAlgn="base"/>
            <a:r>
              <a:rPr lang="en-GB" sz="2000" i="0" dirty="0">
                <a:solidFill>
                  <a:srgbClr val="000000"/>
                </a:solidFill>
                <a:effectLst/>
                <a:latin typeface="Aptos" panose="020B0004020202020204" pitchFamily="34" charset="0"/>
              </a:rPr>
              <a:t>​</a:t>
            </a:r>
            <a:endParaRPr lang="en-GB" sz="2000" i="0" dirty="0">
              <a:solidFill>
                <a:srgbClr val="000000"/>
              </a:solidFill>
              <a:effectLst/>
              <a:latin typeface="Segoe UI" panose="020B0502040204020203" pitchFamily="34" charset="0"/>
            </a:endParaRPr>
          </a:p>
          <a:p>
            <a:pPr algn="ctr" rtl="0" fontAlgn="base"/>
            <a:r>
              <a:rPr lang="en-GB" sz="1800" i="0" dirty="0">
                <a:solidFill>
                  <a:srgbClr val="000000"/>
                </a:solidFill>
                <a:effectLst/>
                <a:latin typeface="Aptos" panose="020B0004020202020204" pitchFamily="34" charset="0"/>
              </a:rPr>
              <a:t>​</a:t>
            </a:r>
            <a:endParaRPr lang="en-GB" i="0" dirty="0">
              <a:solidFill>
                <a:srgbClr val="000000"/>
              </a:solidFill>
              <a:effectLst/>
              <a:latin typeface="Segoe UI" panose="020B0502040204020203" pitchFamily="34" charset="0"/>
            </a:endParaRPr>
          </a:p>
          <a:p>
            <a:pPr algn="ctr" rtl="0" fontAlgn="base"/>
            <a:r>
              <a:rPr lang="en-GB" sz="1800" b="0" i="0" dirty="0">
                <a:solidFill>
                  <a:srgbClr val="000000"/>
                </a:solidFill>
                <a:effectLst/>
                <a:latin typeface="Aptos" panose="020B0004020202020204" pitchFamily="34" charset="0"/>
              </a:rPr>
              <a:t>​</a:t>
            </a:r>
            <a:endParaRPr lang="en-GB" b="0" i="0" dirty="0">
              <a:solidFill>
                <a:srgbClr val="000000"/>
              </a:solidFill>
              <a:effectLst/>
              <a:latin typeface="Segoe UI" panose="020B0502040204020203" pitchFamily="34" charset="0"/>
            </a:endParaRPr>
          </a:p>
        </p:txBody>
      </p:sp>
    </p:spTree>
    <p:extLst>
      <p:ext uri="{BB962C8B-B14F-4D97-AF65-F5344CB8AC3E}">
        <p14:creationId xmlns:p14="http://schemas.microsoft.com/office/powerpoint/2010/main" val="265305154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0000FF"/>
        </a:solidFill>
        <a:effectLst/>
      </p:bgPr>
    </p:bg>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1703512" y="188640"/>
            <a:ext cx="8784976" cy="1152128"/>
          </a:xfrm>
        </p:spPr>
        <p:txBody>
          <a:bodyPr>
            <a:normAutofit/>
          </a:bodyPr>
          <a:lstStyle/>
          <a:p>
            <a:pPr eaLnBrk="1" hangingPunct="1"/>
            <a:r>
              <a:rPr lang="en-GB" dirty="0">
                <a:solidFill>
                  <a:schemeClr val="bg1"/>
                </a:solidFill>
              </a:rPr>
              <a:t> </a:t>
            </a:r>
            <a:r>
              <a:rPr lang="en-GB" sz="3600" b="1" dirty="0">
                <a:solidFill>
                  <a:schemeClr val="bg1"/>
                </a:solidFill>
              </a:rPr>
              <a:t>Getting to know your child </a:t>
            </a:r>
            <a:br>
              <a:rPr lang="en-GB" sz="3600" dirty="0">
                <a:solidFill>
                  <a:schemeClr val="bg1"/>
                </a:solidFill>
              </a:rPr>
            </a:br>
            <a:endParaRPr lang="en-GB" sz="2000" i="1" dirty="0">
              <a:solidFill>
                <a:schemeClr val="bg1"/>
              </a:solidFill>
            </a:endParaRPr>
          </a:p>
        </p:txBody>
      </p:sp>
      <p:graphicFrame>
        <p:nvGraphicFramePr>
          <p:cNvPr id="3" name="Table 2">
            <a:extLst>
              <a:ext uri="{FF2B5EF4-FFF2-40B4-BE49-F238E27FC236}">
                <a16:creationId xmlns:a16="http://schemas.microsoft.com/office/drawing/2014/main" id="{0CF4EE1B-C220-1E5F-86F7-F3FCD3D06296}"/>
              </a:ext>
            </a:extLst>
          </p:cNvPr>
          <p:cNvGraphicFramePr>
            <a:graphicFrameLocks noGrp="1"/>
          </p:cNvGraphicFramePr>
          <p:nvPr>
            <p:extLst>
              <p:ext uri="{D42A27DB-BD31-4B8C-83A1-F6EECF244321}">
                <p14:modId xmlns:p14="http://schemas.microsoft.com/office/powerpoint/2010/main" val="1365538037"/>
              </p:ext>
            </p:extLst>
          </p:nvPr>
        </p:nvGraphicFramePr>
        <p:xfrm>
          <a:off x="835452" y="1340768"/>
          <a:ext cx="10100026" cy="4524882"/>
        </p:xfrm>
        <a:graphic>
          <a:graphicData uri="http://schemas.openxmlformats.org/drawingml/2006/table">
            <a:tbl>
              <a:tblPr firstRow="1" firstCol="1" bandRow="1">
                <a:tableStyleId>{5C22544A-7EE6-4342-B048-85BDC9FD1C3A}</a:tableStyleId>
              </a:tblPr>
              <a:tblGrid>
                <a:gridCol w="3366302">
                  <a:extLst>
                    <a:ext uri="{9D8B030D-6E8A-4147-A177-3AD203B41FA5}">
                      <a16:colId xmlns:a16="http://schemas.microsoft.com/office/drawing/2014/main" val="1775514009"/>
                    </a:ext>
                  </a:extLst>
                </a:gridCol>
                <a:gridCol w="3366302">
                  <a:extLst>
                    <a:ext uri="{9D8B030D-6E8A-4147-A177-3AD203B41FA5}">
                      <a16:colId xmlns:a16="http://schemas.microsoft.com/office/drawing/2014/main" val="913478417"/>
                    </a:ext>
                  </a:extLst>
                </a:gridCol>
                <a:gridCol w="3367422">
                  <a:extLst>
                    <a:ext uri="{9D8B030D-6E8A-4147-A177-3AD203B41FA5}">
                      <a16:colId xmlns:a16="http://schemas.microsoft.com/office/drawing/2014/main" val="1622883035"/>
                    </a:ext>
                  </a:extLst>
                </a:gridCol>
              </a:tblGrid>
              <a:tr h="316342">
                <a:tc>
                  <a:txBody>
                    <a:bodyPr/>
                    <a:lstStyle/>
                    <a:p>
                      <a:pPr algn="ctr">
                        <a:lnSpc>
                          <a:spcPct val="107000"/>
                        </a:lnSpc>
                        <a:spcAft>
                          <a:spcPts val="800"/>
                        </a:spcAft>
                        <a:buNone/>
                      </a:pPr>
                      <a:r>
                        <a:rPr lang="en-GB" sz="2000" kern="100" dirty="0">
                          <a:effectLst/>
                          <a:latin typeface="Century Gothic" panose="020B0502020202020204" pitchFamily="34" charset="0"/>
                        </a:rPr>
                        <a:t>Date</a:t>
                      </a:r>
                      <a:endParaRPr lang="en-GB" sz="2000" kern="100" dirty="0">
                        <a:effectLst/>
                        <a:latin typeface="Century Gothic" panose="020B0502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buNone/>
                      </a:pPr>
                      <a:r>
                        <a:rPr lang="en-GB" sz="2000" kern="100">
                          <a:effectLst/>
                          <a:latin typeface="Century Gothic" panose="020B0502020202020204" pitchFamily="34" charset="0"/>
                        </a:rPr>
                        <a:t>Session</a:t>
                      </a:r>
                      <a:endParaRPr lang="en-GB" sz="2000" kern="100">
                        <a:effectLst/>
                        <a:latin typeface="Century Gothic" panose="020B0502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buNone/>
                      </a:pPr>
                      <a:r>
                        <a:rPr lang="en-GB" sz="2000" kern="100" dirty="0">
                          <a:effectLst/>
                          <a:latin typeface="Century Gothic" panose="020B0502020202020204" pitchFamily="34" charset="0"/>
                        </a:rPr>
                        <a:t>Time</a:t>
                      </a:r>
                      <a:endParaRPr lang="en-GB" sz="2000" kern="100" dirty="0">
                        <a:effectLst/>
                        <a:latin typeface="Century Gothic" panose="020B0502020202020204" pitchFamily="34" charset="0"/>
                        <a:ea typeface="Aptos" panose="020B0004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64167309"/>
                  </a:ext>
                </a:extLst>
              </a:tr>
              <a:tr h="1112353">
                <a:tc>
                  <a:txBody>
                    <a:bodyPr/>
                    <a:lstStyle/>
                    <a:p>
                      <a:pPr>
                        <a:lnSpc>
                          <a:spcPct val="107000"/>
                        </a:lnSpc>
                        <a:spcAft>
                          <a:spcPts val="800"/>
                        </a:spcAft>
                        <a:buNone/>
                      </a:pPr>
                      <a:r>
                        <a:rPr lang="en-GB" sz="2000" kern="100">
                          <a:effectLst/>
                          <a:latin typeface="Century Gothic" panose="020B0502020202020204" pitchFamily="34" charset="0"/>
                        </a:rPr>
                        <a:t>Tuesday 16</a:t>
                      </a:r>
                      <a:r>
                        <a:rPr lang="en-GB" sz="2000" kern="100" baseline="30000">
                          <a:effectLst/>
                          <a:latin typeface="Century Gothic" panose="020B0502020202020204" pitchFamily="34" charset="0"/>
                        </a:rPr>
                        <a:t>th</a:t>
                      </a:r>
                      <a:r>
                        <a:rPr lang="en-GB" sz="2000" kern="100">
                          <a:effectLst/>
                          <a:latin typeface="Century Gothic" panose="020B0502020202020204" pitchFamily="34" charset="0"/>
                        </a:rPr>
                        <a:t> June</a:t>
                      </a:r>
                      <a:endParaRPr lang="en-GB" sz="2000" kern="100">
                        <a:effectLst/>
                        <a:latin typeface="Century Gothic" panose="020B0502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pPr>
                        <a:lnSpc>
                          <a:spcPct val="107000"/>
                        </a:lnSpc>
                        <a:spcAft>
                          <a:spcPts val="800"/>
                        </a:spcAft>
                        <a:buNone/>
                      </a:pPr>
                      <a:r>
                        <a:rPr lang="en-GB" sz="2000" kern="100" dirty="0">
                          <a:effectLst/>
                          <a:latin typeface="Century Gothic" panose="020B0502020202020204" pitchFamily="34" charset="0"/>
                        </a:rPr>
                        <a:t>Class Session with parents </a:t>
                      </a:r>
                    </a:p>
                    <a:p>
                      <a:pPr>
                        <a:lnSpc>
                          <a:spcPct val="107000"/>
                        </a:lnSpc>
                        <a:spcAft>
                          <a:spcPts val="800"/>
                        </a:spcAft>
                        <a:buNone/>
                      </a:pPr>
                      <a:r>
                        <a:rPr lang="en-GB" sz="2000" kern="100" dirty="0">
                          <a:effectLst/>
                          <a:latin typeface="Century Gothic" panose="020B0502020202020204" pitchFamily="34" charset="0"/>
                        </a:rPr>
                        <a:t> (Surname A-L)</a:t>
                      </a:r>
                      <a:endParaRPr lang="en-GB" sz="2000" kern="100" dirty="0">
                        <a:effectLst/>
                        <a:latin typeface="Century Gothic" panose="020B0502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pPr>
                        <a:lnSpc>
                          <a:spcPct val="107000"/>
                        </a:lnSpc>
                        <a:spcAft>
                          <a:spcPts val="800"/>
                        </a:spcAft>
                        <a:buNone/>
                      </a:pPr>
                      <a:r>
                        <a:rPr lang="en-GB" sz="2000" kern="100">
                          <a:effectLst/>
                          <a:latin typeface="Century Gothic" panose="020B0502020202020204" pitchFamily="34" charset="0"/>
                        </a:rPr>
                        <a:t>1.30pm-2.30pm</a:t>
                      </a:r>
                      <a:endParaRPr lang="en-GB" sz="2000" kern="100">
                        <a:effectLst/>
                        <a:latin typeface="Century Gothic" panose="020B0502020202020204" pitchFamily="34" charset="0"/>
                        <a:ea typeface="Aptos" panose="020B0004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095705413"/>
                  </a:ext>
                </a:extLst>
              </a:tr>
              <a:tr h="1112353">
                <a:tc>
                  <a:txBody>
                    <a:bodyPr/>
                    <a:lstStyle/>
                    <a:p>
                      <a:pPr>
                        <a:lnSpc>
                          <a:spcPct val="107000"/>
                        </a:lnSpc>
                        <a:spcAft>
                          <a:spcPts val="800"/>
                        </a:spcAft>
                        <a:buNone/>
                      </a:pPr>
                      <a:r>
                        <a:rPr lang="en-GB" sz="2000" kern="100">
                          <a:effectLst/>
                          <a:latin typeface="Century Gothic" panose="020B0502020202020204" pitchFamily="34" charset="0"/>
                        </a:rPr>
                        <a:t>Thursday 18</a:t>
                      </a:r>
                      <a:r>
                        <a:rPr lang="en-GB" sz="2000" kern="100" baseline="30000">
                          <a:effectLst/>
                          <a:latin typeface="Century Gothic" panose="020B0502020202020204" pitchFamily="34" charset="0"/>
                        </a:rPr>
                        <a:t>th</a:t>
                      </a:r>
                      <a:r>
                        <a:rPr lang="en-GB" sz="2000" kern="100">
                          <a:effectLst/>
                          <a:latin typeface="Century Gothic" panose="020B0502020202020204" pitchFamily="34" charset="0"/>
                        </a:rPr>
                        <a:t> June</a:t>
                      </a:r>
                      <a:endParaRPr lang="en-GB" sz="2000" kern="100">
                        <a:effectLst/>
                        <a:latin typeface="Century Gothic" panose="020B0502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pPr>
                        <a:lnSpc>
                          <a:spcPct val="107000"/>
                        </a:lnSpc>
                        <a:spcAft>
                          <a:spcPts val="800"/>
                        </a:spcAft>
                        <a:buNone/>
                      </a:pPr>
                      <a:r>
                        <a:rPr lang="en-GB" sz="2000" kern="100" dirty="0">
                          <a:effectLst/>
                          <a:latin typeface="Century Gothic" panose="020B0502020202020204" pitchFamily="34" charset="0"/>
                        </a:rPr>
                        <a:t>Class Session with parents </a:t>
                      </a:r>
                    </a:p>
                    <a:p>
                      <a:pPr>
                        <a:lnSpc>
                          <a:spcPct val="107000"/>
                        </a:lnSpc>
                        <a:spcAft>
                          <a:spcPts val="800"/>
                        </a:spcAft>
                        <a:buNone/>
                      </a:pPr>
                      <a:r>
                        <a:rPr lang="en-GB" sz="2000" kern="100" dirty="0">
                          <a:effectLst/>
                          <a:latin typeface="Century Gothic" panose="020B0502020202020204" pitchFamily="34" charset="0"/>
                        </a:rPr>
                        <a:t> (Surname M-Z)</a:t>
                      </a:r>
                      <a:endParaRPr lang="en-GB" sz="2000" kern="100" dirty="0">
                        <a:effectLst/>
                        <a:latin typeface="Century Gothic" panose="020B0502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pPr>
                        <a:lnSpc>
                          <a:spcPct val="107000"/>
                        </a:lnSpc>
                        <a:spcAft>
                          <a:spcPts val="800"/>
                        </a:spcAft>
                        <a:buNone/>
                      </a:pPr>
                      <a:r>
                        <a:rPr lang="en-GB" sz="2000" kern="100">
                          <a:effectLst/>
                          <a:latin typeface="Century Gothic" panose="020B0502020202020204" pitchFamily="34" charset="0"/>
                        </a:rPr>
                        <a:t>1.30pm-2.30pm</a:t>
                      </a:r>
                      <a:endParaRPr lang="en-GB" sz="2000" kern="100">
                        <a:effectLst/>
                        <a:latin typeface="Century Gothic" panose="020B0502020202020204" pitchFamily="34" charset="0"/>
                        <a:ea typeface="Aptos" panose="020B0004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540538773"/>
                  </a:ext>
                </a:extLst>
              </a:tr>
              <a:tr h="661278">
                <a:tc>
                  <a:txBody>
                    <a:bodyPr/>
                    <a:lstStyle/>
                    <a:p>
                      <a:pPr>
                        <a:lnSpc>
                          <a:spcPct val="107000"/>
                        </a:lnSpc>
                        <a:spcAft>
                          <a:spcPts val="800"/>
                        </a:spcAft>
                        <a:buNone/>
                      </a:pPr>
                      <a:r>
                        <a:rPr lang="en-GB" sz="2000" kern="100">
                          <a:effectLst/>
                          <a:latin typeface="Century Gothic" panose="020B0502020202020204" pitchFamily="34" charset="0"/>
                        </a:rPr>
                        <a:t>Tuesday 23</a:t>
                      </a:r>
                      <a:r>
                        <a:rPr lang="en-GB" sz="2000" kern="100" baseline="30000">
                          <a:effectLst/>
                          <a:latin typeface="Century Gothic" panose="020B0502020202020204" pitchFamily="34" charset="0"/>
                        </a:rPr>
                        <a:t>rd</a:t>
                      </a:r>
                      <a:r>
                        <a:rPr lang="en-GB" sz="2000" kern="100">
                          <a:effectLst/>
                          <a:latin typeface="Century Gothic" panose="020B0502020202020204" pitchFamily="34" charset="0"/>
                        </a:rPr>
                        <a:t> June</a:t>
                      </a:r>
                      <a:endParaRPr lang="en-GB" sz="2000" kern="100">
                        <a:effectLst/>
                        <a:latin typeface="Century Gothic" panose="020B0502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pPr>
                        <a:lnSpc>
                          <a:spcPct val="107000"/>
                        </a:lnSpc>
                        <a:spcAft>
                          <a:spcPts val="800"/>
                        </a:spcAft>
                        <a:buNone/>
                      </a:pPr>
                      <a:r>
                        <a:rPr lang="en-GB" sz="2000" kern="100" dirty="0">
                          <a:effectLst/>
                          <a:latin typeface="Century Gothic" panose="020B0502020202020204" pitchFamily="34" charset="0"/>
                        </a:rPr>
                        <a:t>Class session without parents (Surname A-L)</a:t>
                      </a:r>
                      <a:endParaRPr lang="en-GB" sz="2000" kern="100" dirty="0">
                        <a:effectLst/>
                        <a:latin typeface="Century Gothic" panose="020B0502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pPr>
                        <a:lnSpc>
                          <a:spcPct val="107000"/>
                        </a:lnSpc>
                        <a:spcAft>
                          <a:spcPts val="800"/>
                        </a:spcAft>
                        <a:buNone/>
                      </a:pPr>
                      <a:r>
                        <a:rPr lang="en-GB" sz="2000" kern="100">
                          <a:effectLst/>
                          <a:latin typeface="Century Gothic" panose="020B0502020202020204" pitchFamily="34" charset="0"/>
                        </a:rPr>
                        <a:t>1.30pm -2.30pm</a:t>
                      </a:r>
                      <a:endParaRPr lang="en-GB" sz="2000" kern="100">
                        <a:effectLst/>
                        <a:latin typeface="Century Gothic" panose="020B0502020202020204" pitchFamily="34" charset="0"/>
                        <a:ea typeface="Aptos" panose="020B0004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71304895"/>
                  </a:ext>
                </a:extLst>
              </a:tr>
              <a:tr h="661278">
                <a:tc>
                  <a:txBody>
                    <a:bodyPr/>
                    <a:lstStyle/>
                    <a:p>
                      <a:pPr>
                        <a:lnSpc>
                          <a:spcPct val="107000"/>
                        </a:lnSpc>
                        <a:spcAft>
                          <a:spcPts val="800"/>
                        </a:spcAft>
                        <a:buNone/>
                      </a:pPr>
                      <a:r>
                        <a:rPr lang="en-GB" sz="2000" kern="100">
                          <a:effectLst/>
                          <a:latin typeface="Century Gothic" panose="020B0502020202020204" pitchFamily="34" charset="0"/>
                        </a:rPr>
                        <a:t>Thursday 25</a:t>
                      </a:r>
                      <a:r>
                        <a:rPr lang="en-GB" sz="2000" kern="100" baseline="30000">
                          <a:effectLst/>
                          <a:latin typeface="Century Gothic" panose="020B0502020202020204" pitchFamily="34" charset="0"/>
                        </a:rPr>
                        <a:t>th</a:t>
                      </a:r>
                      <a:r>
                        <a:rPr lang="en-GB" sz="2000" kern="100">
                          <a:effectLst/>
                          <a:latin typeface="Century Gothic" panose="020B0502020202020204" pitchFamily="34" charset="0"/>
                        </a:rPr>
                        <a:t> June</a:t>
                      </a:r>
                      <a:endParaRPr lang="en-GB" sz="2000" kern="100">
                        <a:effectLst/>
                        <a:latin typeface="Century Gothic" panose="020B0502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pPr>
                        <a:lnSpc>
                          <a:spcPct val="107000"/>
                        </a:lnSpc>
                        <a:spcAft>
                          <a:spcPts val="800"/>
                        </a:spcAft>
                        <a:buNone/>
                      </a:pPr>
                      <a:r>
                        <a:rPr lang="en-GB" sz="2000" kern="100" dirty="0">
                          <a:effectLst/>
                          <a:latin typeface="Century Gothic" panose="020B0502020202020204" pitchFamily="34" charset="0"/>
                        </a:rPr>
                        <a:t>Class session without parents ( Surname M-Z)</a:t>
                      </a:r>
                      <a:endParaRPr lang="en-GB" sz="2000" kern="100" dirty="0">
                        <a:effectLst/>
                        <a:latin typeface="Century Gothic" panose="020B0502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pPr>
                        <a:lnSpc>
                          <a:spcPct val="107000"/>
                        </a:lnSpc>
                        <a:spcAft>
                          <a:spcPts val="800"/>
                        </a:spcAft>
                        <a:buNone/>
                      </a:pPr>
                      <a:r>
                        <a:rPr lang="en-GB" sz="2000" kern="100">
                          <a:effectLst/>
                          <a:latin typeface="Century Gothic" panose="020B0502020202020204" pitchFamily="34" charset="0"/>
                        </a:rPr>
                        <a:t>1.30pm -2.30pm</a:t>
                      </a:r>
                      <a:endParaRPr lang="en-GB" sz="2000" kern="100">
                        <a:effectLst/>
                        <a:latin typeface="Century Gothic" panose="020B0502020202020204" pitchFamily="34" charset="0"/>
                        <a:ea typeface="Aptos" panose="020B0004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673872289"/>
                  </a:ext>
                </a:extLst>
              </a:tr>
              <a:tr h="661278">
                <a:tc>
                  <a:txBody>
                    <a:bodyPr/>
                    <a:lstStyle/>
                    <a:p>
                      <a:pPr>
                        <a:lnSpc>
                          <a:spcPct val="107000"/>
                        </a:lnSpc>
                        <a:spcAft>
                          <a:spcPts val="800"/>
                        </a:spcAft>
                        <a:buNone/>
                      </a:pPr>
                      <a:r>
                        <a:rPr lang="en-GB" sz="2000" kern="100">
                          <a:effectLst/>
                          <a:latin typeface="Century Gothic" panose="020B0502020202020204" pitchFamily="34" charset="0"/>
                        </a:rPr>
                        <a:t>Friday 26</a:t>
                      </a:r>
                      <a:r>
                        <a:rPr lang="en-GB" sz="2000" kern="100" baseline="30000">
                          <a:effectLst/>
                          <a:latin typeface="Century Gothic" panose="020B0502020202020204" pitchFamily="34" charset="0"/>
                        </a:rPr>
                        <a:t>th</a:t>
                      </a:r>
                      <a:r>
                        <a:rPr lang="en-GB" sz="2000" kern="100">
                          <a:effectLst/>
                          <a:latin typeface="Century Gothic" panose="020B0502020202020204" pitchFamily="34" charset="0"/>
                        </a:rPr>
                        <a:t> June (Transfer Day)</a:t>
                      </a:r>
                      <a:endParaRPr lang="en-GB" sz="2000" kern="100">
                        <a:effectLst/>
                        <a:latin typeface="Century Gothic" panose="020B0502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pPr>
                        <a:lnSpc>
                          <a:spcPct val="107000"/>
                        </a:lnSpc>
                        <a:spcAft>
                          <a:spcPts val="800"/>
                        </a:spcAft>
                        <a:buNone/>
                      </a:pPr>
                      <a:r>
                        <a:rPr lang="en-GB" sz="2000" kern="100" dirty="0">
                          <a:effectLst/>
                          <a:latin typeface="Century Gothic" panose="020B0502020202020204" pitchFamily="34" charset="0"/>
                        </a:rPr>
                        <a:t>Class session without parents (All Children)</a:t>
                      </a:r>
                      <a:endParaRPr lang="en-GB" sz="2000" kern="100" dirty="0">
                        <a:effectLst/>
                        <a:latin typeface="Century Gothic" panose="020B0502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pPr>
                        <a:lnSpc>
                          <a:spcPct val="107000"/>
                        </a:lnSpc>
                        <a:spcAft>
                          <a:spcPts val="800"/>
                        </a:spcAft>
                        <a:buNone/>
                      </a:pPr>
                      <a:r>
                        <a:rPr lang="en-GB" sz="2000" kern="100" dirty="0">
                          <a:effectLst/>
                          <a:latin typeface="Century Gothic" panose="020B0502020202020204" pitchFamily="34" charset="0"/>
                        </a:rPr>
                        <a:t>9.30am- 11am</a:t>
                      </a:r>
                      <a:endParaRPr lang="en-GB" sz="2000" kern="100" dirty="0">
                        <a:effectLst/>
                        <a:latin typeface="Century Gothic" panose="020B0502020202020204" pitchFamily="34" charset="0"/>
                        <a:ea typeface="Aptos" panose="020B0004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289092472"/>
                  </a:ext>
                </a:extLst>
              </a:tr>
            </a:tbl>
          </a:graphicData>
        </a:graphic>
      </p:graphicFrame>
    </p:spTree>
    <p:extLst>
      <p:ext uri="{BB962C8B-B14F-4D97-AF65-F5344CB8AC3E}">
        <p14:creationId xmlns:p14="http://schemas.microsoft.com/office/powerpoint/2010/main" val="243623029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0000FF"/>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chemeClr val="bg1"/>
                </a:solidFill>
                <a:latin typeface="Century Gothic" panose="020B0502020202020204" pitchFamily="34" charset="0"/>
              </a:rPr>
              <a:t>Starting School at Talbot Primary</a:t>
            </a:r>
          </a:p>
        </p:txBody>
      </p:sp>
      <p:sp>
        <p:nvSpPr>
          <p:cNvPr id="4" name="Content Placeholder 3"/>
          <p:cNvSpPr>
            <a:spLocks noGrp="1"/>
          </p:cNvSpPr>
          <p:nvPr>
            <p:ph idx="1"/>
          </p:nvPr>
        </p:nvSpPr>
        <p:spPr>
          <a:xfrm>
            <a:off x="632927" y="2012237"/>
            <a:ext cx="10515600" cy="4022640"/>
          </a:xfrm>
          <a:prstGeom prst="rect">
            <a:avLst/>
          </a:prstGeom>
        </p:spPr>
        <p:txBody>
          <a:bodyPr>
            <a:spAutoFit/>
          </a:bodyPr>
          <a:lstStyle/>
          <a:p>
            <a:r>
              <a:rPr lang="en-US" sz="3200" b="1" dirty="0">
                <a:solidFill>
                  <a:schemeClr val="bg1"/>
                </a:solidFill>
                <a:latin typeface="Century Gothic" panose="020B0502020202020204" pitchFamily="34" charset="0"/>
                <a:cs typeface="Calibri Light" panose="020F0302020204030204" pitchFamily="34" charset="0"/>
              </a:rPr>
              <a:t>week 1 </a:t>
            </a:r>
            <a:r>
              <a:rPr lang="en-US" sz="3200" dirty="0">
                <a:solidFill>
                  <a:schemeClr val="bg1"/>
                </a:solidFill>
                <a:latin typeface="Century Gothic" panose="020B0502020202020204" pitchFamily="34" charset="0"/>
                <a:cs typeface="Calibri Light" panose="020F0302020204030204" pitchFamily="34" charset="0"/>
              </a:rPr>
              <a:t>Home visits happen It is a great opportunity for us to meet the children in their home and get to know them.</a:t>
            </a:r>
          </a:p>
          <a:p>
            <a:r>
              <a:rPr lang="en-US" sz="3200" dirty="0">
                <a:solidFill>
                  <a:schemeClr val="bg1"/>
                </a:solidFill>
                <a:latin typeface="Century Gothic" panose="020B0502020202020204" pitchFamily="34" charset="0"/>
                <a:cs typeface="Calibri Light" panose="020F0302020204030204" pitchFamily="34" charset="0"/>
              </a:rPr>
              <a:t>Children have a staggered start to the school year during </a:t>
            </a:r>
            <a:r>
              <a:rPr lang="en-US" sz="3200" b="1" dirty="0">
                <a:solidFill>
                  <a:schemeClr val="bg1"/>
                </a:solidFill>
                <a:latin typeface="Century Gothic" panose="020B0502020202020204" pitchFamily="34" charset="0"/>
                <a:cs typeface="Calibri Light" panose="020F0302020204030204" pitchFamily="34" charset="0"/>
              </a:rPr>
              <a:t>week 2 </a:t>
            </a:r>
            <a:r>
              <a:rPr lang="en-US" sz="3200" dirty="0">
                <a:solidFill>
                  <a:schemeClr val="bg1"/>
                </a:solidFill>
                <a:latin typeface="Century Gothic" panose="020B0502020202020204" pitchFamily="34" charset="0"/>
                <a:cs typeface="Calibri Light" panose="020F0302020204030204" pitchFamily="34" charset="0"/>
              </a:rPr>
              <a:t>to help them with the transition into school. They then start full time on </a:t>
            </a:r>
            <a:r>
              <a:rPr lang="en-US" sz="3200" b="1" dirty="0">
                <a:solidFill>
                  <a:schemeClr val="bg1"/>
                </a:solidFill>
                <a:latin typeface="Century Gothic" panose="020B0502020202020204" pitchFamily="34" charset="0"/>
                <a:cs typeface="Calibri Light" panose="020F0302020204030204" pitchFamily="34" charset="0"/>
              </a:rPr>
              <a:t>week 3</a:t>
            </a:r>
            <a:r>
              <a:rPr lang="en-US" sz="3200" dirty="0">
                <a:solidFill>
                  <a:schemeClr val="bg1"/>
                </a:solidFill>
                <a:latin typeface="Century Gothic" panose="020B0502020202020204" pitchFamily="34" charset="0"/>
                <a:cs typeface="Calibri Light" panose="020F0302020204030204" pitchFamily="34" charset="0"/>
              </a:rPr>
              <a:t>. </a:t>
            </a:r>
          </a:p>
          <a:p>
            <a:endParaRPr lang="en-GB" sz="3200" dirty="0">
              <a:solidFill>
                <a:schemeClr val="bg1"/>
              </a:solidFill>
              <a:latin typeface="Calibri Light" panose="020F0302020204030204" pitchFamily="34" charset="0"/>
              <a:cs typeface="Calibri Light" panose="020F0302020204030204" pitchFamily="34" charset="0"/>
            </a:endParaRPr>
          </a:p>
          <a:p>
            <a:pPr marL="0" indent="0">
              <a:buNone/>
            </a:pPr>
            <a:endParaRPr lang="en-GB" sz="3200" dirty="0">
              <a:solidFill>
                <a:schemeClr val="bg1"/>
              </a:solidFill>
              <a:latin typeface="Calibri Light" panose="020F0302020204030204" pitchFamily="34" charset="0"/>
              <a:cs typeface="Calibri Light" panose="020F0302020204030204" pitchFamily="34" charset="0"/>
            </a:endParaRPr>
          </a:p>
        </p:txBody>
      </p:sp>
    </p:spTree>
    <p:extLst>
      <p:ext uri="{BB962C8B-B14F-4D97-AF65-F5344CB8AC3E}">
        <p14:creationId xmlns:p14="http://schemas.microsoft.com/office/powerpoint/2010/main" val="154558856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0000FF"/>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5400" b="1" dirty="0">
                <a:solidFill>
                  <a:schemeClr val="bg1"/>
                </a:solidFill>
                <a:latin typeface="Century Gothic" panose="020B0502020202020204" pitchFamily="34" charset="0"/>
                <a:cs typeface="Calibri Light" panose="020F0302020204030204" pitchFamily="34" charset="0"/>
              </a:rPr>
              <a:t>Thank you  </a:t>
            </a:r>
            <a:r>
              <a:rPr lang="en-US" sz="5400" b="1" dirty="0">
                <a:solidFill>
                  <a:schemeClr val="bg1"/>
                </a:solidFill>
                <a:latin typeface="Century Gothic" panose="020B0502020202020204" pitchFamily="34" charset="0"/>
                <a:cs typeface="Calibri Light" panose="020F0302020204030204" pitchFamily="34" charset="0"/>
                <a:sym typeface="Wingdings" panose="05000000000000000000" pitchFamily="2" charset="2"/>
              </a:rPr>
              <a:t></a:t>
            </a:r>
            <a:endParaRPr lang="en-US" sz="5400" b="1" dirty="0">
              <a:solidFill>
                <a:schemeClr val="bg1"/>
              </a:solidFill>
              <a:latin typeface="Century Gothic" panose="020B0502020202020204" pitchFamily="34" charset="0"/>
              <a:cs typeface="Calibri Light" panose="020F0302020204030204" pitchFamily="34" charset="0"/>
            </a:endParaRPr>
          </a:p>
        </p:txBody>
      </p:sp>
      <p:sp>
        <p:nvSpPr>
          <p:cNvPr id="5" name="Title 1"/>
          <p:cNvSpPr txBox="1">
            <a:spLocks/>
          </p:cNvSpPr>
          <p:nvPr/>
        </p:nvSpPr>
        <p:spPr>
          <a:xfrm>
            <a:off x="838200" y="2069404"/>
            <a:ext cx="10515600" cy="3622269"/>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571500" indent="-571500" algn="ctr">
              <a:buFont typeface="Arial" panose="020B0604020202020204" pitchFamily="34" charset="0"/>
              <a:buChar char="•"/>
            </a:pPr>
            <a:r>
              <a:rPr lang="en-US" sz="3600" dirty="0">
                <a:solidFill>
                  <a:schemeClr val="bg1"/>
                </a:solidFill>
                <a:latin typeface="Century Gothic" panose="020B0502020202020204" pitchFamily="34" charset="0"/>
                <a:cs typeface="Calibri Light" panose="020F0302020204030204" pitchFamily="34" charset="0"/>
              </a:rPr>
              <a:t>For all information regarding your child starting school please visit the school website -Reception Transition 2023</a:t>
            </a:r>
          </a:p>
          <a:p>
            <a:pPr marL="571500" indent="-571500" algn="ctr">
              <a:buFont typeface="Arial" panose="020B0604020202020204" pitchFamily="34" charset="0"/>
              <a:buChar char="•"/>
            </a:pPr>
            <a:endParaRPr lang="en-US" sz="3600" dirty="0">
              <a:solidFill>
                <a:schemeClr val="bg1"/>
              </a:solidFill>
              <a:latin typeface="Century Gothic" panose="020B0502020202020204" pitchFamily="34" charset="0"/>
              <a:cs typeface="Calibri Light" panose="020F0302020204030204" pitchFamily="34" charset="0"/>
            </a:endParaRPr>
          </a:p>
          <a:p>
            <a:pPr algn="ctr"/>
            <a:r>
              <a:rPr lang="en-US" sz="3600" dirty="0">
                <a:solidFill>
                  <a:schemeClr val="bg1"/>
                </a:solidFill>
                <a:latin typeface="Century Gothic" panose="020B0502020202020204" pitchFamily="34" charset="0"/>
                <a:cs typeface="Calibri Light" panose="020F0302020204030204" pitchFamily="34" charset="0"/>
              </a:rPr>
              <a:t>If there are any questions please use the email </a:t>
            </a:r>
            <a:r>
              <a:rPr lang="en-US" sz="3600" b="1" dirty="0">
                <a:solidFill>
                  <a:schemeClr val="bg1"/>
                </a:solidFill>
                <a:latin typeface="Century Gothic" panose="020B0502020202020204" pitchFamily="34" charset="0"/>
                <a:cs typeface="Calibri Light" panose="020F0302020204030204" pitchFamily="34" charset="0"/>
              </a:rPr>
              <a:t>ReceptionYearGroup@Talbot.poole.sch.uk</a:t>
            </a:r>
          </a:p>
          <a:p>
            <a:pPr algn="ctr"/>
            <a:r>
              <a:rPr lang="en-US" sz="3600" dirty="0">
                <a:solidFill>
                  <a:schemeClr val="bg1"/>
                </a:solidFill>
                <a:latin typeface="Century Gothic" panose="020B0502020202020204" pitchFamily="34" charset="0"/>
                <a:cs typeface="Calibri Light" panose="020F0302020204030204" pitchFamily="34" charset="0"/>
              </a:rPr>
              <a:t> or phone the school office on </a:t>
            </a:r>
            <a:r>
              <a:rPr lang="en-US" sz="3600" b="1" dirty="0">
                <a:solidFill>
                  <a:schemeClr val="bg1"/>
                </a:solidFill>
                <a:latin typeface="Century Gothic" panose="020B0502020202020204" pitchFamily="34" charset="0"/>
                <a:cs typeface="Calibri Light" panose="020F0302020204030204" pitchFamily="34" charset="0"/>
              </a:rPr>
              <a:t>01202 513981</a:t>
            </a:r>
          </a:p>
        </p:txBody>
      </p:sp>
    </p:spTree>
    <p:extLst>
      <p:ext uri="{BB962C8B-B14F-4D97-AF65-F5344CB8AC3E}">
        <p14:creationId xmlns:p14="http://schemas.microsoft.com/office/powerpoint/2010/main" val="194977165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112DCC4FB66E194E8893FD473CC4377A" ma:contentTypeVersion="18" ma:contentTypeDescription="Create a new document." ma:contentTypeScope="" ma:versionID="8bcee2293224cd1c043304982c74b3db">
  <xsd:schema xmlns:xsd="http://www.w3.org/2001/XMLSchema" xmlns:xs="http://www.w3.org/2001/XMLSchema" xmlns:p="http://schemas.microsoft.com/office/2006/metadata/properties" xmlns:ns2="a8998065-2b8f-42c2-b26e-5dd793536f40" xmlns:ns3="2001b5c7-fa51-4488-87b7-f8d35257da19" targetNamespace="http://schemas.microsoft.com/office/2006/metadata/properties" ma:root="true" ma:fieldsID="8f8cfaa6a530d54a193da37065a3fe26" ns2:_="" ns3:_="">
    <xsd:import namespace="a8998065-2b8f-42c2-b26e-5dd793536f40"/>
    <xsd:import namespace="2001b5c7-fa51-4488-87b7-f8d35257da19"/>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LengthInSeconds"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ServiceLocation" minOccurs="0"/>
                <xsd:element ref="ns3:SharedWithUsers" minOccurs="0"/>
                <xsd:element ref="ns3:SharedWithDetails"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8998065-2b8f-42c2-b26e-5dd793536f4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LengthInSeconds" ma:index="13" nillable="true" ma:displayName="MediaLengthInSeconds" ma:hidden="true" ma:internalName="MediaLengthInSeconds" ma:readOnly="true">
      <xsd:simpleType>
        <xsd:restriction base="dms:Unknown"/>
      </xsd:simpleType>
    </xsd:element>
    <xsd:element name="lcf76f155ced4ddcb4097134ff3c332f" ma:index="15" nillable="true" ma:taxonomy="true" ma:internalName="lcf76f155ced4ddcb4097134ff3c332f" ma:taxonomyFieldName="MediaServiceImageTags" ma:displayName="Image Tags" ma:readOnly="false" ma:fieldId="{5cf76f15-5ced-4ddc-b409-7134ff3c332f}" ma:taxonomyMulti="true" ma:sspId="8eb679b0-b88e-4d40-9c26-8b679175b9b5" ma:termSetId="09814cd3-568e-fe90-9814-8d621ff8fb84" ma:anchorId="fba54fb3-c3e1-fe81-a776-ca4b69148c4d" ma:open="true" ma:isKeyword="false">
      <xsd:complexType>
        <xsd:sequence>
          <xsd:element ref="pc:Terms" minOccurs="0" maxOccurs="1"/>
        </xsd:sequence>
      </xsd:complexType>
    </xsd:element>
    <xsd:element name="MediaServiceOCR" ma:index="17" nillable="true" ma:displayName="Extracted Text" ma:internalName="MediaServiceOCR" ma:readOnly="true">
      <xsd:simpleType>
        <xsd:restriction base="dms:Note">
          <xsd:maxLength value="255"/>
        </xsd:restriction>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ServiceLocation" ma:index="20" nillable="true" ma:displayName="Location" ma:internalName="MediaServiceLocation" ma:readOnly="true">
      <xsd:simpleType>
        <xsd:restriction base="dms:Text"/>
      </xsd:simpleType>
    </xsd:element>
    <xsd:element name="MediaServiceObjectDetectorVersions" ma:index="23"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4" nillable="true" ma:displayName="MediaServiceSearchProperties" ma:hidden="true" ma:internalName="MediaServiceSearchProperties" ma:readOnly="true">
      <xsd:simpleType>
        <xsd:restriction base="dms:Note"/>
      </xsd:simpleType>
    </xsd:element>
    <xsd:element name="MediaServiceBillingMetadata" ma:index="25"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001b5c7-fa51-4488-87b7-f8d35257da19" elementFormDefault="qualified">
    <xsd:import namespace="http://schemas.microsoft.com/office/2006/documentManagement/types"/>
    <xsd:import namespace="http://schemas.microsoft.com/office/infopath/2007/PartnerControls"/>
    <xsd:element name="TaxCatchAll" ma:index="16" nillable="true" ma:displayName="Taxonomy Catch All Column" ma:hidden="true" ma:list="{e855cced-bc6a-412c-8464-97313a563e64}" ma:internalName="TaxCatchAll" ma:showField="CatchAllData" ma:web="2001b5c7-fa51-4488-87b7-f8d35257da19">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a8998065-2b8f-42c2-b26e-5dd793536f40">
      <Terms xmlns="http://schemas.microsoft.com/office/infopath/2007/PartnerControls"/>
    </lcf76f155ced4ddcb4097134ff3c332f>
    <TaxCatchAll xmlns="2001b5c7-fa51-4488-87b7-f8d35257da19" xsi:nil="true"/>
  </documentManagement>
</p:properties>
</file>

<file path=customXml/itemProps1.xml><?xml version="1.0" encoding="utf-8"?>
<ds:datastoreItem xmlns:ds="http://schemas.openxmlformats.org/officeDocument/2006/customXml" ds:itemID="{D433EC26-3B13-4937-9C6B-63436BFC8A0D}">
  <ds:schemaRefs>
    <ds:schemaRef ds:uri="http://schemas.microsoft.com/sharepoint/v3/contenttype/forms"/>
  </ds:schemaRefs>
</ds:datastoreItem>
</file>

<file path=customXml/itemProps2.xml><?xml version="1.0" encoding="utf-8"?>
<ds:datastoreItem xmlns:ds="http://schemas.openxmlformats.org/officeDocument/2006/customXml" ds:itemID="{F45EBF58-FB88-4127-9696-958F4013A7F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8998065-2b8f-42c2-b26e-5dd793536f40"/>
    <ds:schemaRef ds:uri="2001b5c7-fa51-4488-87b7-f8d35257da1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8A9C4930-FE52-44F4-9834-3D465AB62C67}">
  <ds:schemaRefs>
    <ds:schemaRef ds:uri="http://schemas.microsoft.com/office/2006/metadata/properties"/>
    <ds:schemaRef ds:uri="http://schemas.microsoft.com/office/infopath/2007/PartnerControls"/>
    <ds:schemaRef ds:uri="a8998065-2b8f-42c2-b26e-5dd793536f40"/>
    <ds:schemaRef ds:uri="2001b5c7-fa51-4488-87b7-f8d35257da19"/>
  </ds:schemaRefs>
</ds:datastoreItem>
</file>

<file path=docProps/app.xml><?xml version="1.0" encoding="utf-8"?>
<Properties xmlns="http://schemas.openxmlformats.org/officeDocument/2006/extended-properties" xmlns:vt="http://schemas.openxmlformats.org/officeDocument/2006/docPropsVTypes">
  <TotalTime>869</TotalTime>
  <Words>1494</Words>
  <Application>Microsoft Office PowerPoint</Application>
  <PresentationFormat>Widescreen</PresentationFormat>
  <Paragraphs>188</Paragraphs>
  <Slides>24</Slides>
  <Notes>1</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24</vt:i4>
      </vt:variant>
    </vt:vector>
  </HeadingPairs>
  <TitlesOfParts>
    <vt:vector size="33" baseType="lpstr">
      <vt:lpstr>Aptos</vt:lpstr>
      <vt:lpstr>Arial</vt:lpstr>
      <vt:lpstr>Calibri</vt:lpstr>
      <vt:lpstr>Calibri Light</vt:lpstr>
      <vt:lpstr>Century Gothic</vt:lpstr>
      <vt:lpstr>Comic Sans MS</vt:lpstr>
      <vt:lpstr>Segoe UI</vt:lpstr>
      <vt:lpstr>Office Theme</vt:lpstr>
      <vt:lpstr>1_Office Theme</vt:lpstr>
      <vt:lpstr>THE TALBOT CHILD IS…</vt:lpstr>
      <vt:lpstr>PowerPoint Presentation</vt:lpstr>
      <vt:lpstr>PowerPoint Presentation</vt:lpstr>
      <vt:lpstr>Introduction Who will your child work with?</vt:lpstr>
      <vt:lpstr>Teaching Staff</vt:lpstr>
      <vt:lpstr>PowerPoint Presentation</vt:lpstr>
      <vt:lpstr>PowerPoint Presentation</vt:lpstr>
      <vt:lpstr>Our Provision </vt:lpstr>
      <vt:lpstr>Teaching Phonics </vt:lpstr>
      <vt:lpstr>Teaching Number and Number Patterns </vt:lpstr>
      <vt:lpstr>Our Provision </vt:lpstr>
      <vt:lpstr>PowerPoint Presentation</vt:lpstr>
      <vt:lpstr>PowerPoint Presentation</vt:lpstr>
      <vt:lpstr>Eating and drinking at school</vt:lpstr>
      <vt:lpstr>PowerPoint Presentation</vt:lpstr>
      <vt:lpstr>Clubs</vt:lpstr>
      <vt:lpstr>How to get ready for school</vt:lpstr>
      <vt:lpstr>How to get ready for school</vt:lpstr>
      <vt:lpstr>Wrap around care</vt:lpstr>
      <vt:lpstr>PowerPoint Presentation</vt:lpstr>
      <vt:lpstr>PowerPoint Presentation</vt:lpstr>
      <vt:lpstr> Getting to know your child  </vt:lpstr>
      <vt:lpstr>Starting School at Talbot Primary</vt:lpstr>
      <vt:lpstr>Thank you  </vt:lpstr>
    </vt:vector>
  </TitlesOfParts>
  <Company>TPS-SVR-SCCM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Hannah Lewis</dc:creator>
  <cp:lastModifiedBy>Amy Woodford</cp:lastModifiedBy>
  <cp:revision>92</cp:revision>
  <dcterms:created xsi:type="dcterms:W3CDTF">2017-10-11T17:21:29Z</dcterms:created>
  <dcterms:modified xsi:type="dcterms:W3CDTF">2026-06-03T08:58:19Z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0x010100112DCC4FB66E194E8893FD473CC4377A</vt:lpwstr>
  </property>
  <property fmtid="{D5CDD505-2E9C-101B-9397-08002B2CF9AE}" pid="3" name="Order">
    <vt:r8>82676600</vt:r8>
  </property>
  <property fmtid="{D5CDD505-2E9C-101B-9397-08002B2CF9AE}" pid="4" name="MediaServiceImageTags">
    <vt:lpwstr/>
  </property>
</Properties>
</file>