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319" r:id="rId6"/>
    <p:sldId id="260" r:id="rId7"/>
    <p:sldId id="261" r:id="rId8"/>
    <p:sldId id="262" r:id="rId9"/>
    <p:sldId id="263" r:id="rId10"/>
    <p:sldId id="295" r:id="rId11"/>
    <p:sldId id="320" r:id="rId12"/>
    <p:sldId id="296" r:id="rId13"/>
    <p:sldId id="266" r:id="rId14"/>
    <p:sldId id="298" r:id="rId15"/>
    <p:sldId id="297" r:id="rId16"/>
    <p:sldId id="270" r:id="rId17"/>
    <p:sldId id="269" r:id="rId18"/>
    <p:sldId id="299" r:id="rId19"/>
    <p:sldId id="321" r:id="rId20"/>
    <p:sldId id="300" r:id="rId21"/>
    <p:sldId id="301" r:id="rId22"/>
    <p:sldId id="306" r:id="rId23"/>
    <p:sldId id="308" r:id="rId24"/>
    <p:sldId id="304" r:id="rId25"/>
    <p:sldId id="305" r:id="rId26"/>
    <p:sldId id="309" r:id="rId27"/>
    <p:sldId id="322" r:id="rId28"/>
    <p:sldId id="310" r:id="rId29"/>
    <p:sldId id="311" r:id="rId30"/>
    <p:sldId id="312" r:id="rId31"/>
    <p:sldId id="313" r:id="rId32"/>
    <p:sldId id="314" r:id="rId33"/>
    <p:sldId id="315" r:id="rId34"/>
    <p:sldId id="323" r:id="rId35"/>
    <p:sldId id="316" r:id="rId36"/>
    <p:sldId id="275" r:id="rId37"/>
    <p:sldId id="317" r:id="rId38"/>
    <p:sldId id="318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EE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2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280" y="2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46EE73-81C8-4402-867C-F6FD9942A4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3A9A7B-339B-407C-9810-8A8FEA7BC3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3EA6C8-BC13-4248-BFC8-658162C332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9DD0B-2A7E-4CCF-936D-1669AC0CE2A0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01DBB-7922-48EB-9181-795C3F5AA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5F92AE-DC97-43FC-924F-F9561C712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767FD-2C7C-4DCF-BBA6-94F50F388E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026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42083E-FFC4-47CB-BDF7-4DD3732BE1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86FDFF-1D9D-4480-987D-0A72EE00EB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59570-E95E-4D1A-B174-E57D0D461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9DD0B-2A7E-4CCF-936D-1669AC0CE2A0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6FBDF3-5CB6-418D-8EB5-002636688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961AC0-7C25-41B8-B02E-21A1925FA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767FD-2C7C-4DCF-BBA6-94F50F388E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718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66C9F8-F1C5-48D3-AAE7-9A5AD6988E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85A9ED-3941-4036-90C7-84B7F7B532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F15299-3873-424E-8CB6-4A8519293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9DD0B-2A7E-4CCF-936D-1669AC0CE2A0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3C18EE-37CF-4AD4-890A-3BD591E30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0E2E62-B971-4EF5-82A0-95378356E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767FD-2C7C-4DCF-BBA6-94F50F388E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601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8FBCD-7B03-448F-B321-9BB0C23994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CDEA2C-EC9C-4F93-BCB2-FD80A58F24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BC22C2-C58E-4781-B35A-43CA4F3053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4A1153-A665-46BA-90B0-1CE05F26F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9DD0B-2A7E-4CCF-936D-1669AC0CE2A0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7E183E-7DAA-4CA2-943B-47697431B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DCE846-0A6D-42B9-B130-8877AC433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767FD-2C7C-4DCF-BBA6-94F50F388E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215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9C4D3-4EA0-49A9-A0DC-B04BA86913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03D2BA-B412-4C53-8DB9-1FD4A588A2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200EC1-A93F-49B0-A785-3CCA24254E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550F195-720E-4313-9290-2A55C04D59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9DA6761-557E-4BEB-81C0-B664F805CA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D8C7BB-955F-4B42-98ED-344EB9B3C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9DD0B-2A7E-4CCF-936D-1669AC0CE2A0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9ACB03-89A8-4550-8B64-5C8560BBC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1E015DE-02E0-4345-84D1-AB2A87339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767FD-2C7C-4DCF-BBA6-94F50F388E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317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E7EAF-0A48-4033-AB7E-09C06EFED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D1058E-0181-4D65-9E1B-CB6B31830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9DD0B-2A7E-4CCF-936D-1669AC0CE2A0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C4554B-EEA0-49A8-924A-778AA5118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B6EDD9-F5F5-4033-AA48-A4010F17E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767FD-2C7C-4DCF-BBA6-94F50F388E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454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66CEEA-717D-493C-A811-E61EDAA74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9DD0B-2A7E-4CCF-936D-1669AC0CE2A0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903E29-8C20-4FA7-867F-6E84212C8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F6459D-4A20-4F4E-9470-C29D66B4F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767FD-2C7C-4DCF-BBA6-94F50F388E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368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005771-653D-4425-9F56-213B411B45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31BB23-3B2A-4BD4-8358-34E3F979CF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A2749A-F481-4CBE-AD6C-DE813DAD40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16CE98-2E3C-453B-A4C8-182AE9F45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9DD0B-2A7E-4CCF-936D-1669AC0CE2A0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3A607B-9DA1-4558-B5C0-28E4CBE9B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8E5CA9-61F9-49B5-9253-73FFF5CFA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767FD-2C7C-4DCF-BBA6-94F50F388E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54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90D4E-9F62-4E03-AEEA-98B862529B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AE0C21-7327-48BB-89FE-B2C1B5D125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514AF4-55C3-41DD-BD9E-360267362A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004FBF-1782-4409-BBF9-945863568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9DD0B-2A7E-4CCF-936D-1669AC0CE2A0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8C7792-E4C8-4934-9785-D6FE7EFE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30FCB8-D3D4-4DE9-AC6E-F45803714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767FD-2C7C-4DCF-BBA6-94F50F388E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518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23EE50-5ECC-429B-BB37-9263D20F3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685BAC-691A-4914-8E21-0C29F4A328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CD6C1-DC20-42BB-BF65-04EA30297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9DD0B-2A7E-4CCF-936D-1669AC0CE2A0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C11E0F-AA0E-4A04-BA42-9A173797C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6E0CC7-F67D-4563-A1A0-95D249CA3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767FD-2C7C-4DCF-BBA6-94F50F388E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231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77F20BB-2AD1-43C5-BC46-2F2AAF1B80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1C40B8-1130-4E03-AC58-6903FBFB33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F82A32-E905-4781-A8BA-3BD5386A6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9DD0B-2A7E-4CCF-936D-1669AC0CE2A0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D8338B-7753-42AA-8A18-B0722A055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CA0A08-28B5-4387-B60A-C0FAAF4C8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767FD-2C7C-4DCF-BBA6-94F50F388E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225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EE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A0E896E-249A-4D7E-8F4A-4019F9F2A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E104FA-3DA5-456B-90D8-42173C77FC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B2763A-35C6-41B8-8AF2-F58256322E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F9DD0B-2A7E-4CCF-936D-1669AC0CE2A0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1CA43E-EE1E-44A7-8524-A7E672FB09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F1AA5B-768D-4BC0-8B36-9C8954FC1E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9767FD-2C7C-4DCF-BBA6-94F50F388E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098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4131" y="-565115"/>
            <a:ext cx="10620221" cy="3777480"/>
          </a:xfrm>
        </p:spPr>
        <p:txBody>
          <a:bodyPr>
            <a:noAutofit/>
          </a:bodyPr>
          <a:lstStyle/>
          <a:p>
            <a:r>
              <a:rPr lang="en-GB" sz="11500" dirty="0">
                <a:latin typeface="Comic Sans MS" panose="030F0702030302020204" pitchFamily="66" charset="0"/>
              </a:rPr>
              <a:t>Phonics  </a:t>
            </a:r>
            <a:br>
              <a:rPr lang="en-GB" sz="11500" dirty="0">
                <a:latin typeface="Comic Sans MS" panose="030F0702030302020204" pitchFamily="66" charset="0"/>
              </a:rPr>
            </a:br>
            <a:r>
              <a:rPr lang="en-GB" sz="11500" dirty="0">
                <a:latin typeface="Comic Sans MS" panose="030F0702030302020204" pitchFamily="66" charset="0"/>
              </a:rPr>
              <a:t>WC 08.02.21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7057" y="3144370"/>
            <a:ext cx="8216900" cy="334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020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1441" y="-110663"/>
            <a:ext cx="5219700" cy="64643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59341" y="301162"/>
            <a:ext cx="4857161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omic Sans MS"/>
                <a:cs typeface="Comic Sans MS"/>
              </a:rPr>
              <a:t>Monday 8</a:t>
            </a:r>
            <a:r>
              <a:rPr lang="en-US" sz="3200" baseline="30000" dirty="0">
                <a:latin typeface="Comic Sans MS"/>
                <a:cs typeface="Comic Sans MS"/>
              </a:rPr>
              <a:t>th</a:t>
            </a:r>
            <a:r>
              <a:rPr lang="en-US" sz="3200" dirty="0">
                <a:latin typeface="Comic Sans MS"/>
                <a:cs typeface="Comic Sans MS"/>
              </a:rPr>
              <a:t> February 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3639598" y="1505814"/>
            <a:ext cx="2160193" cy="0"/>
          </a:xfrm>
          <a:prstGeom prst="straightConnector1">
            <a:avLst/>
          </a:prstGeom>
          <a:ln w="76200" cmpd="sng">
            <a:solidFill>
              <a:srgbClr val="FF66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75796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43294" y="-224115"/>
            <a:ext cx="3705412" cy="1090707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Recap</a:t>
            </a:r>
            <a:endParaRPr lang="en-GB" sz="4800" u="sng" dirty="0"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104588" y="104589"/>
            <a:ext cx="3062941" cy="2973293"/>
          </a:xfrm>
          <a:prstGeom prst="star5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5-Point Star 7"/>
          <p:cNvSpPr/>
          <p:nvPr/>
        </p:nvSpPr>
        <p:spPr>
          <a:xfrm>
            <a:off x="8883564" y="162907"/>
            <a:ext cx="3062941" cy="2973293"/>
          </a:xfrm>
          <a:prstGeom prst="star5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5-Point Star 8"/>
          <p:cNvSpPr/>
          <p:nvPr/>
        </p:nvSpPr>
        <p:spPr>
          <a:xfrm>
            <a:off x="107577" y="3633695"/>
            <a:ext cx="3062941" cy="2973293"/>
          </a:xfrm>
          <a:prstGeom prst="star5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5-Point Star 9"/>
          <p:cNvSpPr/>
          <p:nvPr/>
        </p:nvSpPr>
        <p:spPr>
          <a:xfrm>
            <a:off x="4568552" y="1779543"/>
            <a:ext cx="3062941" cy="2973293"/>
          </a:xfrm>
          <a:prstGeom prst="star5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5-Point Star 10"/>
          <p:cNvSpPr/>
          <p:nvPr/>
        </p:nvSpPr>
        <p:spPr>
          <a:xfrm>
            <a:off x="8889541" y="3680058"/>
            <a:ext cx="3062941" cy="2973293"/>
          </a:xfrm>
          <a:prstGeom prst="star5">
            <a:avLst/>
          </a:prstGeom>
          <a:solidFill>
            <a:srgbClr val="0000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986117" y="1284940"/>
            <a:ext cx="12401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err="1">
                <a:latin typeface="Comic Sans MS"/>
                <a:cs typeface="Comic Sans MS"/>
              </a:rPr>
              <a:t>ai</a:t>
            </a:r>
            <a:endParaRPr lang="en-US" sz="3600" dirty="0">
              <a:latin typeface="Comic Sans MS"/>
              <a:cs typeface="Comic Sans M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18987" y="4784163"/>
            <a:ext cx="12401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>
                <a:latin typeface="Comic Sans MS"/>
                <a:cs typeface="Comic Sans MS"/>
              </a:rPr>
              <a:t>ee</a:t>
            </a:r>
            <a:endParaRPr lang="en-US" sz="3600" dirty="0">
              <a:latin typeface="Comic Sans MS"/>
              <a:cs typeface="Comic Sans M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819340" y="4873811"/>
            <a:ext cx="12401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err="1">
                <a:latin typeface="Comic Sans MS"/>
                <a:cs typeface="Comic Sans MS"/>
              </a:rPr>
              <a:t>oa</a:t>
            </a:r>
            <a:endParaRPr lang="en-US" sz="3600" dirty="0">
              <a:latin typeface="Comic Sans MS"/>
              <a:cs typeface="Comic Sans M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807387" y="1335740"/>
            <a:ext cx="12401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latin typeface="Comic Sans MS"/>
                <a:cs typeface="Comic Sans MS"/>
              </a:rPr>
              <a:t>or</a:t>
            </a:r>
            <a:endParaRPr lang="en-US" sz="3600" dirty="0">
              <a:latin typeface="Comic Sans MS"/>
              <a:cs typeface="Comic Sans M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22258" y="2982258"/>
            <a:ext cx="12401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err="1">
                <a:latin typeface="Comic Sans MS"/>
                <a:cs typeface="Comic Sans MS"/>
              </a:rPr>
              <a:t>ow</a:t>
            </a:r>
            <a:endParaRPr lang="en-US" sz="3600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415987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5192A56-D941-4DDC-AA85-7EAD03C23C92}"/>
              </a:ext>
            </a:extLst>
          </p:cNvPr>
          <p:cNvSpPr txBox="1"/>
          <p:nvPr/>
        </p:nvSpPr>
        <p:spPr>
          <a:xfrm>
            <a:off x="4445381" y="1787164"/>
            <a:ext cx="4101003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0" dirty="0">
                <a:latin typeface="Comic Sans MS" panose="030F0702030302020204" pitchFamily="66" charset="0"/>
              </a:rPr>
              <a:t>air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9981" y="97320"/>
            <a:ext cx="5448300" cy="134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507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4234"/>
            <a:ext cx="9547412" cy="2271060"/>
          </a:xfrm>
        </p:spPr>
        <p:txBody>
          <a:bodyPr>
            <a:normAutofit/>
          </a:bodyPr>
          <a:lstStyle/>
          <a:p>
            <a:r>
              <a:rPr lang="en-GB" sz="15000">
                <a:latin typeface="Comic Sans MS" panose="030F0702030302020204" pitchFamily="66" charset="0"/>
              </a:rPr>
              <a:t>p</a:t>
            </a:r>
            <a:r>
              <a:rPr lang="en-GB" sz="15000" u="sng">
                <a:latin typeface="Comic Sans MS" panose="030F0702030302020204" pitchFamily="66" charset="0"/>
              </a:rPr>
              <a:t>air</a:t>
            </a:r>
            <a:endParaRPr lang="en-GB" sz="15000" u="sng" dirty="0">
              <a:latin typeface="Comic Sans MS" panose="030F0702030302020204" pitchFamily="66" charset="0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84886465-6842-4FC7-91F6-F11DF17B44F8}"/>
              </a:ext>
            </a:extLst>
          </p:cNvPr>
          <p:cNvSpPr/>
          <p:nvPr/>
        </p:nvSpPr>
        <p:spPr>
          <a:xfrm>
            <a:off x="4630549" y="2583609"/>
            <a:ext cx="419567" cy="40462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C49A78-3660-B149-9799-E18AB7BB67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5695" y="3691466"/>
            <a:ext cx="2424022" cy="2650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847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62563"/>
            <a:ext cx="9144000" cy="2387600"/>
          </a:xfrm>
        </p:spPr>
        <p:txBody>
          <a:bodyPr>
            <a:normAutofit/>
          </a:bodyPr>
          <a:lstStyle/>
          <a:p>
            <a:r>
              <a:rPr lang="en-GB" sz="15000" dirty="0">
                <a:latin typeface="Comic Sans MS" panose="030F0702030302020204" pitchFamily="66" charset="0"/>
              </a:rPr>
              <a:t>chair</a:t>
            </a:r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4049059" y="2017059"/>
            <a:ext cx="1718235" cy="14941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05000047-2AAC-9E42-9B42-689F741CCE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2431" y="2962656"/>
            <a:ext cx="1883429" cy="3095752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E7B4FA2-3F79-2748-89B8-279C8B62F8E3}"/>
              </a:ext>
            </a:extLst>
          </p:cNvPr>
          <p:cNvCxnSpPr>
            <a:cxnSpLocks/>
          </p:cNvCxnSpPr>
          <p:nvPr/>
        </p:nvCxnSpPr>
        <p:spPr>
          <a:xfrm flipV="1">
            <a:off x="5975105" y="2017059"/>
            <a:ext cx="2095999" cy="1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0296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38941" y="0"/>
            <a:ext cx="9144000" cy="2387600"/>
          </a:xfrm>
        </p:spPr>
        <p:txBody>
          <a:bodyPr>
            <a:normAutofit/>
          </a:bodyPr>
          <a:lstStyle/>
          <a:p>
            <a:r>
              <a:rPr lang="en-GB" sz="15000" dirty="0">
                <a:latin typeface="Comic Sans MS" panose="030F0702030302020204" pitchFamily="66" charset="0"/>
              </a:rPr>
              <a:t>h</a:t>
            </a:r>
            <a:r>
              <a:rPr lang="en-GB" sz="15000" u="sng" dirty="0">
                <a:latin typeface="Comic Sans MS" panose="030F0702030302020204" pitchFamily="66" charset="0"/>
              </a:rPr>
              <a:t>air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84886465-6842-4FC7-91F6-F11DF17B44F8}"/>
              </a:ext>
            </a:extLst>
          </p:cNvPr>
          <p:cNvSpPr/>
          <p:nvPr/>
        </p:nvSpPr>
        <p:spPr>
          <a:xfrm>
            <a:off x="4675375" y="2090552"/>
            <a:ext cx="404626" cy="34486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A1022A0-DA80-314A-BB1F-1F8BC9609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8707" y="3429000"/>
            <a:ext cx="3564467" cy="2903316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300C7D13-E0F7-F042-A49C-6DF0EEB356D0}"/>
              </a:ext>
            </a:extLst>
          </p:cNvPr>
          <p:cNvCxnSpPr/>
          <p:nvPr/>
        </p:nvCxnSpPr>
        <p:spPr>
          <a:xfrm flipH="1">
            <a:off x="6858000" y="3429000"/>
            <a:ext cx="1744133" cy="5503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91862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6118" y="339726"/>
            <a:ext cx="10488706" cy="1423333"/>
          </a:xfrm>
        </p:spPr>
        <p:txBody>
          <a:bodyPr>
            <a:normAutofit/>
          </a:bodyPr>
          <a:lstStyle/>
          <a:p>
            <a:r>
              <a:rPr lang="en-GB" sz="7200" dirty="0">
                <a:solidFill>
                  <a:srgbClr val="008000"/>
                </a:solidFill>
                <a:latin typeface="Comic Sans MS" panose="030F0702030302020204" pitchFamily="66" charset="0"/>
              </a:rPr>
              <a:t>She has long dark h</a:t>
            </a:r>
            <a:r>
              <a:rPr lang="en-GB" sz="7200" u="sng" dirty="0">
                <a:solidFill>
                  <a:srgbClr val="008000"/>
                </a:solidFill>
                <a:latin typeface="Comic Sans MS" panose="030F0702030302020204" pitchFamily="66" charset="0"/>
              </a:rPr>
              <a:t>air</a:t>
            </a:r>
            <a:r>
              <a:rPr lang="en-GB" sz="7200" dirty="0">
                <a:solidFill>
                  <a:srgbClr val="008000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129D72-F918-E744-B5D9-8A2E453D6B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237" y="2533649"/>
            <a:ext cx="2601526" cy="3680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7871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9531" y="-343646"/>
            <a:ext cx="9890686" cy="1880999"/>
          </a:xfrm>
        </p:spPr>
        <p:txBody>
          <a:bodyPr>
            <a:noAutofit/>
          </a:bodyPr>
          <a:lstStyle/>
          <a:p>
            <a:r>
              <a:rPr lang="en-GB" sz="6600" dirty="0">
                <a:solidFill>
                  <a:srgbClr val="008000"/>
                </a:solidFill>
                <a:latin typeface="Comic Sans MS" panose="030F0702030302020204" pitchFamily="66" charset="0"/>
              </a:rPr>
              <a:t>I can sit in the ch</a:t>
            </a:r>
            <a:r>
              <a:rPr lang="en-GB" sz="6600" u="sng" dirty="0">
                <a:solidFill>
                  <a:srgbClr val="008000"/>
                </a:solidFill>
                <a:latin typeface="Comic Sans MS" panose="030F0702030302020204" pitchFamily="66" charset="0"/>
              </a:rPr>
              <a:t>air</a:t>
            </a:r>
            <a:r>
              <a:rPr lang="en-GB" sz="6600" dirty="0">
                <a:solidFill>
                  <a:srgbClr val="008000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8AC07D-FF40-E847-BB9F-F8C95B369F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2836" y="2603246"/>
            <a:ext cx="2856864" cy="2590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5275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1441" y="-110663"/>
            <a:ext cx="5219700" cy="64643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59341" y="301162"/>
            <a:ext cx="4857161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omic Sans MS"/>
                <a:cs typeface="Comic Sans MS"/>
              </a:rPr>
              <a:t>Tuesday 9</a:t>
            </a:r>
            <a:r>
              <a:rPr lang="en-US" sz="3200" baseline="30000" dirty="0">
                <a:latin typeface="Comic Sans MS"/>
                <a:cs typeface="Comic Sans MS"/>
              </a:rPr>
              <a:t>th</a:t>
            </a:r>
            <a:r>
              <a:rPr lang="en-US" sz="3200" dirty="0">
                <a:latin typeface="Comic Sans MS"/>
                <a:cs typeface="Comic Sans MS"/>
              </a:rPr>
              <a:t> February 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3639598" y="2372392"/>
            <a:ext cx="2160193" cy="0"/>
          </a:xfrm>
          <a:prstGeom prst="straightConnector1">
            <a:avLst/>
          </a:prstGeom>
          <a:ln w="76200" cmpd="sng">
            <a:solidFill>
              <a:srgbClr val="FFFF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39952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43294" y="-224115"/>
            <a:ext cx="3705412" cy="1090707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Recap</a:t>
            </a:r>
            <a:endParaRPr lang="en-GB" sz="4800" u="sng" dirty="0"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104588" y="104589"/>
            <a:ext cx="3062941" cy="2973293"/>
          </a:xfrm>
          <a:prstGeom prst="star5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5-Point Star 7"/>
          <p:cNvSpPr/>
          <p:nvPr/>
        </p:nvSpPr>
        <p:spPr>
          <a:xfrm>
            <a:off x="8883564" y="162907"/>
            <a:ext cx="3062941" cy="2973293"/>
          </a:xfrm>
          <a:prstGeom prst="star5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5-Point Star 8"/>
          <p:cNvSpPr/>
          <p:nvPr/>
        </p:nvSpPr>
        <p:spPr>
          <a:xfrm>
            <a:off x="107577" y="3633695"/>
            <a:ext cx="3062941" cy="2973293"/>
          </a:xfrm>
          <a:prstGeom prst="star5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5-Point Star 9"/>
          <p:cNvSpPr/>
          <p:nvPr/>
        </p:nvSpPr>
        <p:spPr>
          <a:xfrm>
            <a:off x="4568552" y="1779543"/>
            <a:ext cx="3062941" cy="2973293"/>
          </a:xfrm>
          <a:prstGeom prst="star5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5-Point Star 10"/>
          <p:cNvSpPr/>
          <p:nvPr/>
        </p:nvSpPr>
        <p:spPr>
          <a:xfrm>
            <a:off x="8889541" y="3680058"/>
            <a:ext cx="3062941" cy="2973293"/>
          </a:xfrm>
          <a:prstGeom prst="star5">
            <a:avLst/>
          </a:prstGeom>
          <a:solidFill>
            <a:srgbClr val="0000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986117" y="1284940"/>
            <a:ext cx="12401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latin typeface="Comic Sans MS"/>
                <a:cs typeface="Comic Sans MS"/>
              </a:rPr>
              <a:t>ear</a:t>
            </a:r>
            <a:endParaRPr lang="en-US" sz="3600" dirty="0">
              <a:latin typeface="Comic Sans MS"/>
              <a:cs typeface="Comic Sans M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18987" y="4784163"/>
            <a:ext cx="12401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>
                <a:latin typeface="Comic Sans MS"/>
                <a:cs typeface="Comic Sans MS"/>
              </a:rPr>
              <a:t>igh</a:t>
            </a:r>
            <a:endParaRPr lang="en-US" sz="3600" dirty="0">
              <a:latin typeface="Comic Sans MS"/>
              <a:cs typeface="Comic Sans M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819340" y="4873811"/>
            <a:ext cx="12401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err="1">
                <a:latin typeface="Comic Sans MS"/>
                <a:cs typeface="Comic Sans MS"/>
              </a:rPr>
              <a:t>ch</a:t>
            </a:r>
            <a:endParaRPr lang="en-US" sz="3600" dirty="0">
              <a:latin typeface="Comic Sans MS"/>
              <a:cs typeface="Comic Sans M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807387" y="1335740"/>
            <a:ext cx="12401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err="1">
                <a:latin typeface="Comic Sans MS"/>
                <a:cs typeface="Comic Sans MS"/>
              </a:rPr>
              <a:t>sh</a:t>
            </a:r>
            <a:endParaRPr lang="en-US" sz="3600" dirty="0">
              <a:latin typeface="Comic Sans MS"/>
              <a:cs typeface="Comic Sans M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22258" y="2982258"/>
            <a:ext cx="12401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err="1">
                <a:latin typeface="Comic Sans MS"/>
                <a:cs typeface="Comic Sans MS"/>
              </a:rPr>
              <a:t>ur</a:t>
            </a:r>
            <a:endParaRPr lang="en-US" sz="3600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0820309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5192A56-D941-4DDC-AA85-7EAD03C23C92}"/>
              </a:ext>
            </a:extLst>
          </p:cNvPr>
          <p:cNvSpPr txBox="1"/>
          <p:nvPr/>
        </p:nvSpPr>
        <p:spPr>
          <a:xfrm>
            <a:off x="4445381" y="-65540"/>
            <a:ext cx="3349595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0" dirty="0" err="1">
                <a:latin typeface="Comic Sans MS" panose="030F0702030302020204" pitchFamily="66" charset="0"/>
              </a:rPr>
              <a:t>er</a:t>
            </a:r>
            <a:endParaRPr lang="en-GB" sz="240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2078" y="-130940"/>
            <a:ext cx="5448300" cy="13462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7057" y="3517900"/>
            <a:ext cx="8216900" cy="3340100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8068234" y="5991410"/>
            <a:ext cx="1105647" cy="747059"/>
          </a:xfrm>
          <a:prstGeom prst="ellipse">
            <a:avLst/>
          </a:prstGeom>
          <a:noFill/>
          <a:ln w="28575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9606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2387600"/>
          </a:xfrm>
        </p:spPr>
        <p:txBody>
          <a:bodyPr>
            <a:normAutofit/>
          </a:bodyPr>
          <a:lstStyle/>
          <a:p>
            <a:r>
              <a:rPr lang="en-GB" sz="15000" dirty="0">
                <a:latin typeface="Comic Sans MS" panose="030F0702030302020204" pitchFamily="66" charset="0"/>
              </a:rPr>
              <a:t>tower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84886465-6842-4FC7-91F6-F11DF17B44F8}"/>
              </a:ext>
            </a:extLst>
          </p:cNvPr>
          <p:cNvSpPr/>
          <p:nvPr/>
        </p:nvSpPr>
        <p:spPr>
          <a:xfrm>
            <a:off x="3763961" y="2180198"/>
            <a:ext cx="404627" cy="38968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4796117" y="2330824"/>
            <a:ext cx="1524000" cy="14941"/>
          </a:xfrm>
          <a:prstGeom prst="line">
            <a:avLst/>
          </a:prstGeom>
          <a:ln w="381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6801221" y="2288989"/>
            <a:ext cx="1524000" cy="14941"/>
          </a:xfrm>
          <a:prstGeom prst="line">
            <a:avLst/>
          </a:prstGeom>
          <a:ln w="381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CDF8FF2A-0127-D649-844A-FAA5F47C50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1214" y="2747648"/>
            <a:ext cx="1909572" cy="3941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6856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2387600"/>
          </a:xfrm>
        </p:spPr>
        <p:txBody>
          <a:bodyPr>
            <a:normAutofit/>
          </a:bodyPr>
          <a:lstStyle/>
          <a:p>
            <a:r>
              <a:rPr lang="en-GB" sz="15000" dirty="0">
                <a:latin typeface="Comic Sans MS" panose="030F0702030302020204" pitchFamily="66" charset="0"/>
              </a:rPr>
              <a:t>ladder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84886465-6842-4FC7-91F6-F11DF17B44F8}"/>
              </a:ext>
            </a:extLst>
          </p:cNvPr>
          <p:cNvSpPr/>
          <p:nvPr/>
        </p:nvSpPr>
        <p:spPr>
          <a:xfrm>
            <a:off x="3300785" y="2150316"/>
            <a:ext cx="404627" cy="38968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4945527" y="2345765"/>
            <a:ext cx="1912471" cy="1"/>
          </a:xfrm>
          <a:prstGeom prst="line">
            <a:avLst/>
          </a:prstGeom>
          <a:ln w="381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7085100" y="2337757"/>
            <a:ext cx="1524000" cy="14941"/>
          </a:xfrm>
          <a:prstGeom prst="line">
            <a:avLst/>
          </a:prstGeom>
          <a:ln w="381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Oval 6">
            <a:extLst>
              <a:ext uri="{FF2B5EF4-FFF2-40B4-BE49-F238E27FC236}">
                <a16:creationId xmlns:a16="http://schemas.microsoft.com/office/drawing/2014/main" id="{84886465-6842-4FC7-91F6-F11DF17B44F8}"/>
              </a:ext>
            </a:extLst>
          </p:cNvPr>
          <p:cNvSpPr/>
          <p:nvPr/>
        </p:nvSpPr>
        <p:spPr>
          <a:xfrm>
            <a:off x="4020949" y="2153304"/>
            <a:ext cx="404627" cy="38968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443092-9B25-9346-968D-6F476F0771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1387" y="3066200"/>
            <a:ext cx="2189226" cy="2808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3146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2387600"/>
          </a:xfrm>
        </p:spPr>
        <p:txBody>
          <a:bodyPr>
            <a:normAutofit/>
          </a:bodyPr>
          <a:lstStyle/>
          <a:p>
            <a:r>
              <a:rPr lang="en-GB" sz="15000" dirty="0">
                <a:latin typeface="Comic Sans MS" panose="030F0702030302020204" pitchFamily="66" charset="0"/>
              </a:rPr>
              <a:t>hammer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84886465-6842-4FC7-91F6-F11DF17B44F8}"/>
              </a:ext>
            </a:extLst>
          </p:cNvPr>
          <p:cNvSpPr/>
          <p:nvPr/>
        </p:nvSpPr>
        <p:spPr>
          <a:xfrm>
            <a:off x="4047840" y="2135375"/>
            <a:ext cx="404627" cy="38968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4915646" y="2300941"/>
            <a:ext cx="2540000" cy="29883"/>
          </a:xfrm>
          <a:prstGeom prst="line">
            <a:avLst/>
          </a:prstGeom>
          <a:ln w="381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7757445" y="2288989"/>
            <a:ext cx="1524000" cy="14941"/>
          </a:xfrm>
          <a:prstGeom prst="line">
            <a:avLst/>
          </a:prstGeom>
          <a:ln w="381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Oval 7">
            <a:extLst>
              <a:ext uri="{FF2B5EF4-FFF2-40B4-BE49-F238E27FC236}">
                <a16:creationId xmlns:a16="http://schemas.microsoft.com/office/drawing/2014/main" id="{84886465-6842-4FC7-91F6-F11DF17B44F8}"/>
              </a:ext>
            </a:extLst>
          </p:cNvPr>
          <p:cNvSpPr/>
          <p:nvPr/>
        </p:nvSpPr>
        <p:spPr>
          <a:xfrm>
            <a:off x="2915298" y="2153304"/>
            <a:ext cx="404627" cy="38968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FF6070-DC0C-7942-8603-9B6407C320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1898" y="2953765"/>
            <a:ext cx="2268204" cy="2570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574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4415" y="0"/>
            <a:ext cx="9731468" cy="132976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8000"/>
                </a:solidFill>
                <a:latin typeface="Comic Sans MS" panose="030F0702030302020204" pitchFamily="66" charset="0"/>
              </a:rPr>
              <a:t>He is up on the ladd</a:t>
            </a:r>
            <a:r>
              <a:rPr lang="en-GB" u="sng" dirty="0">
                <a:solidFill>
                  <a:srgbClr val="008000"/>
                </a:solidFill>
                <a:latin typeface="Comic Sans MS" panose="030F0702030302020204" pitchFamily="66" charset="0"/>
              </a:rPr>
              <a:t>er</a:t>
            </a:r>
            <a:r>
              <a:rPr lang="en-GB" dirty="0">
                <a:solidFill>
                  <a:srgbClr val="008000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58554B-3D77-2A42-B9A1-DC46498AFE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6445" y="2215641"/>
            <a:ext cx="3039110" cy="3468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4385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1238" y="0"/>
            <a:ext cx="8177213" cy="136356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8000"/>
                </a:solidFill>
                <a:latin typeface="Comic Sans MS" panose="030F0702030302020204" pitchFamily="66" charset="0"/>
              </a:rPr>
              <a:t>She is bigg</a:t>
            </a:r>
            <a:r>
              <a:rPr lang="en-GB" u="sng" dirty="0">
                <a:solidFill>
                  <a:srgbClr val="008000"/>
                </a:solidFill>
                <a:latin typeface="Comic Sans MS" panose="030F0702030302020204" pitchFamily="66" charset="0"/>
              </a:rPr>
              <a:t>er</a:t>
            </a:r>
            <a:r>
              <a:rPr lang="en-GB" dirty="0">
                <a:solidFill>
                  <a:srgbClr val="008000"/>
                </a:solidFill>
                <a:latin typeface="Comic Sans MS" panose="030F0702030302020204" pitchFamily="66" charset="0"/>
              </a:rPr>
              <a:t> than me.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0E4B32-CFFD-CA4A-82AD-073DB62867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7582" y="2263503"/>
            <a:ext cx="1058418" cy="336005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0E3CCA5-573B-2549-94E4-147D0D1428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553460"/>
            <a:ext cx="977900" cy="207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1950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1441" y="-110663"/>
            <a:ext cx="5219700" cy="64643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8353" y="301162"/>
            <a:ext cx="5198149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omic Sans MS"/>
                <a:cs typeface="Comic Sans MS"/>
              </a:rPr>
              <a:t>Wednesday 10</a:t>
            </a:r>
            <a:r>
              <a:rPr lang="en-US" sz="3200" baseline="30000" dirty="0">
                <a:latin typeface="Comic Sans MS"/>
                <a:cs typeface="Comic Sans MS"/>
              </a:rPr>
              <a:t>th</a:t>
            </a:r>
            <a:r>
              <a:rPr lang="en-US" sz="3200" dirty="0">
                <a:latin typeface="Comic Sans MS"/>
                <a:cs typeface="Comic Sans MS"/>
              </a:rPr>
              <a:t> February 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3639598" y="3253932"/>
            <a:ext cx="2160193" cy="0"/>
          </a:xfrm>
          <a:prstGeom prst="straightConnector1">
            <a:avLst/>
          </a:prstGeom>
          <a:ln w="76200" cmpd="sng">
            <a:solidFill>
              <a:schemeClr val="accent6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81020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43294" y="-224115"/>
            <a:ext cx="3705412" cy="1090707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Recap</a:t>
            </a:r>
            <a:endParaRPr lang="en-GB" sz="4800" u="sng" dirty="0"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104588" y="104589"/>
            <a:ext cx="3062941" cy="2973293"/>
          </a:xfrm>
          <a:prstGeom prst="star5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5-Point Star 7"/>
          <p:cNvSpPr/>
          <p:nvPr/>
        </p:nvSpPr>
        <p:spPr>
          <a:xfrm>
            <a:off x="8883564" y="162907"/>
            <a:ext cx="3062941" cy="2973293"/>
          </a:xfrm>
          <a:prstGeom prst="star5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5-Point Star 8"/>
          <p:cNvSpPr/>
          <p:nvPr/>
        </p:nvSpPr>
        <p:spPr>
          <a:xfrm>
            <a:off x="107577" y="3633695"/>
            <a:ext cx="3062941" cy="2973293"/>
          </a:xfrm>
          <a:prstGeom prst="star5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5-Point Star 9"/>
          <p:cNvSpPr/>
          <p:nvPr/>
        </p:nvSpPr>
        <p:spPr>
          <a:xfrm>
            <a:off x="4568552" y="1779543"/>
            <a:ext cx="3062941" cy="2973293"/>
          </a:xfrm>
          <a:prstGeom prst="star5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5-Point Star 10"/>
          <p:cNvSpPr/>
          <p:nvPr/>
        </p:nvSpPr>
        <p:spPr>
          <a:xfrm>
            <a:off x="8889541" y="3680058"/>
            <a:ext cx="3062941" cy="2973293"/>
          </a:xfrm>
          <a:prstGeom prst="star5">
            <a:avLst/>
          </a:prstGeom>
          <a:solidFill>
            <a:srgbClr val="0000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986117" y="1284940"/>
            <a:ext cx="12401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err="1">
                <a:latin typeface="Comic Sans MS"/>
                <a:cs typeface="Comic Sans MS"/>
              </a:rPr>
              <a:t>qu</a:t>
            </a:r>
            <a:endParaRPr lang="en-US" sz="3600" dirty="0">
              <a:latin typeface="Comic Sans MS"/>
              <a:cs typeface="Comic Sans M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18987" y="4784163"/>
            <a:ext cx="12401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>
                <a:latin typeface="Comic Sans MS"/>
                <a:cs typeface="Comic Sans MS"/>
              </a:rPr>
              <a:t>th</a:t>
            </a:r>
            <a:endParaRPr lang="en-US" sz="3600" dirty="0">
              <a:latin typeface="Comic Sans MS"/>
              <a:cs typeface="Comic Sans M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819340" y="4873811"/>
            <a:ext cx="12401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err="1">
                <a:latin typeface="Comic Sans MS"/>
                <a:cs typeface="Comic Sans MS"/>
              </a:rPr>
              <a:t>ng</a:t>
            </a:r>
            <a:endParaRPr lang="en-US" sz="3600" dirty="0">
              <a:latin typeface="Comic Sans MS"/>
              <a:cs typeface="Comic Sans M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807387" y="1335740"/>
            <a:ext cx="12401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err="1">
                <a:latin typeface="Comic Sans MS"/>
                <a:cs typeface="Comic Sans MS"/>
              </a:rPr>
              <a:t>oo</a:t>
            </a:r>
            <a:endParaRPr lang="en-US" sz="3600" dirty="0">
              <a:latin typeface="Comic Sans MS"/>
              <a:cs typeface="Comic Sans M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22258" y="2982258"/>
            <a:ext cx="12401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err="1">
                <a:latin typeface="Comic Sans MS"/>
                <a:cs typeface="Comic Sans MS"/>
              </a:rPr>
              <a:t>oi</a:t>
            </a:r>
            <a:endParaRPr lang="en-US" sz="3600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518628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5192A56-D941-4DDC-AA85-7EAD03C23C92}"/>
              </a:ext>
            </a:extLst>
          </p:cNvPr>
          <p:cNvSpPr txBox="1"/>
          <p:nvPr/>
        </p:nvSpPr>
        <p:spPr>
          <a:xfrm>
            <a:off x="4445381" y="-65540"/>
            <a:ext cx="3384260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0" dirty="0" err="1">
                <a:latin typeface="Comic Sans MS" panose="030F0702030302020204" pitchFamily="66" charset="0"/>
              </a:rPr>
              <a:t>qu</a:t>
            </a:r>
            <a:endParaRPr lang="en-GB" sz="240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2078" y="-130940"/>
            <a:ext cx="5448300" cy="13462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7057" y="3517900"/>
            <a:ext cx="8216900" cy="33401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3882" y="194236"/>
            <a:ext cx="12927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Consolidate</a:t>
            </a:r>
          </a:p>
        </p:txBody>
      </p:sp>
    </p:spTree>
    <p:extLst>
      <p:ext uri="{BB962C8B-B14F-4D97-AF65-F5344CB8AC3E}">
        <p14:creationId xmlns:p14="http://schemas.microsoft.com/office/powerpoint/2010/main" val="36530185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2387600"/>
          </a:xfrm>
        </p:spPr>
        <p:txBody>
          <a:bodyPr>
            <a:normAutofit/>
          </a:bodyPr>
          <a:lstStyle/>
          <a:p>
            <a:r>
              <a:rPr lang="en-GB" sz="15000" dirty="0">
                <a:latin typeface="Comic Sans MS" panose="030F0702030302020204" pitchFamily="66" charset="0"/>
              </a:rPr>
              <a:t>quit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84886465-6842-4FC7-91F6-F11DF17B44F8}"/>
              </a:ext>
            </a:extLst>
          </p:cNvPr>
          <p:cNvSpPr/>
          <p:nvPr/>
        </p:nvSpPr>
        <p:spPr>
          <a:xfrm>
            <a:off x="7160150" y="2194252"/>
            <a:ext cx="404627" cy="38968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4677302" y="2437806"/>
            <a:ext cx="1072778" cy="11951"/>
          </a:xfrm>
          <a:prstGeom prst="line">
            <a:avLst/>
          </a:prstGeom>
          <a:ln w="381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Oval 4">
            <a:extLst>
              <a:ext uri="{FF2B5EF4-FFF2-40B4-BE49-F238E27FC236}">
                <a16:creationId xmlns:a16="http://schemas.microsoft.com/office/drawing/2014/main" id="{1C0C2B8F-3384-F24A-9CED-A595FFB74B4B}"/>
              </a:ext>
            </a:extLst>
          </p:cNvPr>
          <p:cNvSpPr/>
          <p:nvPr/>
        </p:nvSpPr>
        <p:spPr>
          <a:xfrm>
            <a:off x="6441922" y="2192758"/>
            <a:ext cx="404627" cy="38968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1E53BB-F4E7-AA41-B5E4-BAE4BBB5DC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2419" y="3451619"/>
            <a:ext cx="2647161" cy="264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2081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2387600"/>
          </a:xfrm>
        </p:spPr>
        <p:txBody>
          <a:bodyPr>
            <a:normAutofit/>
          </a:bodyPr>
          <a:lstStyle/>
          <a:p>
            <a:r>
              <a:rPr lang="en-GB" sz="15000" dirty="0">
                <a:latin typeface="Comic Sans MS" panose="030F0702030302020204" pitchFamily="66" charset="0"/>
              </a:rPr>
              <a:t>quack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84886465-6842-4FC7-91F6-F11DF17B44F8}"/>
              </a:ext>
            </a:extLst>
          </p:cNvPr>
          <p:cNvSpPr/>
          <p:nvPr/>
        </p:nvSpPr>
        <p:spPr>
          <a:xfrm>
            <a:off x="5893686" y="2392969"/>
            <a:ext cx="404627" cy="38968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>
            <a:cxnSpLocks/>
          </p:cNvCxnSpPr>
          <p:nvPr/>
        </p:nvCxnSpPr>
        <p:spPr>
          <a:xfrm>
            <a:off x="4028610" y="2575860"/>
            <a:ext cx="1274910" cy="11951"/>
          </a:xfrm>
          <a:prstGeom prst="line">
            <a:avLst/>
          </a:prstGeom>
          <a:ln w="381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D164C32-5F7A-7947-B44D-70121BAD932D}"/>
              </a:ext>
            </a:extLst>
          </p:cNvPr>
          <p:cNvCxnSpPr>
            <a:cxnSpLocks/>
          </p:cNvCxnSpPr>
          <p:nvPr/>
        </p:nvCxnSpPr>
        <p:spPr>
          <a:xfrm>
            <a:off x="6888479" y="2563909"/>
            <a:ext cx="1274910" cy="11951"/>
          </a:xfrm>
          <a:prstGeom prst="line">
            <a:avLst/>
          </a:prstGeom>
          <a:ln w="381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B18D4F86-9088-EB47-90B3-79F853D635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9436" y="3726941"/>
            <a:ext cx="2993127" cy="235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6940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2387600"/>
          </a:xfrm>
        </p:spPr>
        <p:txBody>
          <a:bodyPr>
            <a:normAutofit/>
          </a:bodyPr>
          <a:lstStyle/>
          <a:p>
            <a:r>
              <a:rPr lang="en-GB" sz="15000" dirty="0">
                <a:latin typeface="Comic Sans MS" panose="030F0702030302020204" pitchFamily="66" charset="0"/>
              </a:rPr>
              <a:t>queen</a:t>
            </a:r>
          </a:p>
        </p:txBody>
      </p:sp>
      <p:cxnSp>
        <p:nvCxnSpPr>
          <p:cNvPr id="9" name="Straight Connector 8"/>
          <p:cNvCxnSpPr>
            <a:cxnSpLocks/>
          </p:cNvCxnSpPr>
          <p:nvPr/>
        </p:nvCxnSpPr>
        <p:spPr>
          <a:xfrm>
            <a:off x="6096000" y="2573479"/>
            <a:ext cx="1343868" cy="0"/>
          </a:xfrm>
          <a:prstGeom prst="line">
            <a:avLst/>
          </a:prstGeom>
          <a:ln w="381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Oval 4">
            <a:extLst>
              <a:ext uri="{FF2B5EF4-FFF2-40B4-BE49-F238E27FC236}">
                <a16:creationId xmlns:a16="http://schemas.microsoft.com/office/drawing/2014/main" id="{84886465-6842-4FC7-91F6-F11DF17B44F8}"/>
              </a:ext>
            </a:extLst>
          </p:cNvPr>
          <p:cNvSpPr/>
          <p:nvPr/>
        </p:nvSpPr>
        <p:spPr>
          <a:xfrm>
            <a:off x="7999178" y="2378637"/>
            <a:ext cx="404627" cy="38968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983045A-237D-FD43-A20F-6898935FCA69}"/>
              </a:ext>
            </a:extLst>
          </p:cNvPr>
          <p:cNvCxnSpPr>
            <a:cxnSpLocks/>
          </p:cNvCxnSpPr>
          <p:nvPr/>
        </p:nvCxnSpPr>
        <p:spPr>
          <a:xfrm>
            <a:off x="4102608" y="2580542"/>
            <a:ext cx="1343868" cy="0"/>
          </a:xfrm>
          <a:prstGeom prst="line">
            <a:avLst/>
          </a:prstGeom>
          <a:ln w="381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83C09D47-A979-684F-9ADB-05566F80FC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8550" y="3303015"/>
            <a:ext cx="2914899" cy="2914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7520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1238" y="0"/>
            <a:ext cx="8177213" cy="136356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8000"/>
                </a:solidFill>
                <a:latin typeface="Comic Sans MS" panose="030F0702030302020204" pitchFamily="66" charset="0"/>
              </a:rPr>
              <a:t>The duck can quack.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1FA9DA49-7908-0047-88D0-4B9607DAD601}"/>
              </a:ext>
            </a:extLst>
          </p:cNvPr>
          <p:cNvCxnSpPr>
            <a:cxnSpLocks/>
          </p:cNvCxnSpPr>
          <p:nvPr/>
        </p:nvCxnSpPr>
        <p:spPr>
          <a:xfrm>
            <a:off x="7812324" y="1218461"/>
            <a:ext cx="624540" cy="0"/>
          </a:xfrm>
          <a:prstGeom prst="line">
            <a:avLst/>
          </a:prstGeom>
          <a:ln w="38100" cmpd="sng"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3A272E7-5C61-4C4B-9E22-8111C806312B}"/>
              </a:ext>
            </a:extLst>
          </p:cNvPr>
          <p:cNvCxnSpPr>
            <a:cxnSpLocks/>
          </p:cNvCxnSpPr>
          <p:nvPr/>
        </p:nvCxnSpPr>
        <p:spPr>
          <a:xfrm>
            <a:off x="8976660" y="1218461"/>
            <a:ext cx="624540" cy="0"/>
          </a:xfrm>
          <a:prstGeom prst="line">
            <a:avLst/>
          </a:prstGeom>
          <a:ln w="38100" cmpd="sng"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6E25AA7F-E29C-9E4B-A6EA-C4D806E19E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8731" y="2245106"/>
            <a:ext cx="4514537" cy="211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387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4415" y="0"/>
            <a:ext cx="9731468" cy="132976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8000"/>
                </a:solidFill>
                <a:latin typeface="Comic Sans MS" panose="030F0702030302020204" pitchFamily="66" charset="0"/>
              </a:rPr>
              <a:t>The queen has a ring.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FE02E9B-1A5E-2F44-A6FB-6D5FA1BC1AB5}"/>
              </a:ext>
            </a:extLst>
          </p:cNvPr>
          <p:cNvCxnSpPr>
            <a:cxnSpLocks/>
          </p:cNvCxnSpPr>
          <p:nvPr/>
        </p:nvCxnSpPr>
        <p:spPr>
          <a:xfrm>
            <a:off x="4364736" y="1195783"/>
            <a:ext cx="524256" cy="0"/>
          </a:xfrm>
          <a:prstGeom prst="line">
            <a:avLst/>
          </a:prstGeom>
          <a:ln w="38100" cmpd="sng"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AC1E35A-F6C5-3344-AD08-84931609FB29}"/>
              </a:ext>
            </a:extLst>
          </p:cNvPr>
          <p:cNvCxnSpPr>
            <a:cxnSpLocks/>
          </p:cNvCxnSpPr>
          <p:nvPr/>
        </p:nvCxnSpPr>
        <p:spPr>
          <a:xfrm>
            <a:off x="5120640" y="1195783"/>
            <a:ext cx="524256" cy="0"/>
          </a:xfrm>
          <a:prstGeom prst="line">
            <a:avLst/>
          </a:prstGeom>
          <a:ln w="38100" cmpd="sng"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5D4CD82-22B9-294A-8967-627E0B716F0B}"/>
              </a:ext>
            </a:extLst>
          </p:cNvPr>
          <p:cNvCxnSpPr>
            <a:cxnSpLocks/>
          </p:cNvCxnSpPr>
          <p:nvPr/>
        </p:nvCxnSpPr>
        <p:spPr>
          <a:xfrm>
            <a:off x="9253728" y="1196750"/>
            <a:ext cx="524256" cy="0"/>
          </a:xfrm>
          <a:prstGeom prst="line">
            <a:avLst/>
          </a:prstGeom>
          <a:ln w="38100" cmpd="sng"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8E9EE94A-1769-8340-82F7-231CE367DD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254" y="2293594"/>
            <a:ext cx="2793492" cy="336862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9EE1620-AACE-7349-842E-3BEF1FA9B8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5592" y="3111221"/>
            <a:ext cx="267789" cy="41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3401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1441" y="-110663"/>
            <a:ext cx="5219700" cy="64643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59341" y="301162"/>
            <a:ext cx="4857161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omic Sans MS"/>
                <a:cs typeface="Comic Sans MS"/>
              </a:rPr>
              <a:t>Thursday 11</a:t>
            </a:r>
            <a:r>
              <a:rPr lang="en-US" sz="3200" baseline="30000" dirty="0">
                <a:latin typeface="Comic Sans MS"/>
                <a:cs typeface="Comic Sans MS"/>
              </a:rPr>
              <a:t>th</a:t>
            </a:r>
            <a:r>
              <a:rPr lang="en-US" sz="3200" dirty="0">
                <a:latin typeface="Comic Sans MS"/>
                <a:cs typeface="Comic Sans MS"/>
              </a:rPr>
              <a:t> February 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3639598" y="4075696"/>
            <a:ext cx="2160193" cy="0"/>
          </a:xfrm>
          <a:prstGeom prst="straightConnector1">
            <a:avLst/>
          </a:prstGeom>
          <a:ln w="76200" cmpd="sng">
            <a:solidFill>
              <a:srgbClr val="3366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79700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43294" y="-224115"/>
            <a:ext cx="3705412" cy="1090707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Recap</a:t>
            </a:r>
            <a:endParaRPr lang="en-GB" sz="4800" u="sng" dirty="0"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104588" y="104589"/>
            <a:ext cx="3062941" cy="2973293"/>
          </a:xfrm>
          <a:prstGeom prst="star5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5-Point Star 7"/>
          <p:cNvSpPr/>
          <p:nvPr/>
        </p:nvSpPr>
        <p:spPr>
          <a:xfrm>
            <a:off x="8883564" y="162907"/>
            <a:ext cx="3062941" cy="2973293"/>
          </a:xfrm>
          <a:prstGeom prst="star5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5-Point Star 8"/>
          <p:cNvSpPr/>
          <p:nvPr/>
        </p:nvSpPr>
        <p:spPr>
          <a:xfrm>
            <a:off x="107577" y="3633695"/>
            <a:ext cx="3062941" cy="2973293"/>
          </a:xfrm>
          <a:prstGeom prst="star5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5-Point Star 9"/>
          <p:cNvSpPr/>
          <p:nvPr/>
        </p:nvSpPr>
        <p:spPr>
          <a:xfrm>
            <a:off x="4568552" y="1779543"/>
            <a:ext cx="3062941" cy="2973293"/>
          </a:xfrm>
          <a:prstGeom prst="star5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5-Point Star 10"/>
          <p:cNvSpPr/>
          <p:nvPr/>
        </p:nvSpPr>
        <p:spPr>
          <a:xfrm>
            <a:off x="8889541" y="3680058"/>
            <a:ext cx="3062941" cy="2973293"/>
          </a:xfrm>
          <a:prstGeom prst="star5">
            <a:avLst/>
          </a:prstGeom>
          <a:solidFill>
            <a:srgbClr val="0000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986117" y="1284940"/>
            <a:ext cx="12401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err="1">
                <a:latin typeface="Comic Sans MS"/>
                <a:cs typeface="Comic Sans MS"/>
              </a:rPr>
              <a:t>ur</a:t>
            </a:r>
            <a:endParaRPr lang="en-US" sz="3600" dirty="0">
              <a:latin typeface="Comic Sans MS"/>
              <a:cs typeface="Comic Sans M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18987" y="4784163"/>
            <a:ext cx="12401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Comic Sans MS"/>
                <a:cs typeface="Comic Sans MS"/>
              </a:rPr>
              <a:t>ear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819340" y="4873811"/>
            <a:ext cx="12401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err="1">
                <a:latin typeface="Comic Sans MS"/>
                <a:cs typeface="Comic Sans MS"/>
              </a:rPr>
              <a:t>oo</a:t>
            </a:r>
            <a:endParaRPr lang="en-US" sz="3600" dirty="0">
              <a:latin typeface="Comic Sans MS"/>
              <a:cs typeface="Comic Sans M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807387" y="1335740"/>
            <a:ext cx="12401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err="1">
                <a:latin typeface="Comic Sans MS"/>
                <a:cs typeface="Comic Sans MS"/>
              </a:rPr>
              <a:t>igh</a:t>
            </a:r>
            <a:endParaRPr lang="en-US" sz="3600" dirty="0">
              <a:latin typeface="Comic Sans MS"/>
              <a:cs typeface="Comic Sans M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22258" y="2982258"/>
            <a:ext cx="12401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err="1">
                <a:latin typeface="Comic Sans MS"/>
                <a:cs typeface="Comic Sans MS"/>
              </a:rPr>
              <a:t>er</a:t>
            </a:r>
            <a:endParaRPr lang="en-US" sz="3600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9461670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5192A56-D941-4DDC-AA85-7EAD03C23C92}"/>
              </a:ext>
            </a:extLst>
          </p:cNvPr>
          <p:cNvSpPr txBox="1"/>
          <p:nvPr/>
        </p:nvSpPr>
        <p:spPr>
          <a:xfrm>
            <a:off x="4101734" y="1548105"/>
            <a:ext cx="3461204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0" dirty="0" err="1">
                <a:latin typeface="Comic Sans MS" panose="030F0702030302020204" pitchFamily="66" charset="0"/>
              </a:rPr>
              <a:t>sh</a:t>
            </a:r>
            <a:endParaRPr lang="en-GB" sz="240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3882" y="194236"/>
            <a:ext cx="12927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Consolidate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AC8096B-70F6-7D42-B892-7C09D8651F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2078" y="-130940"/>
            <a:ext cx="5448300" cy="134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573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2387600"/>
          </a:xfrm>
        </p:spPr>
        <p:txBody>
          <a:bodyPr>
            <a:normAutofit/>
          </a:bodyPr>
          <a:lstStyle/>
          <a:p>
            <a:r>
              <a:rPr lang="en-GB" sz="15000" dirty="0">
                <a:latin typeface="Comic Sans MS" panose="030F0702030302020204" pitchFamily="66" charset="0"/>
              </a:rPr>
              <a:t>shop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84886465-6842-4FC7-91F6-F11DF17B44F8}"/>
              </a:ext>
            </a:extLst>
          </p:cNvPr>
          <p:cNvSpPr/>
          <p:nvPr/>
        </p:nvSpPr>
        <p:spPr>
          <a:xfrm>
            <a:off x="6382085" y="2346960"/>
            <a:ext cx="404627" cy="38968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>
            <a:cxnSpLocks/>
          </p:cNvCxnSpPr>
          <p:nvPr/>
        </p:nvCxnSpPr>
        <p:spPr>
          <a:xfrm>
            <a:off x="4176002" y="2110413"/>
            <a:ext cx="1724926" cy="0"/>
          </a:xfrm>
          <a:prstGeom prst="line">
            <a:avLst/>
          </a:prstGeom>
          <a:ln w="381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Oval 6">
            <a:extLst>
              <a:ext uri="{FF2B5EF4-FFF2-40B4-BE49-F238E27FC236}">
                <a16:creationId xmlns:a16="http://schemas.microsoft.com/office/drawing/2014/main" id="{D66F5A0B-A344-1C46-AA78-66362714BE42}"/>
              </a:ext>
            </a:extLst>
          </p:cNvPr>
          <p:cNvSpPr/>
          <p:nvPr/>
        </p:nvSpPr>
        <p:spPr>
          <a:xfrm>
            <a:off x="7424752" y="2349222"/>
            <a:ext cx="404627" cy="38968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8780965-EE2F-5A42-B4AB-7A7E2D8850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8740" y="3429000"/>
            <a:ext cx="3594519" cy="238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7496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2387600"/>
          </a:xfrm>
        </p:spPr>
        <p:txBody>
          <a:bodyPr>
            <a:normAutofit/>
          </a:bodyPr>
          <a:lstStyle/>
          <a:p>
            <a:r>
              <a:rPr lang="en-GB" sz="15000" dirty="0">
                <a:latin typeface="Comic Sans MS" panose="030F0702030302020204" pitchFamily="66" charset="0"/>
              </a:rPr>
              <a:t>shed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84886465-6842-4FC7-91F6-F11DF17B44F8}"/>
              </a:ext>
            </a:extLst>
          </p:cNvPr>
          <p:cNvSpPr/>
          <p:nvPr/>
        </p:nvSpPr>
        <p:spPr>
          <a:xfrm>
            <a:off x="6303266" y="1997916"/>
            <a:ext cx="404627" cy="38968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>
            <a:cxnSpLocks/>
          </p:cNvCxnSpPr>
          <p:nvPr/>
        </p:nvCxnSpPr>
        <p:spPr>
          <a:xfrm>
            <a:off x="4041890" y="2098221"/>
            <a:ext cx="1846846" cy="0"/>
          </a:xfrm>
          <a:prstGeom prst="line">
            <a:avLst/>
          </a:prstGeom>
          <a:ln w="381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Oval 6">
            <a:extLst>
              <a:ext uri="{FF2B5EF4-FFF2-40B4-BE49-F238E27FC236}">
                <a16:creationId xmlns:a16="http://schemas.microsoft.com/office/drawing/2014/main" id="{84AEEA13-FF20-904F-95BE-F6D2100490E5}"/>
              </a:ext>
            </a:extLst>
          </p:cNvPr>
          <p:cNvSpPr/>
          <p:nvPr/>
        </p:nvSpPr>
        <p:spPr>
          <a:xfrm>
            <a:off x="7464162" y="1997916"/>
            <a:ext cx="404627" cy="38968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0A4950E-9FA7-0B42-B4AB-2906FA3642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0645" y="3086392"/>
            <a:ext cx="2790710" cy="259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9802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4415" y="0"/>
            <a:ext cx="9731468" cy="132976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8000"/>
                </a:solidFill>
                <a:latin typeface="Comic Sans MS" panose="030F0702030302020204" pitchFamily="66" charset="0"/>
              </a:rPr>
              <a:t>I go to the shop.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E349026-BE64-BD4B-82E6-7F98C2280E32}"/>
              </a:ext>
            </a:extLst>
          </p:cNvPr>
          <p:cNvCxnSpPr>
            <a:cxnSpLocks/>
          </p:cNvCxnSpPr>
          <p:nvPr/>
        </p:nvCxnSpPr>
        <p:spPr>
          <a:xfrm>
            <a:off x="7467842" y="1220397"/>
            <a:ext cx="883678" cy="0"/>
          </a:xfrm>
          <a:prstGeom prst="line">
            <a:avLst/>
          </a:prstGeom>
          <a:ln w="38100" cmpd="sng"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4B3D0DC2-0077-6145-BD98-E389195BDD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3277" y="3035590"/>
            <a:ext cx="1803099" cy="16132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1AAB5FF-75E1-E644-9241-E6C0CFE879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209110"/>
            <a:ext cx="2212342" cy="2439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8869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0298" y="0"/>
            <a:ext cx="9731468" cy="132976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8000"/>
                </a:solidFill>
                <a:latin typeface="Comic Sans MS" panose="030F0702030302020204" pitchFamily="66" charset="0"/>
              </a:rPr>
              <a:t>The man is on the ship.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F163AC4-2AC7-3F49-B11E-4EADFA1ED97C}"/>
              </a:ext>
            </a:extLst>
          </p:cNvPr>
          <p:cNvCxnSpPr>
            <a:cxnSpLocks/>
          </p:cNvCxnSpPr>
          <p:nvPr/>
        </p:nvCxnSpPr>
        <p:spPr>
          <a:xfrm>
            <a:off x="8607552" y="1220037"/>
            <a:ext cx="707136" cy="0"/>
          </a:xfrm>
          <a:prstGeom prst="line">
            <a:avLst/>
          </a:prstGeom>
          <a:ln w="38100" cmpd="sng"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3A90B6-B363-2E43-818F-721CFDF04D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0466" y="2344420"/>
            <a:ext cx="4411067" cy="3117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8869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1441" y="-110663"/>
            <a:ext cx="5219700" cy="64643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59341" y="301162"/>
            <a:ext cx="4857161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omic Sans MS"/>
                <a:cs typeface="Comic Sans MS"/>
              </a:rPr>
              <a:t>Friday 12</a:t>
            </a:r>
            <a:r>
              <a:rPr lang="en-US" sz="3200" baseline="30000" dirty="0">
                <a:latin typeface="Comic Sans MS"/>
                <a:cs typeface="Comic Sans MS"/>
              </a:rPr>
              <a:t>th</a:t>
            </a:r>
            <a:r>
              <a:rPr lang="en-US" sz="3200" dirty="0">
                <a:latin typeface="Comic Sans MS"/>
                <a:cs typeface="Comic Sans MS"/>
              </a:rPr>
              <a:t> February 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3639598" y="4837687"/>
            <a:ext cx="2160193" cy="0"/>
          </a:xfrm>
          <a:prstGeom prst="straightConnector1">
            <a:avLst/>
          </a:prstGeom>
          <a:ln w="76200" cmpd="sng">
            <a:solidFill>
              <a:srgbClr val="660066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25079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43294" y="-224115"/>
            <a:ext cx="3705412" cy="1090707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Recap</a:t>
            </a:r>
            <a:endParaRPr lang="en-GB" sz="4800" u="sng" dirty="0"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104588" y="104589"/>
            <a:ext cx="3062941" cy="2973293"/>
          </a:xfrm>
          <a:prstGeom prst="star5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5-Point Star 7"/>
          <p:cNvSpPr/>
          <p:nvPr/>
        </p:nvSpPr>
        <p:spPr>
          <a:xfrm>
            <a:off x="8883564" y="162907"/>
            <a:ext cx="3062941" cy="2973293"/>
          </a:xfrm>
          <a:prstGeom prst="star5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5-Point Star 8"/>
          <p:cNvSpPr/>
          <p:nvPr/>
        </p:nvSpPr>
        <p:spPr>
          <a:xfrm>
            <a:off x="107577" y="3633695"/>
            <a:ext cx="3062941" cy="2973293"/>
          </a:xfrm>
          <a:prstGeom prst="star5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5-Point Star 9"/>
          <p:cNvSpPr/>
          <p:nvPr/>
        </p:nvSpPr>
        <p:spPr>
          <a:xfrm>
            <a:off x="4568552" y="1779543"/>
            <a:ext cx="3062941" cy="2973293"/>
          </a:xfrm>
          <a:prstGeom prst="star5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5-Point Star 10"/>
          <p:cNvSpPr/>
          <p:nvPr/>
        </p:nvSpPr>
        <p:spPr>
          <a:xfrm>
            <a:off x="8889541" y="3680058"/>
            <a:ext cx="3062941" cy="2973293"/>
          </a:xfrm>
          <a:prstGeom prst="star5">
            <a:avLst/>
          </a:prstGeom>
          <a:solidFill>
            <a:srgbClr val="0000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986117" y="1284940"/>
            <a:ext cx="12401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latin typeface="Comic Sans MS"/>
                <a:cs typeface="Comic Sans MS"/>
              </a:rPr>
              <a:t>we</a:t>
            </a:r>
            <a:endParaRPr lang="en-US" sz="3600" dirty="0">
              <a:latin typeface="Comic Sans MS"/>
              <a:cs typeface="Comic Sans M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18987" y="4784163"/>
            <a:ext cx="12401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Comic Sans MS"/>
                <a:cs typeface="Comic Sans MS"/>
              </a:rPr>
              <a:t>she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819340" y="4873811"/>
            <a:ext cx="12401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latin typeface="Comic Sans MS"/>
                <a:cs typeface="Comic Sans MS"/>
              </a:rPr>
              <a:t>me</a:t>
            </a:r>
            <a:endParaRPr lang="en-US" sz="3600" dirty="0">
              <a:latin typeface="Comic Sans MS"/>
              <a:cs typeface="Comic Sans M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807387" y="1335740"/>
            <a:ext cx="12401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latin typeface="Comic Sans MS"/>
                <a:cs typeface="Comic Sans MS"/>
              </a:rPr>
              <a:t>he</a:t>
            </a:r>
            <a:endParaRPr lang="en-US" sz="3600" dirty="0">
              <a:latin typeface="Comic Sans MS"/>
              <a:cs typeface="Comic Sans M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22258" y="2982258"/>
            <a:ext cx="12401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latin typeface="Comic Sans MS"/>
                <a:cs typeface="Comic Sans MS"/>
              </a:rPr>
              <a:t>was</a:t>
            </a:r>
            <a:endParaRPr lang="en-US" sz="3600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9461670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8200" y="-217394"/>
            <a:ext cx="5435600" cy="1333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9700" y="4025900"/>
            <a:ext cx="4292600" cy="28321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5192A56-D941-4DDC-AA85-7EAD03C23C92}"/>
              </a:ext>
            </a:extLst>
          </p:cNvPr>
          <p:cNvSpPr txBox="1"/>
          <p:nvPr/>
        </p:nvSpPr>
        <p:spPr>
          <a:xfrm>
            <a:off x="3593734" y="263167"/>
            <a:ext cx="5005697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0" dirty="0">
                <a:latin typeface="Comic Sans MS" panose="030F0702030302020204" pitchFamily="66" charset="0"/>
              </a:rPr>
              <a:t>you</a:t>
            </a:r>
          </a:p>
        </p:txBody>
      </p:sp>
    </p:spTree>
    <p:extLst>
      <p:ext uri="{BB962C8B-B14F-4D97-AF65-F5344CB8AC3E}">
        <p14:creationId xmlns:p14="http://schemas.microsoft.com/office/powerpoint/2010/main" val="38755447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12297" y="-317688"/>
            <a:ext cx="8177213" cy="1602627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You </a:t>
            </a:r>
            <a:r>
              <a:rPr lang="en-GB" dirty="0">
                <a:latin typeface="Comic Sans MS" panose="030F0702030302020204" pitchFamily="66" charset="0"/>
              </a:rPr>
              <a:t>can s</a:t>
            </a:r>
            <a:r>
              <a:rPr lang="en-GB" u="sng" dirty="0">
                <a:latin typeface="Comic Sans MS" panose="030F0702030302020204" pitchFamily="66" charset="0"/>
              </a:rPr>
              <a:t>ee</a:t>
            </a:r>
            <a:r>
              <a:rPr lang="en-GB" dirty="0">
                <a:latin typeface="Comic Sans MS" panose="030F0702030302020204" pitchFamily="66" charset="0"/>
              </a:rPr>
              <a:t> a t</a:t>
            </a:r>
            <a:r>
              <a:rPr lang="en-GB" u="sng" dirty="0">
                <a:latin typeface="Comic Sans MS" panose="030F0702030302020204" pitchFamily="66" charset="0"/>
              </a:rPr>
              <a:t>oa</a:t>
            </a:r>
            <a:r>
              <a:rPr lang="en-GB" dirty="0">
                <a:latin typeface="Comic Sans MS" panose="030F0702030302020204" pitchFamily="66" charset="0"/>
              </a:rPr>
              <a:t>d.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6DFE94-344D-C14C-8E19-D667EE666B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9488" y="2364232"/>
            <a:ext cx="3113024" cy="3113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2663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12297" y="-317688"/>
            <a:ext cx="8177213" cy="1602627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Can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you</a:t>
            </a:r>
            <a:r>
              <a:rPr lang="en-GB" dirty="0">
                <a:latin typeface="Comic Sans MS" panose="030F0702030302020204" pitchFamily="66" charset="0"/>
              </a:rPr>
              <a:t> get a cup?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5AF2B7-2850-FA42-BEB9-3748D4C586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5613" y="2412238"/>
            <a:ext cx="4040774" cy="2684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9757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E886D-5FD2-44A9-A3CE-AE0D912E07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12297" y="-317688"/>
            <a:ext cx="8177213" cy="1602627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Wi</a:t>
            </a:r>
            <a:r>
              <a:rPr lang="en-GB" u="sng" dirty="0">
                <a:latin typeface="Comic Sans MS" panose="030F0702030302020204" pitchFamily="66" charset="0"/>
              </a:rPr>
              <a:t>ll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you</a:t>
            </a:r>
            <a:r>
              <a:rPr lang="en-GB" dirty="0">
                <a:latin typeface="Comic Sans MS" panose="030F0702030302020204" pitchFamily="66" charset="0"/>
              </a:rPr>
              <a:t> go to the p</a:t>
            </a:r>
            <a:r>
              <a:rPr lang="en-GB" u="sng" dirty="0">
                <a:latin typeface="Comic Sans MS" panose="030F0702030302020204" pitchFamily="66" charset="0"/>
              </a:rPr>
              <a:t>ar</a:t>
            </a:r>
            <a:r>
              <a:rPr lang="en-GB" dirty="0">
                <a:latin typeface="Comic Sans MS" panose="030F0702030302020204" pitchFamily="66" charset="0"/>
              </a:rPr>
              <a:t>k?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595449-D03E-D140-AA50-33688003D6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3462" y="2185924"/>
            <a:ext cx="4825076" cy="3410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8594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3265</TotalTime>
  <Words>136</Words>
  <Application>Microsoft Macintosh PowerPoint</Application>
  <PresentationFormat>Widescreen</PresentationFormat>
  <Paragraphs>65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3" baseType="lpstr">
      <vt:lpstr>Arial</vt:lpstr>
      <vt:lpstr>Calibri</vt:lpstr>
      <vt:lpstr>Calibri Light</vt:lpstr>
      <vt:lpstr>Comic Sans MS</vt:lpstr>
      <vt:lpstr>Office Theme</vt:lpstr>
      <vt:lpstr>Phonics   WC 08.02.21</vt:lpstr>
      <vt:lpstr>PowerPoint Presentation</vt:lpstr>
      <vt:lpstr>Recap</vt:lpstr>
      <vt:lpstr>PowerPoint Presentation</vt:lpstr>
      <vt:lpstr>pair</vt:lpstr>
      <vt:lpstr>chair</vt:lpstr>
      <vt:lpstr>hair</vt:lpstr>
      <vt:lpstr>She has long dark hair.</vt:lpstr>
      <vt:lpstr>I can sit in the chair.</vt:lpstr>
      <vt:lpstr>PowerPoint Presentation</vt:lpstr>
      <vt:lpstr>Recap</vt:lpstr>
      <vt:lpstr>PowerPoint Presentation</vt:lpstr>
      <vt:lpstr>tower</vt:lpstr>
      <vt:lpstr>ladder</vt:lpstr>
      <vt:lpstr>hammer</vt:lpstr>
      <vt:lpstr>He is up on the ladder.</vt:lpstr>
      <vt:lpstr>She is bigger than me.</vt:lpstr>
      <vt:lpstr>PowerPoint Presentation</vt:lpstr>
      <vt:lpstr>Recap</vt:lpstr>
      <vt:lpstr>PowerPoint Presentation</vt:lpstr>
      <vt:lpstr>quit</vt:lpstr>
      <vt:lpstr>quack</vt:lpstr>
      <vt:lpstr>queen</vt:lpstr>
      <vt:lpstr>The duck can quack.</vt:lpstr>
      <vt:lpstr>The queen has a ring.</vt:lpstr>
      <vt:lpstr>PowerPoint Presentation</vt:lpstr>
      <vt:lpstr>Recap</vt:lpstr>
      <vt:lpstr>PowerPoint Presentation</vt:lpstr>
      <vt:lpstr>shop</vt:lpstr>
      <vt:lpstr>shed</vt:lpstr>
      <vt:lpstr>I go to the shop.</vt:lpstr>
      <vt:lpstr>The man is on the ship.</vt:lpstr>
      <vt:lpstr>PowerPoint Presentation</vt:lpstr>
      <vt:lpstr>Recap</vt:lpstr>
      <vt:lpstr>PowerPoint Presentation</vt:lpstr>
      <vt:lpstr>You can see a toad.</vt:lpstr>
      <vt:lpstr>Can you get a cup?</vt:lpstr>
      <vt:lpstr>Will you go to the park?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 WC 25.1.21</dc:title>
  <dc:creator>Mallaidh Milotte</dc:creator>
  <cp:lastModifiedBy>Alex Cox</cp:lastModifiedBy>
  <cp:revision>19</cp:revision>
  <dcterms:created xsi:type="dcterms:W3CDTF">2021-01-20T13:07:43Z</dcterms:created>
  <dcterms:modified xsi:type="dcterms:W3CDTF">2021-02-03T10:06:10Z</dcterms:modified>
</cp:coreProperties>
</file>