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357" r:id="rId3"/>
    <p:sldId id="272" r:id="rId4"/>
    <p:sldId id="3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1" d="100"/>
          <a:sy n="51" d="100"/>
        </p:scale>
        <p:origin x="730" y="3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1800000" cy="1800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5FC863-E499-4F26-BED2-A485D4D327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6FC0B39-E2B8-436C-AD94-EDA4DD5A15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7839CF-8658-46BD-A5AF-714F9B476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30403-893C-45D4-AEEE-7B082797F668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FD8AF3-C039-4AE3-9F5A-20219D0FF7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96BBF8-71FE-4D76-8F9C-CA6FC1756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58ED6-A38B-4E00-9437-3D924B0B72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3931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A7CFF9-F8BA-4EFC-854F-A84282E4B9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1F427C-2A12-41DD-AC76-58B03157C2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986814-C2FE-486A-B43F-816DBBDDE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30403-893C-45D4-AEEE-7B082797F668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3AAA70-2FC5-4E67-90A6-CD2CB0A38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836C5B-E86C-4350-805D-CAD27A73FF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58ED6-A38B-4E00-9437-3D924B0B72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206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0A1DC4-8CB0-4025-9289-DCA3DC0AA9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A2B83D-D570-47F5-AE16-96A4D38E66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179C9D-2151-4DB9-9C7B-91E3DCF6F1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30403-893C-45D4-AEEE-7B082797F668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EE292C-B655-4DBE-A62C-48F3709F2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29DF47-E70D-4C12-A777-8FB4BB54B9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58ED6-A38B-4E00-9437-3D924B0B72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4611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8ECC0-7019-4B66-96E7-00F5C8E1DF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52ADC2-4C2F-4F2F-9669-B12C406515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771732-E918-40A3-BE3C-AFC68C24B8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E9E16D-60DE-4063-85A7-ABB943ADB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30403-893C-45D4-AEEE-7B082797F668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813170-0205-45C7-AF27-7E54311F8C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4E5013-C18C-42F6-94FF-4C55596BCB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58ED6-A38B-4E00-9437-3D924B0B72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501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D6986-BB9A-4B59-BC65-5D7072B4F5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0AA880-A08F-4A7E-B8C6-E368280A48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53B38DC-22C0-498D-A4E3-187C243685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B6AA0CC-867B-4E61-BEBE-7FA4399973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02D0A18-EA1F-4EE8-AB84-1BC56B631B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44B1CE4-BCB1-4A92-A7A4-0B022D5071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30403-893C-45D4-AEEE-7B082797F668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EEF59B-64F5-4CA2-AF39-95C485DDFA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D764FD8-EF25-41E0-9E40-60431204B2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58ED6-A38B-4E00-9437-3D924B0B72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223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0E49E-9F92-43F6-80C5-DFF46EACB0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9457BA8-74AB-4538-9F32-C00267509F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30403-893C-45D4-AEEE-7B082797F668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42FB84C-270B-4AA0-AE00-2737F0B3F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F6A772-5DCC-4D74-9E3D-331CA2129A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58ED6-A38B-4E00-9437-3D924B0B72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0600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E1835D-CF87-4B69-841E-6707FEDFB7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30403-893C-45D4-AEEE-7B082797F668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52B5E3-4D2B-46BE-B7D9-2C8A6ECB9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234F08-7B0D-49D6-A143-AB8004ED9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58ED6-A38B-4E00-9437-3D924B0B72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739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01F5F2-4D5F-4087-80C2-E376D34F27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2C67B1-F5B4-4B10-B117-92480F8AF7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25DA8E-0987-4454-BDA5-F46F1D5A39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00CCA8-0AFA-4260-A35D-178A3B2A8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30403-893C-45D4-AEEE-7B082797F668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8F2DBB-D02A-4C74-96BB-AF90EDD09E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4E77E0-6413-4D22-9D08-00E072FEB3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58ED6-A38B-4E00-9437-3D924B0B72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847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2CF8DD-11A5-4F72-B87A-EEAB4FAA6C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1A6A19A-0844-43E3-85B0-E8B80F0871F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B569A1-EDDC-442B-BC46-E966F6845C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C1330C-082D-4A5E-9A8B-C1739E279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30403-893C-45D4-AEEE-7B082797F668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817E84-0900-4E75-9376-7ED4CEA391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BA0E43-5427-4C79-B13D-0E7054E4F3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58ED6-A38B-4E00-9437-3D924B0B72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4355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E456A-B6C4-4B78-BBFA-3C6FFA8039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F4BBC7-6966-4EE7-9B95-3EA32F258F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735217-74BB-4861-8D72-D3E640EFB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30403-893C-45D4-AEEE-7B082797F668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EABAF3-3B54-4DDC-ABB0-24E34E443E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5B53DB-5E86-4904-8A90-C5A46ADA7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58ED6-A38B-4E00-9437-3D924B0B72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7163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62EB405-3969-46FC-BFEB-F0A1DAFE8F9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779C4CB-9B31-4B95-9D87-E91D634627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DA0F4F-6024-4937-A283-4E35A98900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30403-893C-45D4-AEEE-7B082797F668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F7326A-2BE4-443F-9367-DEEA8CFDD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C63064-9C78-4E67-83D8-0951A34171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58ED6-A38B-4E00-9437-3D924B0B72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0120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40A5153-20BB-4CBD-B0BC-B21821D75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AE4968-EAA2-418D-83F6-0C52D2DC30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EBF884-BC16-429F-A496-4CB6097318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330403-893C-45D4-AEEE-7B082797F668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716F5C-BD33-4F2C-9049-B2BFE5402E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CDDC00-8EB5-467D-891A-B9A09313D7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358ED6-A38B-4E00-9437-3D924B0B72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1922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0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423DF87-98D1-4DD9-A416-EBB275DDB888}"/>
              </a:ext>
            </a:extLst>
          </p:cNvPr>
          <p:cNvSpPr txBox="1"/>
          <p:nvPr/>
        </p:nvSpPr>
        <p:spPr>
          <a:xfrm>
            <a:off x="0" y="9072"/>
            <a:ext cx="12192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000" u="sng" dirty="0">
              <a:latin typeface="Comic Sans MS" panose="030F0702030302020204" pitchFamily="66" charset="0"/>
            </a:endParaRPr>
          </a:p>
          <a:p>
            <a:r>
              <a:rPr lang="en-US" sz="3000" u="sng" dirty="0">
                <a:latin typeface="Comic Sans MS" panose="030F0702030302020204" pitchFamily="66" charset="0"/>
              </a:rPr>
              <a:t>Activity 1 </a:t>
            </a:r>
            <a:r>
              <a:rPr lang="en-US" sz="3000" dirty="0">
                <a:latin typeface="Comic Sans MS" panose="030F0702030302020204" pitchFamily="66" charset="0"/>
              </a:rPr>
              <a:t>– Write these mixed numbers as improper fractions.</a:t>
            </a:r>
          </a:p>
          <a:p>
            <a:endParaRPr lang="en-US" sz="3000" dirty="0">
              <a:latin typeface="Comic Sans MS" panose="030F0702030302020204" pitchFamily="66" charset="0"/>
            </a:endParaRPr>
          </a:p>
          <a:p>
            <a:endParaRPr lang="en-US" sz="3000" dirty="0">
              <a:latin typeface="Comic Sans MS" panose="030F0702030302020204" pitchFamily="66" charset="0"/>
            </a:endParaRPr>
          </a:p>
          <a:p>
            <a:endParaRPr lang="en-US" sz="3000" u="sng" dirty="0">
              <a:latin typeface="Comic Sans MS" panose="030F0702030302020204" pitchFamily="66" charset="0"/>
            </a:endParaRPr>
          </a:p>
          <a:p>
            <a:endParaRPr lang="en-US" sz="3000" u="sng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>
                <a:extLst>
                  <a:ext uri="{FF2B5EF4-FFF2-40B4-BE49-F238E27FC236}">
                    <a16:creationId xmlns:a16="http://schemas.microsoft.com/office/drawing/2014/main" id="{12B3F22D-66C2-4197-B667-A46F218347DD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66207" y="2658200"/>
              <a:ext cx="4618339" cy="3566302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2308712">
                      <a:extLst>
                        <a:ext uri="{9D8B030D-6E8A-4147-A177-3AD203B41FA5}">
                          <a16:colId xmlns:a16="http://schemas.microsoft.com/office/drawing/2014/main" val="1544710083"/>
                        </a:ext>
                      </a:extLst>
                    </a:gridCol>
                    <a:gridCol w="2309627">
                      <a:extLst>
                        <a:ext uri="{9D8B030D-6E8A-4147-A177-3AD203B41FA5}">
                          <a16:colId xmlns:a16="http://schemas.microsoft.com/office/drawing/2014/main" val="3851193837"/>
                        </a:ext>
                      </a:extLst>
                    </a:gridCol>
                  </a:tblGrid>
                  <a:tr h="1185086">
                    <a:tc>
                      <a:txBody>
                        <a:bodyPr/>
                        <a:lstStyle/>
                        <a:p>
                          <a:pPr marL="0" lvl="0" indent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buFont typeface="+mj-lt"/>
                            <a:buNone/>
                          </a:pPr>
                          <a:r>
                            <a:rPr lang="en-GB" sz="4000" dirty="0">
                              <a:effectLst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a) </a:t>
                          </a:r>
                          <a14:m>
                            <m:oMath xmlns:m="http://schemas.openxmlformats.org/officeDocument/2006/math">
                              <m:r>
                                <a:rPr lang="en-GB" sz="4000" i="1" smtClean="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  <m:f>
                                <m:fPr>
                                  <m:ctrlPr>
                                    <a:rPr lang="en-GB" sz="40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4000" b="0" i="1" smtClean="0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en-GB" sz="4000" i="1" smtClean="0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5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4000" dirty="0">
                              <a:effectLst/>
                              <a:latin typeface="Comic Sans MS" panose="030F0702030302020204" pitchFamily="66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</a:t>
                          </a:r>
                          <a:endParaRPr lang="en-GB" sz="40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lvl="0" indent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buFont typeface="+mj-lt"/>
                            <a:buNone/>
                          </a:pPr>
                          <a:r>
                            <a:rPr lang="en-GB" sz="4000" dirty="0">
                              <a:effectLst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d) </a:t>
                          </a:r>
                          <a14:m>
                            <m:oMath xmlns:m="http://schemas.openxmlformats.org/officeDocument/2006/math">
                              <m:r>
                                <a:rPr lang="en-GB" sz="40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  <m:f>
                                <m:fPr>
                                  <m:ctrlPr>
                                    <a:rPr lang="en-GB" sz="40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4000" b="0" i="1" smtClean="0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en-GB" sz="4000" i="1" smtClean="0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4000" dirty="0">
                              <a:effectLst/>
                              <a:latin typeface="Comic Sans MS" panose="030F0702030302020204" pitchFamily="66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=</a:t>
                          </a:r>
                          <a:endParaRPr lang="en-GB" sz="40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390933784"/>
                      </a:ext>
                    </a:extLst>
                  </a:tr>
                  <a:tr h="1196535">
                    <a:tc>
                      <a:txBody>
                        <a:bodyPr/>
                        <a:lstStyle/>
                        <a:p>
                          <a:pPr marL="0" lvl="0" indent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buFont typeface="+mj-lt"/>
                            <a:buNone/>
                          </a:pPr>
                          <a:r>
                            <a:rPr lang="en-GB" sz="4000" dirty="0">
                              <a:effectLst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b) </a:t>
                          </a:r>
                          <a14:m>
                            <m:oMath xmlns:m="http://schemas.openxmlformats.org/officeDocument/2006/math">
                              <m:r>
                                <a:rPr lang="en-GB" sz="40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  <m:f>
                                <m:fPr>
                                  <m:ctrlPr>
                                    <a:rPr lang="en-GB" sz="40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4000" b="0" i="1" smtClean="0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4</m:t>
                                  </m:r>
                                </m:num>
                                <m:den>
                                  <m:r>
                                    <a:rPr lang="en-GB" sz="40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7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4000" dirty="0">
                              <a:effectLst/>
                              <a:latin typeface="Comic Sans MS" panose="030F0702030302020204" pitchFamily="66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</a:t>
                          </a:r>
                          <a:endParaRPr lang="en-GB" sz="40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lvl="0" indent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buFont typeface="+mj-lt"/>
                            <a:buNone/>
                          </a:pPr>
                          <a:r>
                            <a:rPr lang="en-GB" sz="4000" dirty="0">
                              <a:effectLst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e) </a:t>
                          </a:r>
                          <a14:m>
                            <m:oMath xmlns:m="http://schemas.openxmlformats.org/officeDocument/2006/math">
                              <m:r>
                                <a:rPr lang="en-GB" sz="4000" i="1" dirty="0" smtClean="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  <m:f>
                                <m:fPr>
                                  <m:ctrlPr>
                                    <a:rPr lang="en-GB" sz="40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4000" b="0" i="1" smtClean="0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5</m:t>
                                  </m:r>
                                </m:num>
                                <m:den>
                                  <m:r>
                                    <a:rPr lang="en-GB" sz="40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6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4000" dirty="0">
                              <a:effectLst/>
                              <a:latin typeface="Comic Sans MS" panose="030F0702030302020204" pitchFamily="66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</a:t>
                          </a:r>
                          <a:endParaRPr lang="en-GB" sz="40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273752101"/>
                      </a:ext>
                    </a:extLst>
                  </a:tr>
                  <a:tr h="1184681">
                    <a:tc>
                      <a:txBody>
                        <a:bodyPr/>
                        <a:lstStyle/>
                        <a:p>
                          <a:pPr marL="0" lvl="0" indent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buFont typeface="+mj-lt"/>
                            <a:buNone/>
                          </a:pPr>
                          <a:r>
                            <a:rPr lang="en-GB" sz="4000" dirty="0">
                              <a:effectLst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c) </a:t>
                          </a:r>
                          <a14:m>
                            <m:oMath xmlns:m="http://schemas.openxmlformats.org/officeDocument/2006/math">
                              <m:r>
                                <a:rPr lang="en-GB" sz="40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  <m:f>
                                <m:fPr>
                                  <m:ctrlPr>
                                    <a:rPr lang="en-GB" sz="40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4000" b="0" i="1" smtClean="0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en-GB" sz="4000" b="0" i="1" smtClean="0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4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4000" dirty="0">
                              <a:effectLst/>
                              <a:latin typeface="Comic Sans MS" panose="030F0702030302020204" pitchFamily="66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</a:t>
                          </a:r>
                          <a:endParaRPr lang="en-GB" sz="40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lvl="0" indent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buFont typeface="+mj-lt"/>
                            <a:buNone/>
                          </a:pPr>
                          <a:r>
                            <a:rPr lang="en-GB" sz="4000" dirty="0">
                              <a:effectLst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f) </a:t>
                          </a:r>
                          <a14:m>
                            <m:oMath xmlns:m="http://schemas.openxmlformats.org/officeDocument/2006/math">
                              <m:r>
                                <a:rPr lang="en-GB" sz="4000" i="1" smtClean="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  <m:f>
                                <m:fPr>
                                  <m:ctrlPr>
                                    <a:rPr lang="en-GB" sz="40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4000" b="0" i="1" smtClean="0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en-GB" sz="40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10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4000" dirty="0">
                              <a:effectLst/>
                              <a:latin typeface="Calibri" panose="020F050202020403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= </a:t>
                          </a: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94490061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>
                <a:extLst>
                  <a:ext uri="{FF2B5EF4-FFF2-40B4-BE49-F238E27FC236}">
                    <a16:creationId xmlns:a16="http://schemas.microsoft.com/office/drawing/2014/main" id="{12B3F22D-66C2-4197-B667-A46F218347DD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20094393"/>
                  </p:ext>
                </p:extLst>
              </p:nvPr>
            </p:nvGraphicFramePr>
            <p:xfrm>
              <a:off x="66207" y="2658200"/>
              <a:ext cx="4618339" cy="3566302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2308712">
                      <a:extLst>
                        <a:ext uri="{9D8B030D-6E8A-4147-A177-3AD203B41FA5}">
                          <a16:colId xmlns:a16="http://schemas.microsoft.com/office/drawing/2014/main" val="1544710083"/>
                        </a:ext>
                      </a:extLst>
                    </a:gridCol>
                    <a:gridCol w="2309627">
                      <a:extLst>
                        <a:ext uri="{9D8B030D-6E8A-4147-A177-3AD203B41FA5}">
                          <a16:colId xmlns:a16="http://schemas.microsoft.com/office/drawing/2014/main" val="3851193837"/>
                        </a:ext>
                      </a:extLst>
                    </a:gridCol>
                  </a:tblGrid>
                  <a:tr h="1185086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>
                          <a:blip r:embed="rId2"/>
                          <a:stretch>
                            <a:fillRect r="-100264" b="-20461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>
                          <a:blip r:embed="rId2"/>
                          <a:stretch>
                            <a:fillRect l="-99737" b="-20461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90933784"/>
                      </a:ext>
                    </a:extLst>
                  </a:tr>
                  <a:tr h="1196535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>
                          <a:blip r:embed="rId2"/>
                          <a:stretch>
                            <a:fillRect t="-99490" r="-100264" b="-1035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>
                          <a:blip r:embed="rId2"/>
                          <a:stretch>
                            <a:fillRect l="-99737" t="-99490" b="-10357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73752101"/>
                      </a:ext>
                    </a:extLst>
                  </a:tr>
                  <a:tr h="118468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>
                          <a:blip r:embed="rId2"/>
                          <a:stretch>
                            <a:fillRect t="-200513" r="-100264" b="-410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>
                          <a:blip r:embed="rId2"/>
                          <a:stretch>
                            <a:fillRect l="-99737" t="-200513" b="-410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944900611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Rectangle: Folded Corner 5">
            <a:extLst>
              <a:ext uri="{FF2B5EF4-FFF2-40B4-BE49-F238E27FC236}">
                <a16:creationId xmlns:a16="http://schemas.microsoft.com/office/drawing/2014/main" id="{97F1A365-78D5-4B4C-8102-B5664E34B594}"/>
              </a:ext>
            </a:extLst>
          </p:cNvPr>
          <p:cNvSpPr/>
          <p:nvPr/>
        </p:nvSpPr>
        <p:spPr>
          <a:xfrm>
            <a:off x="5097624" y="2658200"/>
            <a:ext cx="4229933" cy="3732245"/>
          </a:xfrm>
          <a:prstGeom prst="foldedCorner">
            <a:avLst/>
          </a:prstGeom>
          <a:solidFill>
            <a:srgbClr val="DBFB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Remember, find out how many pieces there are in the whole numbers first, then add on the ‘extra bit’.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If you finish quickly, try to write and answer some of your own questions.</a:t>
            </a:r>
          </a:p>
        </p:txBody>
      </p:sp>
    </p:spTree>
    <p:extLst>
      <p:ext uri="{BB962C8B-B14F-4D97-AF65-F5344CB8AC3E}">
        <p14:creationId xmlns:p14="http://schemas.microsoft.com/office/powerpoint/2010/main" val="477503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423DF87-98D1-4DD9-A416-EBB275DDB888}"/>
              </a:ext>
            </a:extLst>
          </p:cNvPr>
          <p:cNvSpPr txBox="1"/>
          <p:nvPr/>
        </p:nvSpPr>
        <p:spPr>
          <a:xfrm>
            <a:off x="0" y="9072"/>
            <a:ext cx="12192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000" u="sng" dirty="0">
              <a:latin typeface="Comic Sans MS" panose="030F0702030302020204" pitchFamily="66" charset="0"/>
            </a:endParaRPr>
          </a:p>
          <a:p>
            <a:r>
              <a:rPr lang="en-US" sz="3000" u="sng" dirty="0">
                <a:latin typeface="Comic Sans MS" panose="030F0702030302020204" pitchFamily="66" charset="0"/>
              </a:rPr>
              <a:t>Activity 1 </a:t>
            </a:r>
            <a:r>
              <a:rPr lang="en-US" sz="3000" dirty="0">
                <a:latin typeface="Comic Sans MS" panose="030F0702030302020204" pitchFamily="66" charset="0"/>
              </a:rPr>
              <a:t>– Write these mixed numbers as improper fractions.</a:t>
            </a:r>
          </a:p>
          <a:p>
            <a:endParaRPr lang="en-US" sz="3000" dirty="0">
              <a:latin typeface="Comic Sans MS" panose="030F0702030302020204" pitchFamily="66" charset="0"/>
            </a:endParaRPr>
          </a:p>
          <a:p>
            <a:endParaRPr lang="en-US" sz="3000" dirty="0">
              <a:latin typeface="Comic Sans MS" panose="030F0702030302020204" pitchFamily="66" charset="0"/>
            </a:endParaRPr>
          </a:p>
          <a:p>
            <a:endParaRPr lang="en-US" sz="3000" u="sng" dirty="0">
              <a:latin typeface="Comic Sans MS" panose="030F0702030302020204" pitchFamily="66" charset="0"/>
            </a:endParaRPr>
          </a:p>
          <a:p>
            <a:endParaRPr lang="en-US" sz="3000" u="sng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>
                <a:extLst>
                  <a:ext uri="{FF2B5EF4-FFF2-40B4-BE49-F238E27FC236}">
                    <a16:creationId xmlns:a16="http://schemas.microsoft.com/office/drawing/2014/main" id="{12B3F22D-66C2-4197-B667-A46F218347DD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66207" y="2658200"/>
              <a:ext cx="4618339" cy="3566302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2308712">
                      <a:extLst>
                        <a:ext uri="{9D8B030D-6E8A-4147-A177-3AD203B41FA5}">
                          <a16:colId xmlns:a16="http://schemas.microsoft.com/office/drawing/2014/main" val="1544710083"/>
                        </a:ext>
                      </a:extLst>
                    </a:gridCol>
                    <a:gridCol w="2309627">
                      <a:extLst>
                        <a:ext uri="{9D8B030D-6E8A-4147-A177-3AD203B41FA5}">
                          <a16:colId xmlns:a16="http://schemas.microsoft.com/office/drawing/2014/main" val="3851193837"/>
                        </a:ext>
                      </a:extLst>
                    </a:gridCol>
                  </a:tblGrid>
                  <a:tr h="1185086">
                    <a:tc>
                      <a:txBody>
                        <a:bodyPr/>
                        <a:lstStyle/>
                        <a:p>
                          <a:pPr marL="0" lvl="0" indent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buFont typeface="+mj-lt"/>
                            <a:buNone/>
                          </a:pPr>
                          <a:r>
                            <a:rPr lang="en-GB" sz="4000" dirty="0">
                              <a:effectLst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a) </a:t>
                          </a:r>
                          <a14:m>
                            <m:oMath xmlns:m="http://schemas.openxmlformats.org/officeDocument/2006/math">
                              <m:r>
                                <a:rPr lang="en-GB" sz="4000" i="1" smtClean="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  <m:f>
                                <m:fPr>
                                  <m:ctrlPr>
                                    <a:rPr lang="en-GB" sz="40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4000" b="0" i="1" smtClean="0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en-GB" sz="4000" i="1" smtClean="0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5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4000" dirty="0">
                              <a:effectLst/>
                              <a:latin typeface="Comic Sans MS" panose="030F0702030302020204" pitchFamily="66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4000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4000" b="0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7</m:t>
                                  </m:r>
                                </m:num>
                                <m:den>
                                  <m:r>
                                    <a:rPr lang="en-GB" sz="4000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5</m:t>
                                  </m:r>
                                </m:den>
                              </m:f>
                            </m:oMath>
                          </a14:m>
                          <a:endParaRPr lang="en-GB" sz="40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lvl="0" indent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buFont typeface="+mj-lt"/>
                            <a:buNone/>
                          </a:pPr>
                          <a:r>
                            <a:rPr lang="en-GB" sz="4000" dirty="0">
                              <a:effectLst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d) </a:t>
                          </a:r>
                          <a14:m>
                            <m:oMath xmlns:m="http://schemas.openxmlformats.org/officeDocument/2006/math">
                              <m:r>
                                <a:rPr lang="en-GB" sz="40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  <m:f>
                                <m:fPr>
                                  <m:ctrlPr>
                                    <a:rPr lang="en-GB" sz="40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4000" b="0" i="1" smtClean="0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en-GB" sz="4000" i="1" smtClean="0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4000" dirty="0">
                              <a:effectLst/>
                              <a:latin typeface="Comic Sans MS" panose="030F0702030302020204" pitchFamily="66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4000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4000" b="0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11</m:t>
                                  </m:r>
                                </m:num>
                                <m:den>
                                  <m:r>
                                    <a:rPr lang="en-GB" sz="4000" b="0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endParaRPr lang="en-GB" sz="40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390933784"/>
                      </a:ext>
                    </a:extLst>
                  </a:tr>
                  <a:tr h="1196535">
                    <a:tc>
                      <a:txBody>
                        <a:bodyPr/>
                        <a:lstStyle/>
                        <a:p>
                          <a:pPr marL="0" lvl="0" indent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buFont typeface="+mj-lt"/>
                            <a:buNone/>
                          </a:pPr>
                          <a:r>
                            <a:rPr lang="en-GB" sz="4000" dirty="0">
                              <a:effectLst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b) </a:t>
                          </a:r>
                          <a14:m>
                            <m:oMath xmlns:m="http://schemas.openxmlformats.org/officeDocument/2006/math">
                              <m:r>
                                <a:rPr lang="en-GB" sz="40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  <m:f>
                                <m:fPr>
                                  <m:ctrlPr>
                                    <a:rPr lang="en-GB" sz="40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4000" b="0" i="1" smtClean="0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4</m:t>
                                  </m:r>
                                </m:num>
                                <m:den>
                                  <m:r>
                                    <a:rPr lang="en-GB" sz="40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7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4000" dirty="0">
                              <a:effectLst/>
                              <a:latin typeface="Comic Sans MS" panose="030F0702030302020204" pitchFamily="66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4000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4000" b="0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18</m:t>
                                  </m:r>
                                </m:num>
                                <m:den>
                                  <m:r>
                                    <a:rPr lang="en-GB" sz="4000" b="0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7</m:t>
                                  </m:r>
                                </m:den>
                              </m:f>
                            </m:oMath>
                          </a14:m>
                          <a:endParaRPr lang="en-GB" sz="40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lvl="0" indent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buFont typeface="+mj-lt"/>
                            <a:buNone/>
                          </a:pPr>
                          <a:r>
                            <a:rPr lang="en-GB" sz="4000" dirty="0">
                              <a:effectLst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e) </a:t>
                          </a:r>
                          <a14:m>
                            <m:oMath xmlns:m="http://schemas.openxmlformats.org/officeDocument/2006/math">
                              <m:r>
                                <a:rPr lang="en-GB" sz="4000" i="1" dirty="0" smtClean="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  <m:f>
                                <m:fPr>
                                  <m:ctrlPr>
                                    <a:rPr lang="en-GB" sz="40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4000" b="0" i="1" smtClean="0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5</m:t>
                                  </m:r>
                                </m:num>
                                <m:den>
                                  <m:r>
                                    <a:rPr lang="en-GB" sz="40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6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4000" dirty="0">
                              <a:effectLst/>
                              <a:latin typeface="Comic Sans MS" panose="030F0702030302020204" pitchFamily="66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4000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4000" b="0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23</m:t>
                                  </m:r>
                                </m:num>
                                <m:den>
                                  <m:r>
                                    <a:rPr lang="en-GB" sz="4000" b="0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6</m:t>
                                  </m:r>
                                </m:den>
                              </m:f>
                            </m:oMath>
                          </a14:m>
                          <a:endParaRPr lang="en-GB" sz="40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273752101"/>
                      </a:ext>
                    </a:extLst>
                  </a:tr>
                  <a:tr h="1184681">
                    <a:tc>
                      <a:txBody>
                        <a:bodyPr/>
                        <a:lstStyle/>
                        <a:p>
                          <a:pPr marL="0" lvl="0" indent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buFont typeface="+mj-lt"/>
                            <a:buNone/>
                          </a:pPr>
                          <a:r>
                            <a:rPr lang="en-GB" sz="4000" dirty="0">
                              <a:effectLst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c) </a:t>
                          </a:r>
                          <a14:m>
                            <m:oMath xmlns:m="http://schemas.openxmlformats.org/officeDocument/2006/math">
                              <m:r>
                                <a:rPr lang="en-GB" sz="40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  <m:f>
                                <m:fPr>
                                  <m:ctrlPr>
                                    <a:rPr lang="en-GB" sz="40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4000" b="0" i="1" smtClean="0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en-GB" sz="4000" b="0" i="1" smtClean="0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4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4000" dirty="0">
                              <a:effectLst/>
                              <a:latin typeface="Comic Sans MS" panose="030F0702030302020204" pitchFamily="66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4000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4000" b="0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6</m:t>
                                  </m:r>
                                </m:num>
                                <m:den>
                                  <m:r>
                                    <a:rPr lang="en-GB" sz="4000" b="0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4</m:t>
                                  </m:r>
                                </m:den>
                              </m:f>
                            </m:oMath>
                          </a14:m>
                          <a:endParaRPr lang="en-GB" sz="40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lvl="0" indent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buFont typeface="+mj-lt"/>
                            <a:buNone/>
                          </a:pPr>
                          <a:r>
                            <a:rPr lang="en-GB" sz="4000" dirty="0">
                              <a:effectLst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f) </a:t>
                          </a:r>
                          <a14:m>
                            <m:oMath xmlns:m="http://schemas.openxmlformats.org/officeDocument/2006/math">
                              <m:r>
                                <a:rPr lang="en-GB" sz="4000" i="1" smtClean="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  <m:f>
                                <m:fPr>
                                  <m:ctrlPr>
                                    <a:rPr lang="en-GB" sz="40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4000" b="0" i="1" smtClean="0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en-GB" sz="40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10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4000" dirty="0">
                              <a:effectLst/>
                              <a:latin typeface="Calibri" panose="020F050202020403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4000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4000" b="0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22</m:t>
                                  </m:r>
                                </m:num>
                                <m:den>
                                  <m:r>
                                    <a:rPr lang="en-GB" sz="4000" b="0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10</m:t>
                                  </m:r>
                                </m:den>
                              </m:f>
                            </m:oMath>
                          </a14:m>
                          <a:endParaRPr lang="en-GB" sz="40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94490061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>
                <a:extLst>
                  <a:ext uri="{FF2B5EF4-FFF2-40B4-BE49-F238E27FC236}">
                    <a16:creationId xmlns:a16="http://schemas.microsoft.com/office/drawing/2014/main" id="{12B3F22D-66C2-4197-B667-A46F218347DD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706682989"/>
                  </p:ext>
                </p:extLst>
              </p:nvPr>
            </p:nvGraphicFramePr>
            <p:xfrm>
              <a:off x="66207" y="2658200"/>
              <a:ext cx="4618339" cy="3566302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2308712">
                      <a:extLst>
                        <a:ext uri="{9D8B030D-6E8A-4147-A177-3AD203B41FA5}">
                          <a16:colId xmlns:a16="http://schemas.microsoft.com/office/drawing/2014/main" val="1544710083"/>
                        </a:ext>
                      </a:extLst>
                    </a:gridCol>
                    <a:gridCol w="2309627">
                      <a:extLst>
                        <a:ext uri="{9D8B030D-6E8A-4147-A177-3AD203B41FA5}">
                          <a16:colId xmlns:a16="http://schemas.microsoft.com/office/drawing/2014/main" val="3851193837"/>
                        </a:ext>
                      </a:extLst>
                    </a:gridCol>
                  </a:tblGrid>
                  <a:tr h="1185086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>
                          <a:blip r:embed="rId2"/>
                          <a:stretch>
                            <a:fillRect r="-100264" b="-20461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>
                          <a:blip r:embed="rId2"/>
                          <a:stretch>
                            <a:fillRect l="-99737" b="-20461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90933784"/>
                      </a:ext>
                    </a:extLst>
                  </a:tr>
                  <a:tr h="1196535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>
                          <a:blip r:embed="rId2"/>
                          <a:stretch>
                            <a:fillRect t="-99490" r="-100264" b="-1035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>
                          <a:blip r:embed="rId2"/>
                          <a:stretch>
                            <a:fillRect l="-99737" t="-99490" b="-10357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73752101"/>
                      </a:ext>
                    </a:extLst>
                  </a:tr>
                  <a:tr h="118468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>
                          <a:blip r:embed="rId2"/>
                          <a:stretch>
                            <a:fillRect t="-200513" r="-100264" b="-410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>
                          <a:blip r:embed="rId2"/>
                          <a:stretch>
                            <a:fillRect l="-99737" t="-200513" b="-410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944900611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Rectangle: Folded Corner 5">
            <a:extLst>
              <a:ext uri="{FF2B5EF4-FFF2-40B4-BE49-F238E27FC236}">
                <a16:creationId xmlns:a16="http://schemas.microsoft.com/office/drawing/2014/main" id="{97F1A365-78D5-4B4C-8102-B5664E34B594}"/>
              </a:ext>
            </a:extLst>
          </p:cNvPr>
          <p:cNvSpPr/>
          <p:nvPr/>
        </p:nvSpPr>
        <p:spPr>
          <a:xfrm>
            <a:off x="5097624" y="2658200"/>
            <a:ext cx="4229933" cy="3732245"/>
          </a:xfrm>
          <a:prstGeom prst="foldedCorner">
            <a:avLst/>
          </a:prstGeom>
          <a:solidFill>
            <a:srgbClr val="DBFB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Remember, find out how many pieces there are in the whole numbers first, then add on the ‘extra bit’.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If you finish quickly, try to write and answer some of your own questions.</a:t>
            </a:r>
          </a:p>
        </p:txBody>
      </p:sp>
    </p:spTree>
    <p:extLst>
      <p:ext uri="{BB962C8B-B14F-4D97-AF65-F5344CB8AC3E}">
        <p14:creationId xmlns:p14="http://schemas.microsoft.com/office/powerpoint/2010/main" val="34840994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423DF87-98D1-4DD9-A416-EBB275DDB888}"/>
              </a:ext>
            </a:extLst>
          </p:cNvPr>
          <p:cNvSpPr txBox="1"/>
          <p:nvPr/>
        </p:nvSpPr>
        <p:spPr>
          <a:xfrm>
            <a:off x="0" y="9072"/>
            <a:ext cx="12192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000" u="sng" dirty="0">
              <a:latin typeface="Comic Sans MS" panose="030F0702030302020204" pitchFamily="66" charset="0"/>
            </a:endParaRPr>
          </a:p>
          <a:p>
            <a:r>
              <a:rPr lang="en-US" sz="3000" u="sng" dirty="0">
                <a:latin typeface="Comic Sans MS" panose="030F0702030302020204" pitchFamily="66" charset="0"/>
              </a:rPr>
              <a:t>Activity 2 </a:t>
            </a:r>
            <a:r>
              <a:rPr lang="en-US" sz="3000" dirty="0">
                <a:latin typeface="Comic Sans MS" panose="030F0702030302020204" pitchFamily="66" charset="0"/>
              </a:rPr>
              <a:t>– Write these improper fractions as mixed numbers.</a:t>
            </a:r>
          </a:p>
          <a:p>
            <a:endParaRPr lang="en-US" sz="3000" dirty="0">
              <a:latin typeface="Comic Sans MS" panose="030F0702030302020204" pitchFamily="66" charset="0"/>
            </a:endParaRPr>
          </a:p>
          <a:p>
            <a:endParaRPr lang="en-US" sz="3000" dirty="0">
              <a:latin typeface="Comic Sans MS" panose="030F0702030302020204" pitchFamily="66" charset="0"/>
            </a:endParaRPr>
          </a:p>
          <a:p>
            <a:endParaRPr lang="en-US" sz="3000" u="sng" dirty="0">
              <a:latin typeface="Comic Sans MS" panose="030F0702030302020204" pitchFamily="66" charset="0"/>
            </a:endParaRPr>
          </a:p>
          <a:p>
            <a:endParaRPr lang="en-US" sz="3000" u="sng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>
                <a:extLst>
                  <a:ext uri="{FF2B5EF4-FFF2-40B4-BE49-F238E27FC236}">
                    <a16:creationId xmlns:a16="http://schemas.microsoft.com/office/drawing/2014/main" id="{12B3F22D-66C2-4197-B667-A46F218347DD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66207" y="2658200"/>
              <a:ext cx="4618339" cy="3566302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2308712">
                      <a:extLst>
                        <a:ext uri="{9D8B030D-6E8A-4147-A177-3AD203B41FA5}">
                          <a16:colId xmlns:a16="http://schemas.microsoft.com/office/drawing/2014/main" val="1544710083"/>
                        </a:ext>
                      </a:extLst>
                    </a:gridCol>
                    <a:gridCol w="2309627">
                      <a:extLst>
                        <a:ext uri="{9D8B030D-6E8A-4147-A177-3AD203B41FA5}">
                          <a16:colId xmlns:a16="http://schemas.microsoft.com/office/drawing/2014/main" val="3851193837"/>
                        </a:ext>
                      </a:extLst>
                    </a:gridCol>
                  </a:tblGrid>
                  <a:tr h="1185086">
                    <a:tc>
                      <a:txBody>
                        <a:bodyPr/>
                        <a:lstStyle/>
                        <a:p>
                          <a:pPr marL="0" lvl="0" indent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buFont typeface="+mj-lt"/>
                            <a:buNone/>
                          </a:pPr>
                          <a:r>
                            <a:rPr lang="en-GB" sz="4000" dirty="0">
                              <a:effectLst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a)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4000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4000" b="0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num>
                                <m:den>
                                  <m:r>
                                    <a:rPr lang="en-GB" sz="40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4000" dirty="0">
                              <a:effectLst/>
                              <a:latin typeface="Comic Sans MS" panose="030F0702030302020204" pitchFamily="66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</a:t>
                          </a:r>
                          <a:endParaRPr lang="en-GB" sz="40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lvl="0" indent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buFont typeface="+mj-lt"/>
                            <a:buNone/>
                          </a:pPr>
                          <a:r>
                            <a:rPr lang="en-GB" sz="4000" dirty="0">
                              <a:effectLst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d)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4000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4000" b="0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  <m:t>13</m:t>
                                  </m:r>
                                </m:num>
                                <m:den>
                                  <m:r>
                                    <a:rPr lang="en-GB" sz="40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3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4000" dirty="0">
                              <a:effectLst/>
                              <a:latin typeface="Comic Sans MS" panose="030F0702030302020204" pitchFamily="66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=</a:t>
                          </a:r>
                          <a:endParaRPr lang="en-GB" sz="40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390933784"/>
                      </a:ext>
                    </a:extLst>
                  </a:tr>
                  <a:tr h="1196535">
                    <a:tc>
                      <a:txBody>
                        <a:bodyPr/>
                        <a:lstStyle/>
                        <a:p>
                          <a:pPr marL="0" lvl="0" indent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buFont typeface="+mj-lt"/>
                            <a:buNone/>
                          </a:pPr>
                          <a:r>
                            <a:rPr lang="en-GB" sz="4000" dirty="0">
                              <a:effectLst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b)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4000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40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  <m:r>
                                    <a:rPr lang="en-GB" sz="4000" b="0" i="1" smtClean="0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en-GB" sz="40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4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4000" dirty="0">
                              <a:effectLst/>
                              <a:latin typeface="Comic Sans MS" panose="030F0702030302020204" pitchFamily="66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</a:t>
                          </a:r>
                          <a:endParaRPr lang="en-GB" sz="40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lvl="0" indent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buFont typeface="+mj-lt"/>
                            <a:buNone/>
                          </a:pPr>
                          <a:r>
                            <a:rPr lang="en-GB" sz="4000" dirty="0">
                              <a:effectLst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e)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4000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4000" b="0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  <m:t>16</m:t>
                                  </m:r>
                                </m:num>
                                <m:den>
                                  <m:r>
                                    <a:rPr lang="en-GB" sz="40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7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4000" dirty="0">
                              <a:effectLst/>
                              <a:latin typeface="Comic Sans MS" panose="030F0702030302020204" pitchFamily="66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</a:t>
                          </a:r>
                          <a:endParaRPr lang="en-GB" sz="40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273752101"/>
                      </a:ext>
                    </a:extLst>
                  </a:tr>
                  <a:tr h="1184681">
                    <a:tc>
                      <a:txBody>
                        <a:bodyPr/>
                        <a:lstStyle/>
                        <a:p>
                          <a:pPr marL="0" lvl="0" indent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buFont typeface="+mj-lt"/>
                            <a:buNone/>
                          </a:pPr>
                          <a:r>
                            <a:rPr lang="en-GB" sz="4000" dirty="0">
                              <a:effectLst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c)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4000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4000" b="0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  <m:t>26</m:t>
                                  </m:r>
                                </m:num>
                                <m:den>
                                  <m:r>
                                    <a:rPr lang="en-GB" sz="40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6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4000" dirty="0">
                              <a:effectLst/>
                              <a:latin typeface="Comic Sans MS" panose="030F0702030302020204" pitchFamily="66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</a:t>
                          </a:r>
                          <a:endParaRPr lang="en-GB" sz="40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lvl="0" indent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buFont typeface="+mj-lt"/>
                            <a:buNone/>
                          </a:pPr>
                          <a:r>
                            <a:rPr lang="en-GB" sz="4000" dirty="0">
                              <a:effectLst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f)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4000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4000" b="0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  <m:t>46</m:t>
                                  </m:r>
                                </m:num>
                                <m:den>
                                  <m:r>
                                    <a:rPr lang="en-GB" sz="40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4000" dirty="0">
                              <a:effectLst/>
                              <a:latin typeface="Calibri" panose="020F050202020403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= </a:t>
                          </a: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94490061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>
                <a:extLst>
                  <a:ext uri="{FF2B5EF4-FFF2-40B4-BE49-F238E27FC236}">
                    <a16:creationId xmlns:a16="http://schemas.microsoft.com/office/drawing/2014/main" id="{12B3F22D-66C2-4197-B667-A46F218347DD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14415891"/>
                  </p:ext>
                </p:extLst>
              </p:nvPr>
            </p:nvGraphicFramePr>
            <p:xfrm>
              <a:off x="66207" y="2658200"/>
              <a:ext cx="4618339" cy="3566302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2308712">
                      <a:extLst>
                        <a:ext uri="{9D8B030D-6E8A-4147-A177-3AD203B41FA5}">
                          <a16:colId xmlns:a16="http://schemas.microsoft.com/office/drawing/2014/main" val="1544710083"/>
                        </a:ext>
                      </a:extLst>
                    </a:gridCol>
                    <a:gridCol w="2309627">
                      <a:extLst>
                        <a:ext uri="{9D8B030D-6E8A-4147-A177-3AD203B41FA5}">
                          <a16:colId xmlns:a16="http://schemas.microsoft.com/office/drawing/2014/main" val="3851193837"/>
                        </a:ext>
                      </a:extLst>
                    </a:gridCol>
                  </a:tblGrid>
                  <a:tr h="1185086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>
                          <a:blip r:embed="rId2"/>
                          <a:stretch>
                            <a:fillRect r="-100264" b="-20410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>
                          <a:blip r:embed="rId2"/>
                          <a:stretch>
                            <a:fillRect l="-99737" b="-20410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90933784"/>
                      </a:ext>
                    </a:extLst>
                  </a:tr>
                  <a:tr h="1196535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>
                          <a:blip r:embed="rId2"/>
                          <a:stretch>
                            <a:fillRect t="-99490" r="-100264" b="-10306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>
                          <a:blip r:embed="rId2"/>
                          <a:stretch>
                            <a:fillRect l="-99737" t="-99490" b="-10306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73752101"/>
                      </a:ext>
                    </a:extLst>
                  </a:tr>
                  <a:tr h="118468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>
                          <a:blip r:embed="rId2"/>
                          <a:stretch>
                            <a:fillRect t="-200513" r="-100264" b="-3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>
                          <a:blip r:embed="rId2"/>
                          <a:stretch>
                            <a:fillRect l="-99737" t="-200513" b="-359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944900611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Rectangle: Folded Corner 5">
            <a:extLst>
              <a:ext uri="{FF2B5EF4-FFF2-40B4-BE49-F238E27FC236}">
                <a16:creationId xmlns:a16="http://schemas.microsoft.com/office/drawing/2014/main" id="{64D654A6-4817-46EB-B2DD-A2D3FACC1BB3}"/>
              </a:ext>
            </a:extLst>
          </p:cNvPr>
          <p:cNvSpPr/>
          <p:nvPr/>
        </p:nvSpPr>
        <p:spPr>
          <a:xfrm>
            <a:off x="5097624" y="2658200"/>
            <a:ext cx="5315339" cy="3732245"/>
          </a:xfrm>
          <a:prstGeom prst="foldedCorner">
            <a:avLst/>
          </a:prstGeom>
          <a:solidFill>
            <a:srgbClr val="DBFB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Remember, find out how many whole numbers you have by splitting the fraction into groups.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Then find out how many parts there are left over.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A fact box will help you to do this!</a:t>
            </a:r>
          </a:p>
        </p:txBody>
      </p:sp>
    </p:spTree>
    <p:extLst>
      <p:ext uri="{BB962C8B-B14F-4D97-AF65-F5344CB8AC3E}">
        <p14:creationId xmlns:p14="http://schemas.microsoft.com/office/powerpoint/2010/main" val="33035601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423DF87-98D1-4DD9-A416-EBB275DDB888}"/>
              </a:ext>
            </a:extLst>
          </p:cNvPr>
          <p:cNvSpPr txBox="1"/>
          <p:nvPr/>
        </p:nvSpPr>
        <p:spPr>
          <a:xfrm>
            <a:off x="0" y="9072"/>
            <a:ext cx="12192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000" u="sng" dirty="0">
              <a:latin typeface="Comic Sans MS" panose="030F0702030302020204" pitchFamily="66" charset="0"/>
            </a:endParaRPr>
          </a:p>
          <a:p>
            <a:r>
              <a:rPr lang="en-US" sz="3000" u="sng" dirty="0">
                <a:latin typeface="Comic Sans MS" panose="030F0702030302020204" pitchFamily="66" charset="0"/>
              </a:rPr>
              <a:t>Activity 2 </a:t>
            </a:r>
            <a:r>
              <a:rPr lang="en-US" sz="3000" dirty="0">
                <a:latin typeface="Comic Sans MS" panose="030F0702030302020204" pitchFamily="66" charset="0"/>
              </a:rPr>
              <a:t>– Write these improper fractions as mixed numbers.</a:t>
            </a:r>
          </a:p>
          <a:p>
            <a:endParaRPr lang="en-US" sz="3000" dirty="0">
              <a:latin typeface="Comic Sans MS" panose="030F0702030302020204" pitchFamily="66" charset="0"/>
            </a:endParaRPr>
          </a:p>
          <a:p>
            <a:endParaRPr lang="en-US" sz="3000" dirty="0">
              <a:latin typeface="Comic Sans MS" panose="030F0702030302020204" pitchFamily="66" charset="0"/>
            </a:endParaRPr>
          </a:p>
          <a:p>
            <a:endParaRPr lang="en-US" sz="3000" u="sng" dirty="0">
              <a:latin typeface="Comic Sans MS" panose="030F0702030302020204" pitchFamily="66" charset="0"/>
            </a:endParaRPr>
          </a:p>
          <a:p>
            <a:endParaRPr lang="en-US" sz="3000" u="sng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>
                <a:extLst>
                  <a:ext uri="{FF2B5EF4-FFF2-40B4-BE49-F238E27FC236}">
                    <a16:creationId xmlns:a16="http://schemas.microsoft.com/office/drawing/2014/main" id="{12B3F22D-66C2-4197-B667-A46F218347DD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66207" y="2658200"/>
              <a:ext cx="4618339" cy="3566302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2308712">
                      <a:extLst>
                        <a:ext uri="{9D8B030D-6E8A-4147-A177-3AD203B41FA5}">
                          <a16:colId xmlns:a16="http://schemas.microsoft.com/office/drawing/2014/main" val="1544710083"/>
                        </a:ext>
                      </a:extLst>
                    </a:gridCol>
                    <a:gridCol w="2309627">
                      <a:extLst>
                        <a:ext uri="{9D8B030D-6E8A-4147-A177-3AD203B41FA5}">
                          <a16:colId xmlns:a16="http://schemas.microsoft.com/office/drawing/2014/main" val="3851193837"/>
                        </a:ext>
                      </a:extLst>
                    </a:gridCol>
                  </a:tblGrid>
                  <a:tr h="1185086">
                    <a:tc>
                      <a:txBody>
                        <a:bodyPr/>
                        <a:lstStyle/>
                        <a:p>
                          <a:pPr marL="0" lvl="0" indent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buFont typeface="+mj-lt"/>
                            <a:buNone/>
                          </a:pPr>
                          <a:r>
                            <a:rPr lang="en-GB" sz="4000" dirty="0">
                              <a:effectLst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a)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4000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4000" b="0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num>
                                <m:den>
                                  <m:r>
                                    <a:rPr lang="en-GB" sz="40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4000" dirty="0">
                              <a:effectLst/>
                              <a:latin typeface="Comic Sans MS" panose="030F0702030302020204" pitchFamily="66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r>
                                <a:rPr lang="en-GB" sz="4000" i="1" smtClea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  <m:f>
                                <m:fPr>
                                  <m:ctrlPr>
                                    <a:rPr lang="en-GB" sz="4000" i="1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4000" b="0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4000" b="0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oMath>
                          </a14:m>
                          <a:endParaRPr lang="en-GB" sz="40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lvl="0" indent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buFont typeface="+mj-lt"/>
                            <a:buNone/>
                          </a:pPr>
                          <a:r>
                            <a:rPr lang="en-GB" sz="4000" dirty="0">
                              <a:effectLst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d)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4000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4000" b="0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  <m:t>13</m:t>
                                  </m:r>
                                </m:num>
                                <m:den>
                                  <m:r>
                                    <a:rPr lang="en-GB" sz="40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3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4000" dirty="0">
                              <a:effectLst/>
                              <a:latin typeface="Comic Sans MS" panose="030F0702030302020204" pitchFamily="66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r>
                                <a:rPr lang="en-GB" sz="4000" i="1" smtClea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4</m:t>
                              </m:r>
                              <m:f>
                                <m:fPr>
                                  <m:ctrlPr>
                                    <a:rPr lang="en-GB" sz="4000" i="1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4000" b="0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4000" b="0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3</m:t>
                                  </m:r>
                                </m:den>
                              </m:f>
                            </m:oMath>
                          </a14:m>
                          <a:endParaRPr lang="en-GB" sz="40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390933784"/>
                      </a:ext>
                    </a:extLst>
                  </a:tr>
                  <a:tr h="1196535">
                    <a:tc>
                      <a:txBody>
                        <a:bodyPr/>
                        <a:lstStyle/>
                        <a:p>
                          <a:pPr marL="0" lvl="0" indent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buFont typeface="+mj-lt"/>
                            <a:buNone/>
                          </a:pPr>
                          <a:r>
                            <a:rPr lang="en-GB" sz="4000" dirty="0">
                              <a:effectLst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b)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4000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40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  <m:r>
                                    <a:rPr lang="en-GB" sz="4000" b="0" i="1" smtClean="0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en-GB" sz="40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4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4000" dirty="0">
                              <a:effectLst/>
                              <a:latin typeface="Comic Sans MS" panose="030F0702030302020204" pitchFamily="66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r>
                                <a:rPr lang="en-GB" sz="4000" i="1" smtClea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  <m:f>
                                <m:fPr>
                                  <m:ctrlPr>
                                    <a:rPr lang="en-GB" sz="4000" i="1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4000" b="0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4000" b="0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4</m:t>
                                  </m:r>
                                </m:den>
                              </m:f>
                            </m:oMath>
                          </a14:m>
                          <a:endParaRPr lang="en-GB" sz="40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lvl="0" indent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buFont typeface="+mj-lt"/>
                            <a:buNone/>
                          </a:pPr>
                          <a:r>
                            <a:rPr lang="en-GB" sz="4000" dirty="0">
                              <a:effectLst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e)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4000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4000" b="0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  <m:t>16</m:t>
                                  </m:r>
                                </m:num>
                                <m:den>
                                  <m:r>
                                    <a:rPr lang="en-GB" sz="40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7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4000" dirty="0">
                              <a:effectLst/>
                              <a:latin typeface="Comic Sans MS" panose="030F0702030302020204" pitchFamily="66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r>
                                <a:rPr lang="en-GB" sz="4000" i="1" smtClea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  <m:f>
                                <m:fPr>
                                  <m:ctrlPr>
                                    <a:rPr lang="en-GB" sz="4000" i="1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4000" b="0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en-GB" sz="4000" b="0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7</m:t>
                                  </m:r>
                                </m:den>
                              </m:f>
                            </m:oMath>
                          </a14:m>
                          <a:endParaRPr lang="en-GB" sz="40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273752101"/>
                      </a:ext>
                    </a:extLst>
                  </a:tr>
                  <a:tr h="1184681">
                    <a:tc>
                      <a:txBody>
                        <a:bodyPr/>
                        <a:lstStyle/>
                        <a:p>
                          <a:pPr marL="0" lvl="0" indent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buFont typeface="+mj-lt"/>
                            <a:buNone/>
                          </a:pPr>
                          <a:r>
                            <a:rPr lang="en-GB" sz="4000" dirty="0">
                              <a:effectLst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c)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4000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4000" b="0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  <m:t>26</m:t>
                                  </m:r>
                                </m:num>
                                <m:den>
                                  <m:r>
                                    <a:rPr lang="en-GB" sz="40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6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4000" dirty="0">
                              <a:effectLst/>
                              <a:latin typeface="Comic Sans MS" panose="030F0702030302020204" pitchFamily="66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r>
                                <a:rPr lang="en-GB" sz="4000" i="1" smtClea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4</m:t>
                              </m:r>
                              <m:f>
                                <m:fPr>
                                  <m:ctrlPr>
                                    <a:rPr lang="en-GB" sz="4000" i="1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4000" b="0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en-GB" sz="4000" b="0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6</m:t>
                                  </m:r>
                                </m:den>
                              </m:f>
                            </m:oMath>
                          </a14:m>
                          <a:endParaRPr lang="en-GB" sz="40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lvl="0" indent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buFont typeface="+mj-lt"/>
                            <a:buNone/>
                          </a:pPr>
                          <a:r>
                            <a:rPr lang="en-GB" sz="4000" dirty="0">
                              <a:effectLst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f)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4000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4000" b="0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  <m:t>46</m:t>
                                  </m:r>
                                </m:num>
                                <m:den>
                                  <m:r>
                                    <a:rPr lang="en-GB" sz="40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4000" dirty="0">
                              <a:effectLst/>
                              <a:latin typeface="Calibri" panose="020F050202020403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r>
                                <a:rPr lang="en-GB" sz="4000" i="1" smtClea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  <m:f>
                                <m:fPr>
                                  <m:ctrlPr>
                                    <a:rPr lang="en-GB" sz="4000" i="1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4000" b="0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6</m:t>
                                  </m:r>
                                </m:num>
                                <m:den>
                                  <m:r>
                                    <a:rPr lang="en-GB" sz="4000" b="0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endParaRPr lang="en-GB" sz="40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94490061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>
                <a:extLst>
                  <a:ext uri="{FF2B5EF4-FFF2-40B4-BE49-F238E27FC236}">
                    <a16:creationId xmlns:a16="http://schemas.microsoft.com/office/drawing/2014/main" id="{12B3F22D-66C2-4197-B667-A46F218347DD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616998443"/>
                  </p:ext>
                </p:extLst>
              </p:nvPr>
            </p:nvGraphicFramePr>
            <p:xfrm>
              <a:off x="66207" y="2658200"/>
              <a:ext cx="4618339" cy="3566302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2308712">
                      <a:extLst>
                        <a:ext uri="{9D8B030D-6E8A-4147-A177-3AD203B41FA5}">
                          <a16:colId xmlns:a16="http://schemas.microsoft.com/office/drawing/2014/main" val="1544710083"/>
                        </a:ext>
                      </a:extLst>
                    </a:gridCol>
                    <a:gridCol w="2309627">
                      <a:extLst>
                        <a:ext uri="{9D8B030D-6E8A-4147-A177-3AD203B41FA5}">
                          <a16:colId xmlns:a16="http://schemas.microsoft.com/office/drawing/2014/main" val="3851193837"/>
                        </a:ext>
                      </a:extLst>
                    </a:gridCol>
                  </a:tblGrid>
                  <a:tr h="1185086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>
                          <a:blip r:embed="rId2"/>
                          <a:stretch>
                            <a:fillRect r="-100264" b="-20410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>
                          <a:blip r:embed="rId2"/>
                          <a:stretch>
                            <a:fillRect l="-99737" b="-20410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90933784"/>
                      </a:ext>
                    </a:extLst>
                  </a:tr>
                  <a:tr h="1196535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>
                          <a:blip r:embed="rId2"/>
                          <a:stretch>
                            <a:fillRect t="-99490" r="-100264" b="-10306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>
                          <a:blip r:embed="rId2"/>
                          <a:stretch>
                            <a:fillRect l="-99737" t="-99490" b="-10306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73752101"/>
                      </a:ext>
                    </a:extLst>
                  </a:tr>
                  <a:tr h="118468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>
                          <a:blip r:embed="rId2"/>
                          <a:stretch>
                            <a:fillRect t="-200513" r="-100264" b="-3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>
                          <a:blip r:embed="rId2"/>
                          <a:stretch>
                            <a:fillRect l="-99737" t="-200513" b="-359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944900611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Rectangle: Folded Corner 5">
            <a:extLst>
              <a:ext uri="{FF2B5EF4-FFF2-40B4-BE49-F238E27FC236}">
                <a16:creationId xmlns:a16="http://schemas.microsoft.com/office/drawing/2014/main" id="{64D654A6-4817-46EB-B2DD-A2D3FACC1BB3}"/>
              </a:ext>
            </a:extLst>
          </p:cNvPr>
          <p:cNvSpPr/>
          <p:nvPr/>
        </p:nvSpPr>
        <p:spPr>
          <a:xfrm>
            <a:off x="5097624" y="2658200"/>
            <a:ext cx="5315339" cy="3732245"/>
          </a:xfrm>
          <a:prstGeom prst="foldedCorner">
            <a:avLst/>
          </a:prstGeom>
          <a:solidFill>
            <a:srgbClr val="DBFB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Remember, find out how many whole numbers you have by splitting the fraction into groups.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Then find out how many parts there are left over.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A fact box will help you to do this!</a:t>
            </a:r>
          </a:p>
        </p:txBody>
      </p:sp>
    </p:spTree>
    <p:extLst>
      <p:ext uri="{BB962C8B-B14F-4D97-AF65-F5344CB8AC3E}">
        <p14:creationId xmlns:p14="http://schemas.microsoft.com/office/powerpoint/2010/main" val="20348195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324</Words>
  <Application>Microsoft Office PowerPoint</Application>
  <PresentationFormat>Widescreen</PresentationFormat>
  <Paragraphs>56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Cambria Math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 Rayner</dc:creator>
  <cp:lastModifiedBy>Sara Rayner</cp:lastModifiedBy>
  <cp:revision>1</cp:revision>
  <dcterms:created xsi:type="dcterms:W3CDTF">2022-04-04T08:36:32Z</dcterms:created>
  <dcterms:modified xsi:type="dcterms:W3CDTF">2022-04-04T08:53:53Z</dcterms:modified>
</cp:coreProperties>
</file>