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2" r:id="rId1"/>
    <p:sldMasterId id="2147483663" r:id="rId2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Dancing Script" panose="020B0604020202020204" charset="0"/>
      <p:regular r:id="rId26"/>
      <p:bold r:id="rId27"/>
    </p:embeddedFont>
    <p:embeddedFont>
      <p:font typeface="Handlee" panose="020B0604020202020204" charset="0"/>
      <p:regular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4" d="100"/>
          <a:sy n="144" d="100"/>
        </p:scale>
        <p:origin x="65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ea79c0d5e8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2110" y="977515"/>
            <a:ext cx="4977000" cy="2639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ea79c0d5e8_0_18:notes"/>
          <p:cNvSpPr txBox="1">
            <a:spLocks noGrp="1"/>
          </p:cNvSpPr>
          <p:nvPr>
            <p:ph type="body" idx="1"/>
          </p:nvPr>
        </p:nvSpPr>
        <p:spPr>
          <a:xfrm>
            <a:off x="622119" y="3763433"/>
            <a:ext cx="4977000" cy="307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gea79c0d5e8_0_18:notes"/>
          <p:cNvSpPr txBox="1">
            <a:spLocks noGrp="1"/>
          </p:cNvSpPr>
          <p:nvPr>
            <p:ph type="sldNum" idx="12"/>
          </p:nvPr>
        </p:nvSpPr>
        <p:spPr>
          <a:xfrm>
            <a:off x="3523899" y="7427758"/>
            <a:ext cx="26958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350" tIns="81350" rIns="81350" bIns="813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1</a:t>
            </a:fld>
            <a:endParaRPr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ea79c0d5e8_1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503238" y="585788"/>
            <a:ext cx="5214937" cy="2933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ea79c0d5e8_1_107:notes"/>
          <p:cNvSpPr txBox="1">
            <a:spLocks noGrp="1"/>
          </p:cNvSpPr>
          <p:nvPr>
            <p:ph type="body" idx="1"/>
          </p:nvPr>
        </p:nvSpPr>
        <p:spPr>
          <a:xfrm>
            <a:off x="622119" y="3714558"/>
            <a:ext cx="4977000" cy="35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ea79c0d5e8_1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5864" y="586509"/>
            <a:ext cx="5530200" cy="2932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ea79c0d5e8_1_159:notes"/>
          <p:cNvSpPr txBox="1">
            <a:spLocks noGrp="1"/>
          </p:cNvSpPr>
          <p:nvPr>
            <p:ph type="body" idx="1"/>
          </p:nvPr>
        </p:nvSpPr>
        <p:spPr>
          <a:xfrm>
            <a:off x="622119" y="3714558"/>
            <a:ext cx="4977000" cy="35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140f28fc90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5864" y="586509"/>
            <a:ext cx="5530200" cy="2932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140f28fc90_0_8:notes"/>
          <p:cNvSpPr txBox="1">
            <a:spLocks noGrp="1"/>
          </p:cNvSpPr>
          <p:nvPr>
            <p:ph type="body" idx="1"/>
          </p:nvPr>
        </p:nvSpPr>
        <p:spPr>
          <a:xfrm>
            <a:off x="622119" y="3714558"/>
            <a:ext cx="4977000" cy="35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ea79c0d5e8_1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2110" y="977515"/>
            <a:ext cx="4977000" cy="2639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ea79c0d5e8_1_165:notes"/>
          <p:cNvSpPr txBox="1">
            <a:spLocks noGrp="1"/>
          </p:cNvSpPr>
          <p:nvPr>
            <p:ph type="body" idx="1"/>
          </p:nvPr>
        </p:nvSpPr>
        <p:spPr>
          <a:xfrm>
            <a:off x="622119" y="3763433"/>
            <a:ext cx="4977000" cy="307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" name="Google Shape;92;gea79c0d5e8_1_165:notes"/>
          <p:cNvSpPr txBox="1">
            <a:spLocks noGrp="1"/>
          </p:cNvSpPr>
          <p:nvPr>
            <p:ph type="sldNum" idx="12"/>
          </p:nvPr>
        </p:nvSpPr>
        <p:spPr>
          <a:xfrm>
            <a:off x="3523899" y="7427758"/>
            <a:ext cx="26958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350" tIns="81350" rIns="81350" bIns="813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5</a:t>
            </a:fld>
            <a:endParaRPr sz="12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ea79c0d5e8_1_5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5864" y="586509"/>
            <a:ext cx="5530200" cy="2932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ea79c0d5e8_1_501:notes"/>
          <p:cNvSpPr txBox="1">
            <a:spLocks noGrp="1"/>
          </p:cNvSpPr>
          <p:nvPr>
            <p:ph type="body" idx="1"/>
          </p:nvPr>
        </p:nvSpPr>
        <p:spPr>
          <a:xfrm>
            <a:off x="622119" y="3714558"/>
            <a:ext cx="4977000" cy="35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10bf06c8d1e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5864" y="586509"/>
            <a:ext cx="5530200" cy="2932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10bf06c8d1e_0_4:notes"/>
          <p:cNvSpPr txBox="1">
            <a:spLocks noGrp="1"/>
          </p:cNvSpPr>
          <p:nvPr>
            <p:ph type="body" idx="1"/>
          </p:nvPr>
        </p:nvSpPr>
        <p:spPr>
          <a:xfrm>
            <a:off x="622119" y="3714558"/>
            <a:ext cx="4977000" cy="35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ea79c0d5e8_1_5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2110" y="977515"/>
            <a:ext cx="4977000" cy="2639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ea79c0d5e8_1_514:notes"/>
          <p:cNvSpPr txBox="1">
            <a:spLocks noGrp="1"/>
          </p:cNvSpPr>
          <p:nvPr>
            <p:ph type="body" idx="1"/>
          </p:nvPr>
        </p:nvSpPr>
        <p:spPr>
          <a:xfrm>
            <a:off x="622119" y="3763433"/>
            <a:ext cx="4977000" cy="307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gea79c0d5e8_1_514:notes"/>
          <p:cNvSpPr txBox="1">
            <a:spLocks noGrp="1"/>
          </p:cNvSpPr>
          <p:nvPr>
            <p:ph type="sldNum" idx="12"/>
          </p:nvPr>
        </p:nvSpPr>
        <p:spPr>
          <a:xfrm>
            <a:off x="3523899" y="7427758"/>
            <a:ext cx="26958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350" tIns="81350" rIns="81350" bIns="813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8</a:t>
            </a:fld>
            <a:endParaRPr sz="12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10bf06c8d1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5864" y="586509"/>
            <a:ext cx="5530200" cy="2932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10bf06c8d1e_0_11:notes"/>
          <p:cNvSpPr txBox="1">
            <a:spLocks noGrp="1"/>
          </p:cNvSpPr>
          <p:nvPr>
            <p:ph type="body" idx="1"/>
          </p:nvPr>
        </p:nvSpPr>
        <p:spPr>
          <a:xfrm>
            <a:off x="622119" y="3714558"/>
            <a:ext cx="4977000" cy="35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10bf06c8d1e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5864" y="586509"/>
            <a:ext cx="5530200" cy="2932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10bf06c8d1e_0_16:notes"/>
          <p:cNvSpPr txBox="1">
            <a:spLocks noGrp="1"/>
          </p:cNvSpPr>
          <p:nvPr>
            <p:ph type="body" idx="1"/>
          </p:nvPr>
        </p:nvSpPr>
        <p:spPr>
          <a:xfrm>
            <a:off x="622119" y="3714558"/>
            <a:ext cx="4977000" cy="35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ea79c0d5e8_1_5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2110" y="977515"/>
            <a:ext cx="4977000" cy="2639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ea79c0d5e8_1_540:notes"/>
          <p:cNvSpPr txBox="1">
            <a:spLocks noGrp="1"/>
          </p:cNvSpPr>
          <p:nvPr>
            <p:ph type="body" idx="1"/>
          </p:nvPr>
        </p:nvSpPr>
        <p:spPr>
          <a:xfrm>
            <a:off x="622119" y="3763433"/>
            <a:ext cx="4977000" cy="307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gea79c0d5e8_1_540:notes"/>
          <p:cNvSpPr txBox="1">
            <a:spLocks noGrp="1"/>
          </p:cNvSpPr>
          <p:nvPr>
            <p:ph type="sldNum" idx="12"/>
          </p:nvPr>
        </p:nvSpPr>
        <p:spPr>
          <a:xfrm>
            <a:off x="3523899" y="7427758"/>
            <a:ext cx="26958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350" tIns="81350" rIns="81350" bIns="813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11</a:t>
            </a:fld>
            <a:endParaRPr sz="120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1140f28fc90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5864" y="586509"/>
            <a:ext cx="5530200" cy="2932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1140f28fc90_0_16:notes"/>
          <p:cNvSpPr txBox="1">
            <a:spLocks noGrp="1"/>
          </p:cNvSpPr>
          <p:nvPr>
            <p:ph type="body" idx="1"/>
          </p:nvPr>
        </p:nvSpPr>
        <p:spPr>
          <a:xfrm>
            <a:off x="622119" y="3714558"/>
            <a:ext cx="4977000" cy="35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1140f28fc90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5864" y="586509"/>
            <a:ext cx="5530200" cy="2932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1140f28fc90_0_22:notes"/>
          <p:cNvSpPr txBox="1">
            <a:spLocks noGrp="1"/>
          </p:cNvSpPr>
          <p:nvPr>
            <p:ph type="body" idx="1"/>
          </p:nvPr>
        </p:nvSpPr>
        <p:spPr>
          <a:xfrm>
            <a:off x="622119" y="3714558"/>
            <a:ext cx="4977000" cy="35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ea79c0d5e8_1_5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2110" y="977515"/>
            <a:ext cx="4977000" cy="2639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ea79c0d5e8_1_564:notes"/>
          <p:cNvSpPr txBox="1">
            <a:spLocks noGrp="1"/>
          </p:cNvSpPr>
          <p:nvPr>
            <p:ph type="body" idx="1"/>
          </p:nvPr>
        </p:nvSpPr>
        <p:spPr>
          <a:xfrm>
            <a:off x="622119" y="3763433"/>
            <a:ext cx="4977000" cy="307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gea79c0d5e8_1_564:notes"/>
          <p:cNvSpPr txBox="1">
            <a:spLocks noGrp="1"/>
          </p:cNvSpPr>
          <p:nvPr>
            <p:ph type="sldNum" idx="12"/>
          </p:nvPr>
        </p:nvSpPr>
        <p:spPr>
          <a:xfrm>
            <a:off x="3523899" y="7427758"/>
            <a:ext cx="26958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350" tIns="81350" rIns="81350" bIns="813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14</a:t>
            </a:fld>
            <a:endParaRPr sz="120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1140f28fc90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5864" y="586509"/>
            <a:ext cx="5530200" cy="2932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1140f28fc90_0_27:notes"/>
          <p:cNvSpPr txBox="1">
            <a:spLocks noGrp="1"/>
          </p:cNvSpPr>
          <p:nvPr>
            <p:ph type="body" idx="1"/>
          </p:nvPr>
        </p:nvSpPr>
        <p:spPr>
          <a:xfrm>
            <a:off x="622119" y="3714558"/>
            <a:ext cx="4977000" cy="35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1140f28fc90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5864" y="586509"/>
            <a:ext cx="5530200" cy="2932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1140f28fc90_0_33:notes"/>
          <p:cNvSpPr txBox="1">
            <a:spLocks noGrp="1"/>
          </p:cNvSpPr>
          <p:nvPr>
            <p:ph type="body" idx="1"/>
          </p:nvPr>
        </p:nvSpPr>
        <p:spPr>
          <a:xfrm>
            <a:off x="622119" y="3714558"/>
            <a:ext cx="4977000" cy="35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f8d0c98e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2110" y="977515"/>
            <a:ext cx="4977000" cy="26394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f8d0c98ebb_0_0:notes"/>
          <p:cNvSpPr txBox="1">
            <a:spLocks noGrp="1"/>
          </p:cNvSpPr>
          <p:nvPr>
            <p:ph type="body" idx="1"/>
          </p:nvPr>
        </p:nvSpPr>
        <p:spPr>
          <a:xfrm>
            <a:off x="622119" y="3763433"/>
            <a:ext cx="4977000" cy="307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gf8d0c98ebb_0_0:notes"/>
          <p:cNvSpPr txBox="1">
            <a:spLocks noGrp="1"/>
          </p:cNvSpPr>
          <p:nvPr>
            <p:ph type="sldNum" idx="12"/>
          </p:nvPr>
        </p:nvSpPr>
        <p:spPr>
          <a:xfrm>
            <a:off x="3523899" y="7427758"/>
            <a:ext cx="2695800" cy="39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350" tIns="81350" rIns="81350" bIns="813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17</a:t>
            </a:fld>
            <a:endParaRPr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1140f28fc90_0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45864" y="586509"/>
            <a:ext cx="5530200" cy="29325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1140f28fc90_0_39:notes"/>
          <p:cNvSpPr txBox="1">
            <a:spLocks noGrp="1"/>
          </p:cNvSpPr>
          <p:nvPr>
            <p:ph type="body" idx="1"/>
          </p:nvPr>
        </p:nvSpPr>
        <p:spPr>
          <a:xfrm>
            <a:off x="622119" y="3714558"/>
            <a:ext cx="4977000" cy="35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 type="tx">
  <p:cSld name="TITLE_AND_BODY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sldNum" idx="12"/>
          </p:nvPr>
        </p:nvSpPr>
        <p:spPr>
          <a:xfrm>
            <a:off x="8422818" y="4803219"/>
            <a:ext cx="264000" cy="2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425" tIns="36425" rIns="36425" bIns="36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5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425" tIns="36425" rIns="36425" bIns="36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9pPr>
          </a:lstStyle>
          <a:p>
            <a:endParaRPr/>
          </a:p>
        </p:txBody>
      </p:sp>
      <p:sp>
        <p:nvSpPr>
          <p:cNvPr id="58" name="Google Shape;58;p15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425" tIns="36425" rIns="36425" bIns="36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  <a:defRPr sz="2200"/>
            </a:lvl1pPr>
            <a:lvl2pPr lvl="1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  <a:defRPr sz="2200"/>
            </a:lvl2pPr>
            <a:lvl3pPr lvl="2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  <a:defRPr sz="2200"/>
            </a:lvl3pPr>
            <a:lvl4pPr lvl="3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  <a:defRPr sz="2200"/>
            </a:lvl4pPr>
            <a:lvl5pPr lvl="4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  <a:defRPr sz="2200"/>
            </a:lvl5pPr>
            <a:lvl6pPr lvl="5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  <a:defRPr sz="2200"/>
            </a:lvl6pPr>
            <a:lvl7pPr lvl="6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  <a:defRPr sz="2200"/>
            </a:lvl7pPr>
            <a:lvl8pPr lvl="7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  <a:defRPr sz="2200"/>
            </a:lvl8pPr>
            <a:lvl9pPr lvl="8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  <a:defRPr sz="2200"/>
            </a:lvl9pPr>
          </a:lstStyle>
          <a:p>
            <a:endParaRPr/>
          </a:p>
        </p:txBody>
      </p:sp>
      <p:sp>
        <p:nvSpPr>
          <p:cNvPr id="59" name="Google Shape;59;p15"/>
          <p:cNvSpPr txBox="1">
            <a:spLocks noGrp="1"/>
          </p:cNvSpPr>
          <p:nvPr>
            <p:ph type="sldNum" idx="12"/>
          </p:nvPr>
        </p:nvSpPr>
        <p:spPr>
          <a:xfrm>
            <a:off x="8472458" y="466321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425" tIns="36425" rIns="36425" bIns="36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400" cy="393600"/>
          </a:xfrm>
          <a:prstGeom prst="rect">
            <a:avLst/>
          </a:prstGeom>
        </p:spPr>
        <p:txBody>
          <a:bodyPr spcFirstLastPara="1" wrap="square" lIns="36425" tIns="36425" rIns="36425" bIns="36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57200" y="69056"/>
            <a:ext cx="8229600" cy="11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425" tIns="36425" rIns="36425" bIns="36425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Calibri"/>
              <a:buNone/>
              <a:defRPr sz="35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Calibri"/>
              <a:buNone/>
              <a:defRPr sz="35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Calibri"/>
              <a:buNone/>
              <a:defRPr sz="35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Calibri"/>
              <a:buNone/>
              <a:defRPr sz="35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Calibri"/>
              <a:buNone/>
              <a:defRPr sz="35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Calibri"/>
              <a:buNone/>
              <a:defRPr sz="35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Calibri"/>
              <a:buNone/>
              <a:defRPr sz="35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Calibri"/>
              <a:buNone/>
              <a:defRPr sz="35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500"/>
              <a:buFont typeface="Calibri"/>
              <a:buNone/>
              <a:defRPr sz="35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9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425" tIns="36425" rIns="36425" bIns="36425" anchor="t" anchorCtr="0">
            <a:noAutofit/>
          </a:bodyPr>
          <a:lstStyle>
            <a:lvl1pPr marL="457200" marR="0" lvl="0" indent="-3937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»"/>
              <a:defRPr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37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–"/>
              <a:defRPr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937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937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–"/>
              <a:defRPr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937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»"/>
              <a:defRPr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37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37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37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37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422818" y="4803219"/>
            <a:ext cx="264000" cy="2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425" tIns="36425" rIns="36425" bIns="36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000"/>
              <a:buFont typeface="Calibri"/>
              <a:buNone/>
              <a:defRPr sz="10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sz="11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7"/>
          <p:cNvSpPr txBox="1">
            <a:spLocks noGrp="1"/>
          </p:cNvSpPr>
          <p:nvPr>
            <p:ph type="ctrTitle"/>
          </p:nvPr>
        </p:nvSpPr>
        <p:spPr>
          <a:xfrm>
            <a:off x="658732" y="1074573"/>
            <a:ext cx="7826400" cy="1957500"/>
          </a:xfrm>
          <a:prstGeom prst="rect">
            <a:avLst/>
          </a:prstGeom>
          <a:solidFill>
            <a:srgbClr val="F3F3F3"/>
          </a:solidFill>
        </p:spPr>
        <p:txBody>
          <a:bodyPr spcFirstLastPara="1" wrap="square" lIns="36425" tIns="36425" rIns="36425" bIns="36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300">
                <a:latin typeface="Dancing Script"/>
                <a:ea typeface="Dancing Script"/>
                <a:cs typeface="Dancing Script"/>
                <a:sym typeface="Dancing Script"/>
              </a:rPr>
              <a:t>             Handwriting</a:t>
            </a:r>
            <a:endParaRPr sz="5300">
              <a:latin typeface="Dancing Script"/>
              <a:ea typeface="Dancing Script"/>
              <a:cs typeface="Dancing Script"/>
              <a:sym typeface="Dancing Scrip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300">
                <a:latin typeface="Dancing Script"/>
                <a:ea typeface="Dancing Script"/>
                <a:cs typeface="Dancing Script"/>
                <a:sym typeface="Dancing Script"/>
              </a:rPr>
              <a:t> </a:t>
            </a:r>
            <a:endParaRPr sz="5300"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  <p:sp>
        <p:nvSpPr>
          <p:cNvPr id="68" name="Google Shape;68;p17"/>
          <p:cNvSpPr txBox="1">
            <a:spLocks noGrp="1"/>
          </p:cNvSpPr>
          <p:nvPr>
            <p:ph type="subTitle" idx="1"/>
          </p:nvPr>
        </p:nvSpPr>
        <p:spPr>
          <a:xfrm>
            <a:off x="311721" y="3031955"/>
            <a:ext cx="8520600" cy="792900"/>
          </a:xfrm>
          <a:prstGeom prst="rect">
            <a:avLst/>
          </a:prstGeom>
        </p:spPr>
        <p:txBody>
          <a:bodyPr spcFirstLastPara="1" wrap="square" lIns="36425" tIns="36425" rIns="36425" bIns="36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/>
              <a:t>Spring 2 Lesson 1</a:t>
            </a:r>
            <a:endParaRPr/>
          </a:p>
        </p:txBody>
      </p:sp>
      <p:pic>
        <p:nvPicPr>
          <p:cNvPr id="69" name="Google Shape;6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9107304">
            <a:off x="639478" y="3350785"/>
            <a:ext cx="2795115" cy="1284359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403337">
            <a:off x="5593262" y="3340863"/>
            <a:ext cx="2959030" cy="11890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/>
        </p:nvSpPr>
        <p:spPr>
          <a:xfrm>
            <a:off x="273984" y="3602113"/>
            <a:ext cx="8411100" cy="14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50" tIns="72850" rIns="72850" bIns="72850" anchor="t" anchorCtr="0">
            <a:sp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 dirty="0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Look carefully at my example.</a:t>
            </a:r>
            <a:endParaRPr sz="2100" b="1" dirty="0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 dirty="0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Practice two rows of capital letter N and cursive ‘n’. Make sure you make the capital letter reach the top of the line. </a:t>
            </a:r>
            <a:endParaRPr sz="2100" b="1" dirty="0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 dirty="0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Practice writing two rows of cursive </a:t>
            </a:r>
            <a:r>
              <a:rPr lang="en" sz="2100" b="1" dirty="0" smtClean="0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‘n’. </a:t>
            </a:r>
            <a:endParaRPr sz="2100" b="1" dirty="0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</p:txBody>
      </p:sp>
      <p:pic>
        <p:nvPicPr>
          <p:cNvPr id="76" name="Google Shape;76;p18"/>
          <p:cNvPicPr preferRelativeResize="0"/>
          <p:nvPr/>
        </p:nvPicPr>
        <p:blipFill rotWithShape="1">
          <a:blip r:embed="rId3">
            <a:alphaModFix/>
          </a:blip>
          <a:srcRect r="52148"/>
          <a:stretch/>
        </p:blipFill>
        <p:spPr>
          <a:xfrm rot="5400000">
            <a:off x="1512225" y="-924528"/>
            <a:ext cx="3300301" cy="5561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9"/>
          <p:cNvSpPr txBox="1"/>
          <p:nvPr/>
        </p:nvSpPr>
        <p:spPr>
          <a:xfrm>
            <a:off x="152409" y="3602113"/>
            <a:ext cx="8411100" cy="14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50" tIns="72850" rIns="72850" bIns="72850" anchor="t" anchorCtr="0">
            <a:sp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Look carefully at my example.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Practice writing two rows of cursive ‘m’. 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Practice two rows of capital letter M and cursive ‘m’. Make sure you make the capital letter reach the top of the line. 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</p:txBody>
      </p:sp>
      <p:pic>
        <p:nvPicPr>
          <p:cNvPr id="82" name="Google Shape;82;p19"/>
          <p:cNvPicPr preferRelativeResize="0"/>
          <p:nvPr/>
        </p:nvPicPr>
        <p:blipFill rotWithShape="1">
          <a:blip r:embed="rId3">
            <a:alphaModFix/>
          </a:blip>
          <a:srcRect l="50081" r="2067"/>
          <a:stretch/>
        </p:blipFill>
        <p:spPr>
          <a:xfrm rot="5400000">
            <a:off x="1512225" y="-924528"/>
            <a:ext cx="3300301" cy="5561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0"/>
          <p:cNvSpPr txBox="1"/>
          <p:nvPr/>
        </p:nvSpPr>
        <p:spPr>
          <a:xfrm>
            <a:off x="157209" y="3913213"/>
            <a:ext cx="8411100" cy="47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50" tIns="72850" rIns="72850" bIns="72850" anchor="t" anchorCtr="0">
            <a:sp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Next try these common joins.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</p:txBody>
      </p:sp>
      <p:pic>
        <p:nvPicPr>
          <p:cNvPr id="88" name="Google Shape;8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1221346" y="-405896"/>
            <a:ext cx="3273225" cy="4850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1"/>
          <p:cNvSpPr txBox="1">
            <a:spLocks noGrp="1"/>
          </p:cNvSpPr>
          <p:nvPr>
            <p:ph type="ctrTitle"/>
          </p:nvPr>
        </p:nvSpPr>
        <p:spPr>
          <a:xfrm>
            <a:off x="658732" y="1074573"/>
            <a:ext cx="7826400" cy="1957500"/>
          </a:xfrm>
          <a:prstGeom prst="rect">
            <a:avLst/>
          </a:prstGeom>
          <a:solidFill>
            <a:srgbClr val="F3F3F3"/>
          </a:solidFill>
        </p:spPr>
        <p:txBody>
          <a:bodyPr spcFirstLastPara="1" wrap="square" lIns="36425" tIns="36425" rIns="36425" bIns="36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300">
                <a:latin typeface="Dancing Script"/>
                <a:ea typeface="Dancing Script"/>
                <a:cs typeface="Dancing Script"/>
                <a:sym typeface="Dancing Script"/>
              </a:rPr>
              <a:t>             Handwriting</a:t>
            </a:r>
            <a:endParaRPr sz="5300">
              <a:latin typeface="Dancing Script"/>
              <a:ea typeface="Dancing Script"/>
              <a:cs typeface="Dancing Script"/>
              <a:sym typeface="Dancing Scrip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300">
                <a:latin typeface="Dancing Script"/>
                <a:ea typeface="Dancing Script"/>
                <a:cs typeface="Dancing Script"/>
                <a:sym typeface="Dancing Script"/>
              </a:rPr>
              <a:t> </a:t>
            </a:r>
            <a:endParaRPr sz="5300"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  <p:sp>
        <p:nvSpPr>
          <p:cNvPr id="95" name="Google Shape;95;p21"/>
          <p:cNvSpPr txBox="1">
            <a:spLocks noGrp="1"/>
          </p:cNvSpPr>
          <p:nvPr>
            <p:ph type="subTitle" idx="1"/>
          </p:nvPr>
        </p:nvSpPr>
        <p:spPr>
          <a:xfrm>
            <a:off x="311721" y="3031955"/>
            <a:ext cx="8520600" cy="792900"/>
          </a:xfrm>
          <a:prstGeom prst="rect">
            <a:avLst/>
          </a:prstGeom>
        </p:spPr>
        <p:txBody>
          <a:bodyPr spcFirstLastPara="1" wrap="square" lIns="36425" tIns="36425" rIns="36425" bIns="36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Spring 2 </a:t>
            </a:r>
            <a:r>
              <a:rPr lang="en"/>
              <a:t>Lesson 2</a:t>
            </a:r>
            <a:endParaRPr/>
          </a:p>
        </p:txBody>
      </p:sp>
      <p:pic>
        <p:nvPicPr>
          <p:cNvPr id="96" name="Google Shape;9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9107304">
            <a:off x="639478" y="3350785"/>
            <a:ext cx="2795115" cy="1284359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403337">
            <a:off x="5593262" y="3340863"/>
            <a:ext cx="2959030" cy="11890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2"/>
          <p:cNvSpPr txBox="1"/>
          <p:nvPr/>
        </p:nvSpPr>
        <p:spPr>
          <a:xfrm>
            <a:off x="145334" y="3568813"/>
            <a:ext cx="8411100" cy="111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50" tIns="72850" rIns="72850" bIns="72850" anchor="t" anchorCtr="0">
            <a:sp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Look carefully at my example.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Practice two rows of capital letter R and cursive r. Make sure you make the capital letter reach the top of the line. 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</p:txBody>
      </p:sp>
      <p:pic>
        <p:nvPicPr>
          <p:cNvPr id="103" name="Google Shape;103;p22"/>
          <p:cNvPicPr preferRelativeResize="0"/>
          <p:nvPr/>
        </p:nvPicPr>
        <p:blipFill rotWithShape="1">
          <a:blip r:embed="rId3">
            <a:alphaModFix/>
          </a:blip>
          <a:srcRect t="27536"/>
          <a:stretch/>
        </p:blipFill>
        <p:spPr>
          <a:xfrm>
            <a:off x="247400" y="219950"/>
            <a:ext cx="7627876" cy="3243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3"/>
          <p:cNvSpPr txBox="1"/>
          <p:nvPr/>
        </p:nvSpPr>
        <p:spPr>
          <a:xfrm>
            <a:off x="192834" y="4031963"/>
            <a:ext cx="8411100" cy="79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50" tIns="72850" rIns="72850" bIns="72850" anchor="t" anchorCtr="0">
            <a:sp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Next try these common joins from the ‘r’ to a vowel. 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Finally, try joining these words.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</p:txBody>
      </p:sp>
      <p:pic>
        <p:nvPicPr>
          <p:cNvPr id="109" name="Google Shape;109;p23"/>
          <p:cNvPicPr preferRelativeResize="0"/>
          <p:nvPr/>
        </p:nvPicPr>
        <p:blipFill rotWithShape="1">
          <a:blip r:embed="rId3">
            <a:alphaModFix/>
          </a:blip>
          <a:srcRect t="9510"/>
          <a:stretch/>
        </p:blipFill>
        <p:spPr>
          <a:xfrm>
            <a:off x="366150" y="204275"/>
            <a:ext cx="5237900" cy="3827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4"/>
          <p:cNvSpPr txBox="1">
            <a:spLocks noGrp="1"/>
          </p:cNvSpPr>
          <p:nvPr>
            <p:ph type="ctrTitle"/>
          </p:nvPr>
        </p:nvSpPr>
        <p:spPr>
          <a:xfrm>
            <a:off x="658732" y="1074573"/>
            <a:ext cx="7826400" cy="1957500"/>
          </a:xfrm>
          <a:prstGeom prst="rect">
            <a:avLst/>
          </a:prstGeom>
          <a:solidFill>
            <a:srgbClr val="F3F3F3"/>
          </a:solidFill>
        </p:spPr>
        <p:txBody>
          <a:bodyPr spcFirstLastPara="1" wrap="square" lIns="36425" tIns="36425" rIns="36425" bIns="36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300">
                <a:latin typeface="Dancing Script"/>
                <a:ea typeface="Dancing Script"/>
                <a:cs typeface="Dancing Script"/>
                <a:sym typeface="Dancing Script"/>
              </a:rPr>
              <a:t>             Handwriting</a:t>
            </a:r>
            <a:endParaRPr sz="5300">
              <a:latin typeface="Dancing Script"/>
              <a:ea typeface="Dancing Script"/>
              <a:cs typeface="Dancing Script"/>
              <a:sym typeface="Dancing Scrip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300">
                <a:latin typeface="Dancing Script"/>
                <a:ea typeface="Dancing Script"/>
                <a:cs typeface="Dancing Script"/>
                <a:sym typeface="Dancing Script"/>
              </a:rPr>
              <a:t> </a:t>
            </a:r>
            <a:endParaRPr sz="5300"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  <p:sp>
        <p:nvSpPr>
          <p:cNvPr id="116" name="Google Shape;116;p24"/>
          <p:cNvSpPr txBox="1">
            <a:spLocks noGrp="1"/>
          </p:cNvSpPr>
          <p:nvPr>
            <p:ph type="subTitle" idx="1"/>
          </p:nvPr>
        </p:nvSpPr>
        <p:spPr>
          <a:xfrm>
            <a:off x="311721" y="3031955"/>
            <a:ext cx="8520600" cy="792900"/>
          </a:xfrm>
          <a:prstGeom prst="rect">
            <a:avLst/>
          </a:prstGeom>
        </p:spPr>
        <p:txBody>
          <a:bodyPr spcFirstLastPara="1" wrap="square" lIns="36425" tIns="36425" rIns="36425" bIns="36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Spring 2 </a:t>
            </a:r>
            <a:r>
              <a:rPr lang="en"/>
              <a:t>Lesson 3</a:t>
            </a:r>
            <a:endParaRPr/>
          </a:p>
        </p:txBody>
      </p:sp>
      <p:pic>
        <p:nvPicPr>
          <p:cNvPr id="117" name="Google Shape;117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9107304">
            <a:off x="639478" y="3350785"/>
            <a:ext cx="2795115" cy="12843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403337">
            <a:off x="5593262" y="3340863"/>
            <a:ext cx="2959030" cy="11890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5"/>
          <p:cNvSpPr txBox="1"/>
          <p:nvPr/>
        </p:nvSpPr>
        <p:spPr>
          <a:xfrm>
            <a:off x="104909" y="3672888"/>
            <a:ext cx="8411100" cy="111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50" tIns="72850" rIns="72850" bIns="72850" anchor="t" anchorCtr="0">
            <a:sp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Look carefully at my example.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Practice two rows of the join ‘b’ to the letter ‘l’. 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Practice writing the words ‘blue’ and ‘black’ in cursive. 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</p:txBody>
      </p:sp>
      <p:pic>
        <p:nvPicPr>
          <p:cNvPr id="124" name="Google Shape;124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8025" y="223650"/>
            <a:ext cx="6947924" cy="3346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6"/>
          <p:cNvSpPr txBox="1"/>
          <p:nvPr/>
        </p:nvSpPr>
        <p:spPr>
          <a:xfrm>
            <a:off x="188034" y="3435388"/>
            <a:ext cx="8411100" cy="111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50" tIns="72850" rIns="72850" bIns="72850" anchor="t" anchorCtr="0">
            <a:sp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Next, practice joining the letters, ‘ble’ for two rows.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Finally, try joining the suffix, ‘able’. Can you think of any words that end in this suffix?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</p:txBody>
      </p:sp>
      <p:pic>
        <p:nvPicPr>
          <p:cNvPr id="130" name="Google Shape;130;p26"/>
          <p:cNvPicPr preferRelativeResize="0"/>
          <p:nvPr/>
        </p:nvPicPr>
        <p:blipFill rotWithShape="1">
          <a:blip r:embed="rId3">
            <a:alphaModFix/>
          </a:blip>
          <a:srcRect b="3707"/>
          <a:stretch/>
        </p:blipFill>
        <p:spPr>
          <a:xfrm>
            <a:off x="413650" y="504950"/>
            <a:ext cx="6983551" cy="2534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7"/>
          <p:cNvSpPr txBox="1">
            <a:spLocks noGrp="1"/>
          </p:cNvSpPr>
          <p:nvPr>
            <p:ph type="ctrTitle"/>
          </p:nvPr>
        </p:nvSpPr>
        <p:spPr>
          <a:xfrm>
            <a:off x="658732" y="1074573"/>
            <a:ext cx="7826400" cy="1957500"/>
          </a:xfrm>
          <a:prstGeom prst="rect">
            <a:avLst/>
          </a:prstGeom>
          <a:solidFill>
            <a:srgbClr val="F3F3F3"/>
          </a:solidFill>
        </p:spPr>
        <p:txBody>
          <a:bodyPr spcFirstLastPara="1" wrap="square" lIns="36425" tIns="36425" rIns="36425" bIns="36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300">
                <a:latin typeface="Dancing Script"/>
                <a:ea typeface="Dancing Script"/>
                <a:cs typeface="Dancing Script"/>
                <a:sym typeface="Dancing Script"/>
              </a:rPr>
              <a:t>             Handwriting</a:t>
            </a:r>
            <a:endParaRPr sz="5300">
              <a:latin typeface="Dancing Script"/>
              <a:ea typeface="Dancing Script"/>
              <a:cs typeface="Dancing Script"/>
              <a:sym typeface="Dancing Scrip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300">
                <a:latin typeface="Dancing Script"/>
                <a:ea typeface="Dancing Script"/>
                <a:cs typeface="Dancing Script"/>
                <a:sym typeface="Dancing Script"/>
              </a:rPr>
              <a:t> </a:t>
            </a:r>
            <a:endParaRPr sz="5300"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  <p:sp>
        <p:nvSpPr>
          <p:cNvPr id="137" name="Google Shape;137;p27"/>
          <p:cNvSpPr txBox="1">
            <a:spLocks noGrp="1"/>
          </p:cNvSpPr>
          <p:nvPr>
            <p:ph type="subTitle" idx="1"/>
          </p:nvPr>
        </p:nvSpPr>
        <p:spPr>
          <a:xfrm>
            <a:off x="311721" y="3031955"/>
            <a:ext cx="8520600" cy="792900"/>
          </a:xfrm>
          <a:prstGeom prst="rect">
            <a:avLst/>
          </a:prstGeom>
        </p:spPr>
        <p:txBody>
          <a:bodyPr spcFirstLastPara="1" wrap="square" lIns="36425" tIns="36425" rIns="36425" bIns="36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Spring 2 </a:t>
            </a:r>
            <a:r>
              <a:rPr lang="en"/>
              <a:t>Lesson 4</a:t>
            </a:r>
            <a:endParaRPr/>
          </a:p>
        </p:txBody>
      </p:sp>
      <p:pic>
        <p:nvPicPr>
          <p:cNvPr id="138" name="Google Shape;138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9107304">
            <a:off x="639478" y="3350785"/>
            <a:ext cx="2795115" cy="12843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403337">
            <a:off x="5593262" y="3340863"/>
            <a:ext cx="2959030" cy="11890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8"/>
          <p:cNvSpPr txBox="1"/>
          <p:nvPr/>
        </p:nvSpPr>
        <p:spPr>
          <a:xfrm>
            <a:off x="188034" y="3862913"/>
            <a:ext cx="8411100" cy="111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50" tIns="72850" rIns="72850" bIns="72850" anchor="t" anchorCtr="0">
            <a:sp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Look carefully at my example.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Practice two rows of the letters, ‘are’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</p:txBody>
      </p:sp>
      <p:pic>
        <p:nvPicPr>
          <p:cNvPr id="145" name="Google Shape;145;p28"/>
          <p:cNvPicPr preferRelativeResize="0"/>
          <p:nvPr/>
        </p:nvPicPr>
        <p:blipFill rotWithShape="1">
          <a:blip r:embed="rId3">
            <a:alphaModFix/>
          </a:blip>
          <a:srcRect b="60054"/>
          <a:stretch/>
        </p:blipFill>
        <p:spPr>
          <a:xfrm>
            <a:off x="178975" y="460550"/>
            <a:ext cx="8429200" cy="21111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9"/>
          <p:cNvSpPr txBox="1"/>
          <p:nvPr/>
        </p:nvSpPr>
        <p:spPr>
          <a:xfrm>
            <a:off x="188034" y="3862913"/>
            <a:ext cx="8411100" cy="111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50" tIns="72850" rIns="72850" bIns="72850" anchor="t" anchorCtr="0">
            <a:sp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Look carefully at my example.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Practice two rows of the words, ‘care’, ‘share’ and ‘fare.’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</p:txBody>
      </p:sp>
      <p:pic>
        <p:nvPicPr>
          <p:cNvPr id="151" name="Google Shape;151;p29"/>
          <p:cNvPicPr preferRelativeResize="0"/>
          <p:nvPr/>
        </p:nvPicPr>
        <p:blipFill rotWithShape="1">
          <a:blip r:embed="rId3">
            <a:alphaModFix/>
          </a:blip>
          <a:srcRect t="38420" b="2769"/>
          <a:stretch/>
        </p:blipFill>
        <p:spPr>
          <a:xfrm>
            <a:off x="178975" y="460550"/>
            <a:ext cx="8429200" cy="3108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0"/>
          <p:cNvSpPr txBox="1">
            <a:spLocks noGrp="1"/>
          </p:cNvSpPr>
          <p:nvPr>
            <p:ph type="ctrTitle"/>
          </p:nvPr>
        </p:nvSpPr>
        <p:spPr>
          <a:xfrm>
            <a:off x="658732" y="1074573"/>
            <a:ext cx="7826400" cy="1957500"/>
          </a:xfrm>
          <a:prstGeom prst="rect">
            <a:avLst/>
          </a:prstGeom>
          <a:solidFill>
            <a:srgbClr val="F3F3F3"/>
          </a:solidFill>
        </p:spPr>
        <p:txBody>
          <a:bodyPr spcFirstLastPara="1" wrap="square" lIns="36425" tIns="36425" rIns="36425" bIns="36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300">
                <a:latin typeface="Dancing Script"/>
                <a:ea typeface="Dancing Script"/>
                <a:cs typeface="Dancing Script"/>
                <a:sym typeface="Dancing Script"/>
              </a:rPr>
              <a:t>             Handwriting</a:t>
            </a:r>
            <a:endParaRPr sz="5300">
              <a:latin typeface="Dancing Script"/>
              <a:ea typeface="Dancing Script"/>
              <a:cs typeface="Dancing Script"/>
              <a:sym typeface="Dancing Scrip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300">
                <a:latin typeface="Dancing Script"/>
                <a:ea typeface="Dancing Script"/>
                <a:cs typeface="Dancing Script"/>
                <a:sym typeface="Dancing Script"/>
              </a:rPr>
              <a:t> </a:t>
            </a:r>
            <a:endParaRPr sz="5300"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  <p:sp>
        <p:nvSpPr>
          <p:cNvPr id="158" name="Google Shape;158;p30"/>
          <p:cNvSpPr txBox="1">
            <a:spLocks noGrp="1"/>
          </p:cNvSpPr>
          <p:nvPr>
            <p:ph type="subTitle" idx="1"/>
          </p:nvPr>
        </p:nvSpPr>
        <p:spPr>
          <a:xfrm>
            <a:off x="311721" y="3031955"/>
            <a:ext cx="8520600" cy="792900"/>
          </a:xfrm>
          <a:prstGeom prst="rect">
            <a:avLst/>
          </a:prstGeom>
        </p:spPr>
        <p:txBody>
          <a:bodyPr spcFirstLastPara="1" wrap="square" lIns="36425" tIns="36425" rIns="36425" bIns="36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Spring 2 </a:t>
            </a:r>
            <a:r>
              <a:rPr lang="en"/>
              <a:t>Lesson 5</a:t>
            </a:r>
            <a:endParaRPr/>
          </a:p>
        </p:txBody>
      </p:sp>
      <p:pic>
        <p:nvPicPr>
          <p:cNvPr id="159" name="Google Shape;159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9107304">
            <a:off x="639478" y="3350785"/>
            <a:ext cx="2795115" cy="12843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403337">
            <a:off x="5593262" y="3340863"/>
            <a:ext cx="2959030" cy="11890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1"/>
          <p:cNvSpPr txBox="1"/>
          <p:nvPr/>
        </p:nvSpPr>
        <p:spPr>
          <a:xfrm>
            <a:off x="188034" y="3862913"/>
            <a:ext cx="8411100" cy="111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50" tIns="72850" rIns="72850" bIns="72850" anchor="t" anchorCtr="0">
            <a:sp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Look carefully at my example.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Practice two rows of the join from the letter ‘n’ to the letter ‘k’. 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</p:txBody>
      </p:sp>
      <p:pic>
        <p:nvPicPr>
          <p:cNvPr id="166" name="Google Shape;166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2400" y="1027475"/>
            <a:ext cx="3968200" cy="1603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2"/>
          <p:cNvSpPr txBox="1"/>
          <p:nvPr/>
        </p:nvSpPr>
        <p:spPr>
          <a:xfrm>
            <a:off x="188034" y="3862913"/>
            <a:ext cx="8411100" cy="111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50" tIns="72850" rIns="72850" bIns="72850" anchor="t" anchorCtr="0">
            <a:sp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Look carefully at my example.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Practice writing the following words in cursive.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</p:txBody>
      </p:sp>
      <p:pic>
        <p:nvPicPr>
          <p:cNvPr id="172" name="Google Shape;172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8025" y="152400"/>
            <a:ext cx="5868357" cy="35581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33"/>
          <p:cNvSpPr txBox="1">
            <a:spLocks noGrp="1"/>
          </p:cNvSpPr>
          <p:nvPr>
            <p:ph type="ctrTitle"/>
          </p:nvPr>
        </p:nvSpPr>
        <p:spPr>
          <a:xfrm>
            <a:off x="658732" y="1074573"/>
            <a:ext cx="7826400" cy="1957500"/>
          </a:xfrm>
          <a:prstGeom prst="rect">
            <a:avLst/>
          </a:prstGeom>
          <a:solidFill>
            <a:srgbClr val="F3F3F3"/>
          </a:solidFill>
        </p:spPr>
        <p:txBody>
          <a:bodyPr spcFirstLastPara="1" wrap="square" lIns="36425" tIns="36425" rIns="36425" bIns="36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300">
                <a:latin typeface="Dancing Script"/>
                <a:ea typeface="Dancing Script"/>
                <a:cs typeface="Dancing Script"/>
                <a:sym typeface="Dancing Script"/>
              </a:rPr>
              <a:t>             Handwriting</a:t>
            </a:r>
            <a:endParaRPr sz="5300">
              <a:latin typeface="Dancing Script"/>
              <a:ea typeface="Dancing Script"/>
              <a:cs typeface="Dancing Script"/>
              <a:sym typeface="Dancing Scrip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300">
                <a:latin typeface="Dancing Script"/>
                <a:ea typeface="Dancing Script"/>
                <a:cs typeface="Dancing Script"/>
                <a:sym typeface="Dancing Script"/>
              </a:rPr>
              <a:t> </a:t>
            </a:r>
            <a:endParaRPr sz="5300"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  <p:sp>
        <p:nvSpPr>
          <p:cNvPr id="179" name="Google Shape;179;p33"/>
          <p:cNvSpPr txBox="1">
            <a:spLocks noGrp="1"/>
          </p:cNvSpPr>
          <p:nvPr>
            <p:ph type="subTitle" idx="1"/>
          </p:nvPr>
        </p:nvSpPr>
        <p:spPr>
          <a:xfrm>
            <a:off x="311721" y="3031955"/>
            <a:ext cx="8520600" cy="792900"/>
          </a:xfrm>
          <a:prstGeom prst="rect">
            <a:avLst/>
          </a:prstGeom>
        </p:spPr>
        <p:txBody>
          <a:bodyPr spcFirstLastPara="1" wrap="square" lIns="36425" tIns="36425" rIns="36425" bIns="36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Spring 2 </a:t>
            </a:r>
            <a:r>
              <a:rPr lang="en"/>
              <a:t>Lesson 6</a:t>
            </a:r>
            <a:endParaRPr/>
          </a:p>
        </p:txBody>
      </p:sp>
      <p:pic>
        <p:nvPicPr>
          <p:cNvPr id="180" name="Google Shape;180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9107304">
            <a:off x="639478" y="3350785"/>
            <a:ext cx="2795115" cy="12843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403337">
            <a:off x="5593262" y="3340863"/>
            <a:ext cx="2959030" cy="11890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4"/>
          <p:cNvSpPr txBox="1"/>
          <p:nvPr/>
        </p:nvSpPr>
        <p:spPr>
          <a:xfrm>
            <a:off x="176159" y="3601638"/>
            <a:ext cx="8411100" cy="14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2850" tIns="72850" rIns="72850" bIns="72850" anchor="t" anchorCtr="0">
            <a:spAutoFit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Look carefully at my example.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Practice two rows of the letters, ‘ere’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Handlee"/>
              <a:buChar char="●"/>
            </a:pPr>
            <a:r>
              <a:rPr lang="en" sz="2100" b="1">
                <a:solidFill>
                  <a:schemeClr val="dk1"/>
                </a:solidFill>
                <a:latin typeface="Handlee"/>
                <a:ea typeface="Handlee"/>
                <a:cs typeface="Handlee"/>
                <a:sym typeface="Handlee"/>
              </a:rPr>
              <a:t>Practice writing the words ‘there’ and ‘here’ in cursive.</a:t>
            </a: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b="1">
              <a:solidFill>
                <a:schemeClr val="dk1"/>
              </a:solidFill>
              <a:latin typeface="Handlee"/>
              <a:ea typeface="Handlee"/>
              <a:cs typeface="Handlee"/>
              <a:sym typeface="Handlee"/>
            </a:endParaRPr>
          </a:p>
        </p:txBody>
      </p:sp>
      <p:pic>
        <p:nvPicPr>
          <p:cNvPr id="187" name="Google Shape;187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1800" y="235525"/>
            <a:ext cx="6257925" cy="3267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366</Words>
  <Application>Microsoft Office PowerPoint</Application>
  <PresentationFormat>On-screen Show (16:9)</PresentationFormat>
  <Paragraphs>51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Calibri</vt:lpstr>
      <vt:lpstr>Dancing Script</vt:lpstr>
      <vt:lpstr>Arial</vt:lpstr>
      <vt:lpstr>Handlee</vt:lpstr>
      <vt:lpstr>Simple Light</vt:lpstr>
      <vt:lpstr>Office Theme</vt:lpstr>
      <vt:lpstr>             Handwriting  </vt:lpstr>
      <vt:lpstr>PowerPoint Presentation</vt:lpstr>
      <vt:lpstr>PowerPoint Presentation</vt:lpstr>
      <vt:lpstr>PowerPoint Presentation</vt:lpstr>
      <vt:lpstr>             Handwriting  </vt:lpstr>
      <vt:lpstr>PowerPoint Presentation</vt:lpstr>
      <vt:lpstr>PowerPoint Presentation</vt:lpstr>
      <vt:lpstr>             Handwriting  </vt:lpstr>
      <vt:lpstr>PowerPoint Presentation</vt:lpstr>
      <vt:lpstr>PowerPoint Presentation</vt:lpstr>
      <vt:lpstr>             Handwriting  </vt:lpstr>
      <vt:lpstr>PowerPoint Presentation</vt:lpstr>
      <vt:lpstr>PowerPoint Presentation</vt:lpstr>
      <vt:lpstr>             Handwriting  </vt:lpstr>
      <vt:lpstr>PowerPoint Presentation</vt:lpstr>
      <vt:lpstr>PowerPoint Presentation</vt:lpstr>
      <vt:lpstr>             Handwriting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Handwriting  </dc:title>
  <cp:lastModifiedBy>Faye Katirai</cp:lastModifiedBy>
  <cp:revision>1</cp:revision>
  <dcterms:modified xsi:type="dcterms:W3CDTF">2022-03-02T07:53:33Z</dcterms:modified>
</cp:coreProperties>
</file>