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notesMasterIdLst>
    <p:notesMasterId r:id="rId14"/>
  </p:notesMasterIdLst>
  <p:handoutMasterIdLst>
    <p:handoutMasterId r:id="rId15"/>
  </p:handoutMasterIdLst>
  <p:sldIdLst>
    <p:sldId id="429" r:id="rId2"/>
    <p:sldId id="280" r:id="rId3"/>
    <p:sldId id="297" r:id="rId4"/>
    <p:sldId id="298" r:id="rId5"/>
    <p:sldId id="299" r:id="rId6"/>
    <p:sldId id="300" r:id="rId7"/>
    <p:sldId id="301" r:id="rId8"/>
    <p:sldId id="487" r:id="rId9"/>
    <p:sldId id="488" r:id="rId10"/>
    <p:sldId id="303" r:id="rId11"/>
    <p:sldId id="304" r:id="rId12"/>
    <p:sldId id="489" r:id="rId13"/>
  </p:sldIdLst>
  <p:sldSz cx="12192000" cy="6858000"/>
  <p:notesSz cx="6858000" cy="9144000"/>
  <p:embeddedFontLst>
    <p:embeddedFont>
      <p:font typeface="Calibri" panose="020F0502020204030204" pitchFamily="34" charset="0"/>
      <p:regular r:id="rId16"/>
      <p:bold r:id="rId17"/>
      <p:italic r:id="rId18"/>
      <p:boldItalic r:id="rId19"/>
    </p:embeddedFont>
    <p:embeddedFont>
      <p:font typeface="Muli" panose="020B0604020202020204" charset="0"/>
      <p:regular r:id="rId20"/>
      <p:bold r:id="rId21"/>
    </p:embeddedFont>
    <p:embeddedFont>
      <p:font typeface="OpenDyslexicAlta" panose="020B0604020202020204" charset="0"/>
      <p:regular r:id="rId22"/>
      <p:bold r:id="rId23"/>
      <p:italic r:id="rId24"/>
      <p:boldItalic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86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545" autoAdjust="0"/>
    <p:restoredTop sz="87211" autoAdjust="0"/>
  </p:normalViewPr>
  <p:slideViewPr>
    <p:cSldViewPr snapToGrid="0" snapToObjects="1">
      <p:cViewPr varScale="1">
        <p:scale>
          <a:sx n="71" d="100"/>
          <a:sy n="71" d="100"/>
        </p:scale>
        <p:origin x="624" y="62"/>
      </p:cViewPr>
      <p:guideLst/>
    </p:cSldViewPr>
  </p:slideViewPr>
  <p:notesTextViewPr>
    <p:cViewPr>
      <p:scale>
        <a:sx n="1" d="1"/>
        <a:sy n="1" d="1"/>
      </p:scale>
      <p:origin x="0" y="0"/>
    </p:cViewPr>
  </p:notesTextViewPr>
  <p:notesViewPr>
    <p:cSldViewPr snapToGrid="0" snapToObjects="1">
      <p:cViewPr varScale="1">
        <p:scale>
          <a:sx n="90" d="100"/>
          <a:sy n="90" d="100"/>
        </p:scale>
        <p:origin x="3840" y="19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C86F298-EB3E-D446-A729-C248AB8A5D7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Muli" pitchFamily="2" charset="77"/>
            </a:endParaRPr>
          </a:p>
        </p:txBody>
      </p:sp>
      <p:sp>
        <p:nvSpPr>
          <p:cNvPr id="3" name="Date Placeholder 2">
            <a:extLst>
              <a:ext uri="{FF2B5EF4-FFF2-40B4-BE49-F238E27FC236}">
                <a16:creationId xmlns:a16="http://schemas.microsoft.com/office/drawing/2014/main" id="{F37BEABC-4AC1-4C4F-BDDB-0B8FF7D20C2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3670555-72D4-BF40-B685-8412B7FA50E9}" type="datetimeFigureOut">
              <a:rPr lang="en-GB" smtClean="0">
                <a:latin typeface="Muli" pitchFamily="2" charset="77"/>
              </a:rPr>
              <a:t>31/01/2021</a:t>
            </a:fld>
            <a:endParaRPr lang="en-GB" dirty="0">
              <a:latin typeface="Muli" pitchFamily="2" charset="77"/>
            </a:endParaRPr>
          </a:p>
        </p:txBody>
      </p:sp>
      <p:sp>
        <p:nvSpPr>
          <p:cNvPr id="4" name="Footer Placeholder 3">
            <a:extLst>
              <a:ext uri="{FF2B5EF4-FFF2-40B4-BE49-F238E27FC236}">
                <a16:creationId xmlns:a16="http://schemas.microsoft.com/office/drawing/2014/main" id="{67DF2A76-21C6-4F49-AC41-288B2976B3A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Muli" pitchFamily="2" charset="77"/>
            </a:endParaRPr>
          </a:p>
        </p:txBody>
      </p:sp>
      <p:sp>
        <p:nvSpPr>
          <p:cNvPr id="5" name="Slide Number Placeholder 4">
            <a:extLst>
              <a:ext uri="{FF2B5EF4-FFF2-40B4-BE49-F238E27FC236}">
                <a16:creationId xmlns:a16="http://schemas.microsoft.com/office/drawing/2014/main" id="{B0984667-866C-EF45-A262-122686295C4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BC7A863-B317-0C4D-8D45-833380E63946}" type="slidenum">
              <a:rPr lang="en-GB" smtClean="0">
                <a:latin typeface="Muli" pitchFamily="2" charset="77"/>
              </a:rPr>
              <a:t>‹#›</a:t>
            </a:fld>
            <a:endParaRPr lang="en-GB" dirty="0">
              <a:latin typeface="Muli" pitchFamily="2" charset="77"/>
            </a:endParaRPr>
          </a:p>
        </p:txBody>
      </p:sp>
    </p:spTree>
    <p:extLst>
      <p:ext uri="{BB962C8B-B14F-4D97-AF65-F5344CB8AC3E}">
        <p14:creationId xmlns:p14="http://schemas.microsoft.com/office/powerpoint/2010/main" val="4203359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Muli" pitchFamily="2" charset="77"/>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Muli" pitchFamily="2" charset="77"/>
              </a:defRPr>
            </a:lvl1pPr>
          </a:lstStyle>
          <a:p>
            <a:fld id="{9C363ADC-09E6-FD4B-932E-4485A3F0108B}" type="datetimeFigureOut">
              <a:rPr lang="en-GB" smtClean="0"/>
              <a:pPr/>
              <a:t>31/01/2021</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Muli" pitchFamily="2" charset="77"/>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Muli" pitchFamily="2" charset="77"/>
              </a:defRPr>
            </a:lvl1pPr>
          </a:lstStyle>
          <a:p>
            <a:fld id="{5C7C66A0-413B-D942-BD25-075929779430}" type="slidenum">
              <a:rPr lang="en-GB" smtClean="0"/>
              <a:pPr/>
              <a:t>‹#›</a:t>
            </a:fld>
            <a:endParaRPr lang="en-GB" dirty="0"/>
          </a:p>
        </p:txBody>
      </p:sp>
    </p:spTree>
    <p:extLst>
      <p:ext uri="{BB962C8B-B14F-4D97-AF65-F5344CB8AC3E}">
        <p14:creationId xmlns:p14="http://schemas.microsoft.com/office/powerpoint/2010/main" val="785309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Muli" pitchFamily="2" charset="77"/>
        <a:ea typeface="+mn-ea"/>
        <a:cs typeface="+mn-cs"/>
      </a:defRPr>
    </a:lvl1pPr>
    <a:lvl2pPr marL="457200" algn="l" defTabSz="914400" rtl="0" eaLnBrk="1" latinLnBrk="0" hangingPunct="1">
      <a:defRPr sz="1200" b="0" i="0" kern="1200">
        <a:solidFill>
          <a:schemeClr val="tx1"/>
        </a:solidFill>
        <a:latin typeface="Muli" pitchFamily="2" charset="77"/>
        <a:ea typeface="+mn-ea"/>
        <a:cs typeface="+mn-cs"/>
      </a:defRPr>
    </a:lvl2pPr>
    <a:lvl3pPr marL="914400" algn="l" defTabSz="914400" rtl="0" eaLnBrk="1" latinLnBrk="0" hangingPunct="1">
      <a:defRPr sz="1200" b="0" i="0" kern="1200">
        <a:solidFill>
          <a:schemeClr val="tx1"/>
        </a:solidFill>
        <a:latin typeface="Muli" pitchFamily="2" charset="77"/>
        <a:ea typeface="+mn-ea"/>
        <a:cs typeface="+mn-cs"/>
      </a:defRPr>
    </a:lvl3pPr>
    <a:lvl4pPr marL="1371600" algn="l" defTabSz="914400" rtl="0" eaLnBrk="1" latinLnBrk="0" hangingPunct="1">
      <a:defRPr sz="1200" b="0" i="0" kern="1200">
        <a:solidFill>
          <a:schemeClr val="tx1"/>
        </a:solidFill>
        <a:latin typeface="Muli" pitchFamily="2" charset="77"/>
        <a:ea typeface="+mn-ea"/>
        <a:cs typeface="+mn-cs"/>
      </a:defRPr>
    </a:lvl4pPr>
    <a:lvl5pPr marL="1828800" algn="l" defTabSz="914400" rtl="0" eaLnBrk="1" latinLnBrk="0" hangingPunct="1">
      <a:defRPr sz="1200" b="0" i="0" kern="1200">
        <a:solidFill>
          <a:schemeClr val="tx1"/>
        </a:solidFill>
        <a:latin typeface="Muli" pitchFamily="2" charset="77"/>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a:t>
            </a:fld>
            <a:endParaRPr lang="en-GB"/>
          </a:p>
        </p:txBody>
      </p:sp>
    </p:spTree>
    <p:extLst>
      <p:ext uri="{BB962C8B-B14F-4D97-AF65-F5344CB8AC3E}">
        <p14:creationId xmlns:p14="http://schemas.microsoft.com/office/powerpoint/2010/main" val="31485998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a:t>
            </a:fld>
            <a:endParaRPr lang="en-GB"/>
          </a:p>
        </p:txBody>
      </p:sp>
    </p:spTree>
    <p:extLst>
      <p:ext uri="{BB962C8B-B14F-4D97-AF65-F5344CB8AC3E}">
        <p14:creationId xmlns:p14="http://schemas.microsoft.com/office/powerpoint/2010/main" val="252044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a:t>
            </a:fld>
            <a:endParaRPr lang="en-GB"/>
          </a:p>
        </p:txBody>
      </p:sp>
    </p:spTree>
    <p:extLst>
      <p:ext uri="{BB962C8B-B14F-4D97-AF65-F5344CB8AC3E}">
        <p14:creationId xmlns:p14="http://schemas.microsoft.com/office/powerpoint/2010/main" val="17007877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a:t>
            </a:fld>
            <a:endParaRPr lang="en-GB"/>
          </a:p>
        </p:txBody>
      </p:sp>
    </p:spTree>
    <p:extLst>
      <p:ext uri="{BB962C8B-B14F-4D97-AF65-F5344CB8AC3E}">
        <p14:creationId xmlns:p14="http://schemas.microsoft.com/office/powerpoint/2010/main" val="5643057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a:t>
            </a:fld>
            <a:endParaRPr lang="en-GB"/>
          </a:p>
        </p:txBody>
      </p:sp>
    </p:spTree>
    <p:extLst>
      <p:ext uri="{BB962C8B-B14F-4D97-AF65-F5344CB8AC3E}">
        <p14:creationId xmlns:p14="http://schemas.microsoft.com/office/powerpoint/2010/main" val="7899290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a:t>
            </a:fld>
            <a:endParaRPr lang="en-GB"/>
          </a:p>
        </p:txBody>
      </p:sp>
    </p:spTree>
    <p:extLst>
      <p:ext uri="{BB962C8B-B14F-4D97-AF65-F5344CB8AC3E}">
        <p14:creationId xmlns:p14="http://schemas.microsoft.com/office/powerpoint/2010/main" val="34697548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a:t>
            </a:fld>
            <a:endParaRPr lang="en-GB"/>
          </a:p>
        </p:txBody>
      </p:sp>
    </p:spTree>
    <p:extLst>
      <p:ext uri="{BB962C8B-B14F-4D97-AF65-F5344CB8AC3E}">
        <p14:creationId xmlns:p14="http://schemas.microsoft.com/office/powerpoint/2010/main" val="38446515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3F5FFFCE-C207-2846-8718-D75C344C8C89}"/>
              </a:ext>
            </a:extLst>
          </p:cNvPr>
          <p:cNvSpPr/>
          <p:nvPr userDrawn="1"/>
        </p:nvSpPr>
        <p:spPr>
          <a:xfrm>
            <a:off x="1523999" y="4809505"/>
            <a:ext cx="9144000" cy="1428689"/>
          </a:xfrm>
          <a:prstGeom prst="rect">
            <a:avLst/>
          </a:prstGeom>
          <a:solidFill>
            <a:srgbClr val="FFFFFF">
              <a:alpha val="90196"/>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18" name="Rectangle 17">
            <a:extLst>
              <a:ext uri="{FF2B5EF4-FFF2-40B4-BE49-F238E27FC236}">
                <a16:creationId xmlns:a16="http://schemas.microsoft.com/office/drawing/2014/main" id="{32C481A8-D80A-304F-BD4D-4ACD9B3D8E7E}"/>
              </a:ext>
            </a:extLst>
          </p:cNvPr>
          <p:cNvSpPr/>
          <p:nvPr userDrawn="1"/>
        </p:nvSpPr>
        <p:spPr>
          <a:xfrm>
            <a:off x="3465322" y="2902739"/>
            <a:ext cx="5261355" cy="795646"/>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3" name="Subtitle 2"/>
          <p:cNvSpPr>
            <a:spLocks noGrp="1"/>
          </p:cNvSpPr>
          <p:nvPr>
            <p:ph type="subTitle" idx="1"/>
          </p:nvPr>
        </p:nvSpPr>
        <p:spPr>
          <a:xfrm>
            <a:off x="1523999" y="4809506"/>
            <a:ext cx="9144000" cy="1428689"/>
          </a:xfrm>
        </p:spPr>
        <p:txBody>
          <a:bodyPr anchor="ctr"/>
          <a:lstStyle>
            <a:lvl1pPr marL="0" indent="0" algn="ctr">
              <a:lnSpc>
                <a:spcPct val="15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31/01/2021</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pic>
        <p:nvPicPr>
          <p:cNvPr id="9" name="Picture 8">
            <a:extLst>
              <a:ext uri="{FF2B5EF4-FFF2-40B4-BE49-F238E27FC236}">
                <a16:creationId xmlns:a16="http://schemas.microsoft.com/office/drawing/2014/main" id="{C8310848-5352-7949-AABA-914363C424E6}"/>
              </a:ext>
            </a:extLst>
          </p:cNvPr>
          <p:cNvPicPr>
            <a:picLocks noChangeAspect="1"/>
          </p:cNvPicPr>
          <p:nvPr userDrawn="1"/>
        </p:nvPicPr>
        <p:blipFill>
          <a:blip r:embed="rId2"/>
          <a:stretch>
            <a:fillRect/>
          </a:stretch>
        </p:blipFill>
        <p:spPr>
          <a:xfrm>
            <a:off x="2990849" y="1261687"/>
            <a:ext cx="6210300" cy="1079500"/>
          </a:xfrm>
          <a:prstGeom prst="rect">
            <a:avLst/>
          </a:prstGeom>
        </p:spPr>
      </p:pic>
      <p:sp>
        <p:nvSpPr>
          <p:cNvPr id="14" name="Text Placeholder 13">
            <a:extLst>
              <a:ext uri="{FF2B5EF4-FFF2-40B4-BE49-F238E27FC236}">
                <a16:creationId xmlns:a16="http://schemas.microsoft.com/office/drawing/2014/main" id="{B2F3C88D-BF6E-6D4C-9A25-CACB03AA208B}"/>
              </a:ext>
            </a:extLst>
          </p:cNvPr>
          <p:cNvSpPr>
            <a:spLocks noGrp="1"/>
          </p:cNvSpPr>
          <p:nvPr>
            <p:ph type="body" sz="quarter" idx="13" hasCustomPrompt="1"/>
          </p:nvPr>
        </p:nvSpPr>
        <p:spPr>
          <a:xfrm>
            <a:off x="4971061"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5" name="TextBox 14">
            <a:extLst>
              <a:ext uri="{FF2B5EF4-FFF2-40B4-BE49-F238E27FC236}">
                <a16:creationId xmlns:a16="http://schemas.microsoft.com/office/drawing/2014/main" id="{A1D45BA0-7B16-364F-96FA-7CCD74809633}"/>
              </a:ext>
            </a:extLst>
          </p:cNvPr>
          <p:cNvSpPr txBox="1"/>
          <p:nvPr userDrawn="1"/>
        </p:nvSpPr>
        <p:spPr>
          <a:xfrm>
            <a:off x="4038600" y="3115896"/>
            <a:ext cx="932462" cy="369332"/>
          </a:xfrm>
          <a:prstGeom prst="rect">
            <a:avLst/>
          </a:prstGeom>
          <a:noFill/>
        </p:spPr>
        <p:txBody>
          <a:bodyPr wrap="square" rtlCol="0">
            <a:spAutoFit/>
          </a:bodyPr>
          <a:lstStyle/>
          <a:p>
            <a:r>
              <a:rPr lang="en-GB" b="0" i="0" dirty="0">
                <a:latin typeface="Muli" pitchFamily="2" charset="77"/>
              </a:rPr>
              <a:t>Stage:</a:t>
            </a:r>
          </a:p>
        </p:txBody>
      </p:sp>
      <p:sp>
        <p:nvSpPr>
          <p:cNvPr id="16" name="Text Placeholder 13">
            <a:extLst>
              <a:ext uri="{FF2B5EF4-FFF2-40B4-BE49-F238E27FC236}">
                <a16:creationId xmlns:a16="http://schemas.microsoft.com/office/drawing/2014/main" id="{204E8ED3-ED92-2F44-AA0C-C3500973984C}"/>
              </a:ext>
            </a:extLst>
          </p:cNvPr>
          <p:cNvSpPr>
            <a:spLocks noGrp="1"/>
          </p:cNvSpPr>
          <p:nvPr>
            <p:ph type="body" sz="quarter" idx="14" hasCustomPrompt="1"/>
          </p:nvPr>
        </p:nvSpPr>
        <p:spPr>
          <a:xfrm>
            <a:off x="7047550"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7" name="TextBox 16">
            <a:extLst>
              <a:ext uri="{FF2B5EF4-FFF2-40B4-BE49-F238E27FC236}">
                <a16:creationId xmlns:a16="http://schemas.microsoft.com/office/drawing/2014/main" id="{543EE4B3-C0E4-AE42-921D-72A75F2D0332}"/>
              </a:ext>
            </a:extLst>
          </p:cNvPr>
          <p:cNvSpPr txBox="1"/>
          <p:nvPr userDrawn="1"/>
        </p:nvSpPr>
        <p:spPr>
          <a:xfrm>
            <a:off x="6285633" y="3115896"/>
            <a:ext cx="761917" cy="369332"/>
          </a:xfrm>
          <a:prstGeom prst="rect">
            <a:avLst/>
          </a:prstGeom>
          <a:noFill/>
        </p:spPr>
        <p:txBody>
          <a:bodyPr wrap="square" rtlCol="0">
            <a:spAutoFit/>
          </a:bodyPr>
          <a:lstStyle/>
          <a:p>
            <a:r>
              <a:rPr lang="en-GB" b="0" i="0" dirty="0">
                <a:latin typeface="Muli" pitchFamily="2" charset="77"/>
              </a:rPr>
              <a:t>List:</a:t>
            </a:r>
          </a:p>
        </p:txBody>
      </p:sp>
    </p:spTree>
    <p:extLst>
      <p:ext uri="{BB962C8B-B14F-4D97-AF65-F5344CB8AC3E}">
        <p14:creationId xmlns:p14="http://schemas.microsoft.com/office/powerpoint/2010/main" val="1961826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22C0101-D23A-5C4E-A28F-EEE925C2BAFE}"/>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687361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graphicFrame>
        <p:nvGraphicFramePr>
          <p:cNvPr id="12" name="Table 11">
            <a:extLst>
              <a:ext uri="{FF2B5EF4-FFF2-40B4-BE49-F238E27FC236}">
                <a16:creationId xmlns:a16="http://schemas.microsoft.com/office/drawing/2014/main" id="{9C5803DD-6F71-4F43-8676-686F6A0B910E}"/>
              </a:ext>
            </a:extLst>
          </p:cNvPr>
          <p:cNvGraphicFramePr>
            <a:graphicFrameLocks noGrp="1"/>
          </p:cNvGraphicFramePr>
          <p:nvPr userDrawn="1">
            <p:extLst>
              <p:ext uri="{D42A27DB-BD31-4B8C-83A1-F6EECF244321}">
                <p14:modId xmlns:p14="http://schemas.microsoft.com/office/powerpoint/2010/main" val="2534132394"/>
              </p:ext>
            </p:extLst>
          </p:nvPr>
        </p:nvGraphicFramePr>
        <p:xfrm>
          <a:off x="508000" y="1550668"/>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412948114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3322346361"/>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158844199"/>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8310354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8598218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0416386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582151694"/>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428086707"/>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49618164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88796945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77378480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659827967"/>
                  </a:ext>
                </a:extLst>
              </a:tr>
            </a:tbl>
          </a:graphicData>
        </a:graphic>
      </p:graphicFrame>
      <p:sp>
        <p:nvSpPr>
          <p:cNvPr id="16" name="Text Placeholder 15">
            <a:extLst>
              <a:ext uri="{FF2B5EF4-FFF2-40B4-BE49-F238E27FC236}">
                <a16:creationId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sp>
        <p:nvSpPr>
          <p:cNvPr id="21" name="Content Placeholder 20">
            <a:extLst>
              <a:ext uri="{FF2B5EF4-FFF2-40B4-BE49-F238E27FC236}">
                <a16:creationId xmlns:a16="http://schemas.microsoft.com/office/drawing/2014/main" id="{DDF07794-DDE5-1748-AA98-177CF77DDF88}"/>
              </a:ext>
            </a:extLst>
          </p:cNvPr>
          <p:cNvSpPr>
            <a:spLocks noGrp="1"/>
          </p:cNvSpPr>
          <p:nvPr>
            <p:ph sz="quarter" idx="18"/>
          </p:nvPr>
        </p:nvSpPr>
        <p:spPr>
          <a:xfrm>
            <a:off x="3425190" y="1354611"/>
            <a:ext cx="8382000" cy="5268914"/>
          </a:xfrm>
        </p:spPr>
        <p:txBody>
          <a:bodyPr>
            <a:normAutofit/>
          </a:bodyPr>
          <a:lstStyle>
            <a:lvl1pPr>
              <a:defRPr lang="en-GB" sz="1800" b="0" i="0" kern="1200" dirty="0">
                <a:solidFill>
                  <a:prstClr val="black"/>
                </a:solidFill>
                <a:latin typeface="OpenDyslexicAlta" pitchFamily="2" charset="77"/>
                <a:ea typeface="OpenDyslexicAlta" pitchFamily="2" charset="77"/>
                <a:cs typeface="OpenDyslexicAlta" pitchFamily="2" charset="77"/>
              </a:defRPr>
            </a:lvl1pPr>
            <a:lvl2pPr>
              <a:defRPr/>
            </a:lvl2pPr>
            <a:lvl3pPr>
              <a:defRPr/>
            </a:lvl3pPr>
            <a:lvl4pPr>
              <a:defRPr/>
            </a:lvl4pPr>
            <a:lvl5pPr>
              <a:defRPr/>
            </a:lvl5pPr>
          </a:lstStyle>
          <a:p>
            <a:pPr marL="0" lvl="0" indent="0" algn="l" defTabSz="914400" rtl="0" eaLnBrk="1" latinLnBrk="0" hangingPunct="1">
              <a:lnSpc>
                <a:spcPct val="100000"/>
              </a:lnSpc>
              <a:spcBef>
                <a:spcPts val="0"/>
              </a:spcBef>
              <a:buFont typeface="Arial"/>
              <a:buNone/>
            </a:pPr>
            <a:r>
              <a:rPr lang="en-US" dirty="0"/>
              <a:t>Edit Master text styles</a:t>
            </a:r>
          </a:p>
          <a:p>
            <a:pPr marL="0" lvl="0" indent="0" algn="l" defTabSz="914400" rtl="0" eaLnBrk="1" latinLnBrk="0" hangingPunct="1">
              <a:lnSpc>
                <a:spcPct val="100000"/>
              </a:lnSpc>
              <a:spcBef>
                <a:spcPts val="0"/>
              </a:spcBef>
              <a:buFont typeface="Arial"/>
              <a:buNone/>
            </a:pPr>
            <a:r>
              <a:rPr lang="en-US" dirty="0"/>
              <a:t>Second level</a:t>
            </a:r>
          </a:p>
          <a:p>
            <a:pPr marL="0" lvl="0" indent="0" algn="l" defTabSz="914400" rtl="0" eaLnBrk="1" latinLnBrk="0" hangingPunct="1">
              <a:lnSpc>
                <a:spcPct val="100000"/>
              </a:lnSpc>
              <a:spcBef>
                <a:spcPts val="0"/>
              </a:spcBef>
              <a:buFont typeface="Arial"/>
              <a:buNone/>
            </a:pPr>
            <a:r>
              <a:rPr lang="en-US" dirty="0"/>
              <a:t>Third level</a:t>
            </a:r>
          </a:p>
          <a:p>
            <a:pPr marL="0" lvl="0" indent="0" algn="l" defTabSz="914400" rtl="0" eaLnBrk="1" latinLnBrk="0" hangingPunct="1">
              <a:lnSpc>
                <a:spcPct val="100000"/>
              </a:lnSpc>
              <a:spcBef>
                <a:spcPts val="0"/>
              </a:spcBef>
              <a:buFont typeface="Arial"/>
              <a:buNone/>
            </a:pPr>
            <a:r>
              <a:rPr lang="en-US" dirty="0"/>
              <a:t>Fourth level</a:t>
            </a:r>
          </a:p>
          <a:p>
            <a:pPr marL="0" lvl="0" indent="0" algn="l" defTabSz="914400" rtl="0" eaLnBrk="1" latinLnBrk="0" hangingPunct="1">
              <a:lnSpc>
                <a:spcPct val="100000"/>
              </a:lnSpc>
              <a:spcBef>
                <a:spcPts val="0"/>
              </a:spcBef>
              <a:buFont typeface="Arial"/>
              <a:buNone/>
            </a:pPr>
            <a:r>
              <a:rPr lang="en-US" dirty="0"/>
              <a:t>Fifth level</a:t>
            </a:r>
            <a:endParaRPr lang="en-GB" dirty="0"/>
          </a:p>
        </p:txBody>
      </p:sp>
      <p:pic>
        <p:nvPicPr>
          <p:cNvPr id="22" name="Picture 21">
            <a:extLst>
              <a:ext uri="{FF2B5EF4-FFF2-40B4-BE49-F238E27FC236}">
                <a16:creationId xmlns:a16="http://schemas.microsoft.com/office/drawing/2014/main" id="{1DD0F53D-1FF4-844C-9CFA-9D8546D499B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562970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ook cover write check">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633CE64-A964-3E46-A3DD-F645847941CD}"/>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13" name="Table 12">
            <a:extLst>
              <a:ext uri="{FF2B5EF4-FFF2-40B4-BE49-F238E27FC236}">
                <a16:creationId xmlns:a16="http://schemas.microsoft.com/office/drawing/2014/main" id="{EDA57134-93E0-C141-B390-3DFCA82BCCD7}"/>
              </a:ext>
            </a:extLst>
          </p:cNvPr>
          <p:cNvGraphicFramePr>
            <a:graphicFrameLocks noGrp="1"/>
          </p:cNvGraphicFramePr>
          <p:nvPr userDrawn="1">
            <p:extLst>
              <p:ext uri="{D42A27DB-BD31-4B8C-83A1-F6EECF244321}">
                <p14:modId xmlns:p14="http://schemas.microsoft.com/office/powerpoint/2010/main" val="1613596015"/>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9504365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sp>
        <p:nvSpPr>
          <p:cNvPr id="16" name="Text Placeholder 15">
            <a:extLst>
              <a:ext uri="{FF2B5EF4-FFF2-40B4-BE49-F238E27FC236}">
                <a16:creationId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pic>
        <p:nvPicPr>
          <p:cNvPr id="14" name="Picture 13">
            <a:extLst>
              <a:ext uri="{FF2B5EF4-FFF2-40B4-BE49-F238E27FC236}">
                <a16:creationId xmlns:a16="http://schemas.microsoft.com/office/drawing/2014/main" id="{160B6E23-2996-D04A-9DCA-7750F487B58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13839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p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A7A3E8-3E3C-9545-B15C-D2AF00F7E362}"/>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365125"/>
            <a:ext cx="8780813" cy="1325563"/>
          </a:xfrm>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31/01/2021</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pic>
        <p:nvPicPr>
          <p:cNvPr id="8" name="Picture 7">
            <a:extLst>
              <a:ext uri="{FF2B5EF4-FFF2-40B4-BE49-F238E27FC236}">
                <a16:creationId xmlns:a16="http://schemas.microsoft.com/office/drawing/2014/main" id="{49137CCF-D866-694A-979D-58389EC37E2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990141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Question pag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403F0EC-BACB-B74E-A7F5-23CAB3DFDA3B}"/>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1431925"/>
            <a:ext cx="10515600" cy="1325563"/>
          </a:xfrm>
        </p:spPr>
        <p:txBody>
          <a:bodyPr/>
          <a:lstStyle>
            <a:lvl1pPr algn="ctr">
              <a:defRPr>
                <a:latin typeface="OpenDyslexicAlta" pitchFamily="2" charset="77"/>
              </a:defRPr>
            </a:lvl1pPr>
          </a:lstStyle>
          <a:p>
            <a:r>
              <a:rPr lang="en-US" dirty="0"/>
              <a:t>Click to edit Master title style</a:t>
            </a:r>
            <a:endParaRPr lang="en-GB" dirty="0"/>
          </a:p>
        </p:txBody>
      </p:sp>
      <p:sp>
        <p:nvSpPr>
          <p:cNvPr id="3" name="Content Placeholder 2"/>
          <p:cNvSpPr>
            <a:spLocks noGrp="1"/>
          </p:cNvSpPr>
          <p:nvPr>
            <p:ph idx="1" hasCustomPrompt="1"/>
          </p:nvPr>
        </p:nvSpPr>
        <p:spPr>
          <a:xfrm>
            <a:off x="838200" y="3520441"/>
            <a:ext cx="10515600" cy="2656522"/>
          </a:xfrm>
        </p:spPr>
        <p:txBody>
          <a:bodyPr>
            <a:normAutofit/>
          </a:bodyPr>
          <a:lstStyle>
            <a:lvl1pPr marL="0" indent="0">
              <a:buNone/>
              <a:defRPr sz="4200">
                <a:solidFill>
                  <a:srgbClr val="0070C0"/>
                </a:solidFill>
              </a:defRPr>
            </a:lvl1pPr>
            <a:lvl2pPr>
              <a:defRPr>
                <a:solidFill>
                  <a:srgbClr val="0070C0"/>
                </a:solidFill>
              </a:defRPr>
            </a:lvl2pPr>
            <a:lvl3pPr>
              <a:defRPr>
                <a:solidFill>
                  <a:srgbClr val="0070C0"/>
                </a:solidFill>
              </a:defRPr>
            </a:lvl3pPr>
            <a:lvl4pPr>
              <a:defRPr>
                <a:solidFill>
                  <a:srgbClr val="0070C0"/>
                </a:solidFill>
              </a:defRPr>
            </a:lvl4pPr>
            <a:lvl5pPr>
              <a:defRPr>
                <a:solidFill>
                  <a:srgbClr val="0070C0"/>
                </a:solidFill>
              </a:defRPr>
            </a:lvl5pPr>
          </a:lstStyle>
          <a:p>
            <a:pPr lvl="0"/>
            <a:r>
              <a:rPr lang="en-US" dirty="0"/>
              <a:t>Click to edit Master text styles</a:t>
            </a:r>
          </a:p>
        </p:txBody>
      </p:sp>
      <p:pic>
        <p:nvPicPr>
          <p:cNvPr id="7" name="Picture 6">
            <a:extLst>
              <a:ext uri="{FF2B5EF4-FFF2-40B4-BE49-F238E27FC236}">
                <a16:creationId xmlns:a16="http://schemas.microsoft.com/office/drawing/2014/main" id="{250FF983-7FE9-084E-894E-ADB137A670D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2739744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31/01/2021</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926327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31/01/2021</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683537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31/01/2021</a:t>
            </a:fld>
            <a:endParaRPr lang="en-GB"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2112335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31/01/2021</a:t>
            </a:fld>
            <a:endParaRPr lang="en-GB" dirty="0"/>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962764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31/01/2021</a:t>
            </a:fld>
            <a:endParaRPr lang="en-GB" dirty="0"/>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6898096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31/01/2021</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514044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31/01/2021</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0077579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31/01/2021</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844426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31/01/2021</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1079260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6159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60" r:id="rId4"/>
    <p:sldLayoutId id="2147483662"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p:txStyles>
    <p:titleStyle>
      <a:lvl1pPr algn="l" defTabSz="914400" rtl="0" eaLnBrk="1" latinLnBrk="0" hangingPunct="1">
        <a:lnSpc>
          <a:spcPct val="90000"/>
        </a:lnSpc>
        <a:spcBef>
          <a:spcPct val="0"/>
        </a:spcBef>
        <a:buNone/>
        <a:defRPr sz="4400" b="0" i="0" kern="1200">
          <a:solidFill>
            <a:schemeClr val="tx1"/>
          </a:solidFill>
          <a:latin typeface="Muli" pitchFamily="2" charset="77"/>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dirty="0"/>
              <a:t>The suffix ’-</a:t>
            </a:r>
            <a:r>
              <a:rPr lang="en-GB" dirty="0" err="1"/>
              <a:t>ation</a:t>
            </a:r>
            <a:r>
              <a:rPr lang="en-GB" dirty="0"/>
              <a:t>’ is added to verbs to form nouns.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4</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7</a:t>
            </a:r>
          </a:p>
        </p:txBody>
      </p:sp>
    </p:spTree>
    <p:extLst>
      <p:ext uri="{BB962C8B-B14F-4D97-AF65-F5344CB8AC3E}">
        <p14:creationId xmlns:p14="http://schemas.microsoft.com/office/powerpoint/2010/main" val="25291974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4</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16013" y="788047"/>
            <a:ext cx="427037" cy="362803"/>
          </a:xfrm>
        </p:spPr>
        <p:txBody>
          <a:bodyPr/>
          <a:lstStyle/>
          <a:p>
            <a:r>
              <a:rPr lang="en-GB" dirty="0"/>
              <a:t>  7</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pPr>
              <a:lnSpc>
                <a:spcPct val="100000"/>
              </a:lnSpc>
              <a:spcBef>
                <a:spcPts val="0"/>
              </a:spcBef>
              <a:defRPr/>
            </a:pPr>
            <a:r>
              <a:rPr lang="en-GB" dirty="0"/>
              <a:t>The suffix ’-</a:t>
            </a:r>
            <a:r>
              <a:rPr lang="en-GB" dirty="0" err="1"/>
              <a:t>ation</a:t>
            </a:r>
            <a:r>
              <a:rPr lang="en-GB" dirty="0"/>
              <a:t>’ is added to verbs to form nouns.  </a:t>
            </a:r>
          </a:p>
        </p:txBody>
      </p:sp>
      <p:sp>
        <p:nvSpPr>
          <p:cNvPr id="5" name="Text Placeholder 4">
            <a:extLst>
              <a:ext uri="{FF2B5EF4-FFF2-40B4-BE49-F238E27FC236}">
                <a16:creationId xmlns:a16="http://schemas.microsoft.com/office/drawing/2014/main" id="{34A36E15-7309-2E4B-8E87-7493AD89C132}"/>
              </a:ext>
            </a:extLst>
          </p:cNvPr>
          <p:cNvSpPr>
            <a:spLocks noGrp="1"/>
          </p:cNvSpPr>
          <p:nvPr>
            <p:ph type="body" sz="quarter" idx="16"/>
          </p:nvPr>
        </p:nvSpPr>
        <p:spPr/>
        <p:txBody>
          <a:bodyPr/>
          <a:lstStyle/>
          <a:p>
            <a:pPr fontAlgn="t"/>
            <a:r>
              <a:rPr lang="en-GB" dirty="0"/>
              <a:t>information</a:t>
            </a:r>
          </a:p>
          <a:p>
            <a:pPr fontAlgn="t"/>
            <a:r>
              <a:rPr lang="en-GB" dirty="0"/>
              <a:t>sensation</a:t>
            </a:r>
          </a:p>
          <a:p>
            <a:pPr fontAlgn="t"/>
            <a:r>
              <a:rPr lang="en-GB" dirty="0"/>
              <a:t>preparation</a:t>
            </a:r>
          </a:p>
          <a:p>
            <a:pPr fontAlgn="t"/>
            <a:r>
              <a:rPr lang="en-GB" dirty="0"/>
              <a:t>vibration</a:t>
            </a:r>
          </a:p>
          <a:p>
            <a:pPr fontAlgn="t"/>
            <a:r>
              <a:rPr lang="en-GB" dirty="0"/>
              <a:t>decoration</a:t>
            </a:r>
          </a:p>
          <a:p>
            <a:pPr fontAlgn="t"/>
            <a:r>
              <a:rPr lang="en-GB" dirty="0"/>
              <a:t>donation</a:t>
            </a:r>
          </a:p>
          <a:p>
            <a:pPr fontAlgn="t"/>
            <a:r>
              <a:rPr lang="en-GB" dirty="0"/>
              <a:t>duration</a:t>
            </a:r>
          </a:p>
          <a:p>
            <a:pPr fontAlgn="t"/>
            <a:r>
              <a:rPr lang="en-GB" dirty="0"/>
              <a:t>registration</a:t>
            </a:r>
          </a:p>
          <a:p>
            <a:pPr fontAlgn="t"/>
            <a:r>
              <a:rPr lang="en-GB" dirty="0"/>
              <a:t>population</a:t>
            </a:r>
          </a:p>
          <a:p>
            <a:pPr fontAlgn="t"/>
            <a:r>
              <a:rPr lang="en-GB" dirty="0"/>
              <a:t>determination</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type="tbl" sz="quarter" idx="4294967295"/>
            <p:extLst>
              <p:ext uri="{D42A27DB-BD31-4B8C-83A1-F6EECF244321}">
                <p14:modId xmlns:p14="http://schemas.microsoft.com/office/powerpoint/2010/main" val="2627070006"/>
              </p:ext>
            </p:extLst>
          </p:nvPr>
        </p:nvGraphicFramePr>
        <p:xfrm>
          <a:off x="3429000" y="1223644"/>
          <a:ext cx="8477250" cy="5398002"/>
        </p:xfrm>
        <a:graphic>
          <a:graphicData uri="http://schemas.openxmlformats.org/drawingml/2006/table">
            <a:tbl>
              <a:tblPr firstRow="1" bandRow="1">
                <a:tableStyleId>{5940675A-B579-460E-94D1-54222C63F5DA}</a:tableStyleId>
              </a:tblPr>
              <a:tblGrid>
                <a:gridCol w="1595062">
                  <a:extLst>
                    <a:ext uri="{9D8B030D-6E8A-4147-A177-3AD203B41FA5}">
                      <a16:colId xmlns:a16="http://schemas.microsoft.com/office/drawing/2014/main" val="20000"/>
                    </a:ext>
                  </a:extLst>
                </a:gridCol>
                <a:gridCol w="6882188">
                  <a:extLst>
                    <a:ext uri="{9D8B030D-6E8A-4147-A177-3AD203B41FA5}">
                      <a16:colId xmlns:a16="http://schemas.microsoft.com/office/drawing/2014/main" val="20001"/>
                    </a:ext>
                  </a:extLst>
                </a:gridCol>
              </a:tblGrid>
              <a:tr h="1762685">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Today children will learn that adding ‘</a:t>
                      </a:r>
                      <a:r>
                        <a:rPr lang="en-GB" sz="1600" b="0" i="0" dirty="0" err="1">
                          <a:latin typeface="Muli" pitchFamily="2" charset="77"/>
                        </a:rPr>
                        <a:t>ation</a:t>
                      </a:r>
                      <a:r>
                        <a:rPr lang="en-GB" sz="1600" b="0" i="0" dirty="0">
                          <a:latin typeface="Muli" pitchFamily="2" charset="77"/>
                        </a:rPr>
                        <a:t>’ to verbs turns them in to nouns. Ask children to partner talk for a minute to think of any words that end with ‘</a:t>
                      </a:r>
                      <a:r>
                        <a:rPr lang="en-GB" sz="1600" b="0" i="0" dirty="0" err="1">
                          <a:latin typeface="Muli" pitchFamily="2" charset="77"/>
                        </a:rPr>
                        <a:t>ation</a:t>
                      </a:r>
                      <a:r>
                        <a:rPr lang="en-GB" sz="1600" b="0" i="0" dirty="0">
                          <a:latin typeface="Muli" pitchFamily="2" charset="77"/>
                        </a:rPr>
                        <a:t>’. </a:t>
                      </a:r>
                      <a:br>
                        <a:rPr lang="en-GB" sz="1600" b="0" i="0" dirty="0">
                          <a:latin typeface="Muli" pitchFamily="2" charset="77"/>
                        </a:rPr>
                      </a:br>
                      <a:endParaRPr lang="en-GB" sz="1600" b="0" i="0" dirty="0">
                        <a:latin typeface="Muli" pitchFamily="2" charset="77"/>
                      </a:endParaRPr>
                    </a:p>
                    <a:p>
                      <a:r>
                        <a:rPr lang="en-GB" sz="1600" b="0" i="0" dirty="0">
                          <a:latin typeface="Muli" pitchFamily="2" charset="77"/>
                        </a:rPr>
                        <a:t>Word ends in ‘e’ – remove e  and + ‘</a:t>
                      </a:r>
                      <a:r>
                        <a:rPr lang="en-GB" sz="1600" b="0" i="0" dirty="0" err="1">
                          <a:latin typeface="Muli" pitchFamily="2" charset="77"/>
                        </a:rPr>
                        <a:t>ation</a:t>
                      </a:r>
                      <a:r>
                        <a:rPr lang="en-GB" sz="1600" b="0" i="0" dirty="0">
                          <a:latin typeface="Muli" pitchFamily="2" charset="77"/>
                        </a:rPr>
                        <a:t>’</a:t>
                      </a:r>
                      <a:br>
                        <a:rPr lang="en-GB" sz="1600" b="0" i="0" dirty="0">
                          <a:latin typeface="Muli" pitchFamily="2" charset="77"/>
                        </a:rPr>
                      </a:br>
                      <a:r>
                        <a:rPr lang="en-GB" sz="1600" b="0" i="0" dirty="0">
                          <a:latin typeface="Muli" pitchFamily="2" charset="77"/>
                        </a:rPr>
                        <a:t>Word ends in ‘y’ – remove y and + ‘</a:t>
                      </a:r>
                      <a:r>
                        <a:rPr lang="en-GB" sz="1600" b="0" i="0" dirty="0" err="1">
                          <a:latin typeface="Muli" pitchFamily="2" charset="77"/>
                        </a:rPr>
                        <a:t>ic</a:t>
                      </a:r>
                      <a:r>
                        <a:rPr lang="en-GB" sz="1600" b="0" i="0" dirty="0">
                          <a:latin typeface="Muli" pitchFamily="2" charset="77"/>
                        </a:rPr>
                        <a:t>’ + ‘</a:t>
                      </a:r>
                      <a:r>
                        <a:rPr lang="en-GB" sz="1600" b="0" i="0" dirty="0" err="1">
                          <a:latin typeface="Muli" pitchFamily="2" charset="77"/>
                        </a:rPr>
                        <a:t>ation</a:t>
                      </a:r>
                      <a:r>
                        <a:rPr lang="en-GB" sz="1600" b="0" i="0" dirty="0">
                          <a:latin typeface="Muli" pitchFamily="2" charset="77"/>
                        </a:rPr>
                        <a:t>’ (multiply to multiplication)</a:t>
                      </a:r>
                      <a:br>
                        <a:rPr lang="en-GB" sz="1600" b="0" i="0" dirty="0">
                          <a:latin typeface="Muli" pitchFamily="2" charset="77"/>
                        </a:rPr>
                      </a:br>
                      <a:r>
                        <a:rPr lang="en-GB" sz="1600" b="0" i="0" dirty="0">
                          <a:latin typeface="Muli" pitchFamily="2" charset="77"/>
                        </a:rPr>
                        <a:t>Most other words you can just add ‘</a:t>
                      </a:r>
                      <a:r>
                        <a:rPr lang="en-GB" sz="1600" b="0" i="0" dirty="0" err="1">
                          <a:latin typeface="Muli" pitchFamily="2" charset="77"/>
                        </a:rPr>
                        <a:t>ation</a:t>
                      </a:r>
                      <a:r>
                        <a:rPr lang="en-GB" sz="1600" b="0" i="0" dirty="0">
                          <a:latin typeface="Muli" pitchFamily="2" charset="77"/>
                        </a:rPr>
                        <a:t>’ straight on the end.</a:t>
                      </a:r>
                    </a:p>
                  </a:txBody>
                  <a:tcPr/>
                </a:tc>
                <a:extLst>
                  <a:ext uri="{0D108BD9-81ED-4DB2-BD59-A6C34878D82A}">
                    <a16:rowId xmlns:a16="http://schemas.microsoft.com/office/drawing/2014/main" val="10000"/>
                  </a:ext>
                </a:extLst>
              </a:tr>
              <a:tr h="1413085">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Using the power point slide, and following the spelling rules, children write down how they think the word can be changed from a verb to a noun by adding the suffix ‘</a:t>
                      </a:r>
                      <a:r>
                        <a:rPr lang="en-GB" sz="1600" b="0" i="0" baseline="0" dirty="0" err="1">
                          <a:latin typeface="Muli" pitchFamily="2" charset="77"/>
                        </a:rPr>
                        <a:t>ation</a:t>
                      </a:r>
                      <a:r>
                        <a:rPr lang="en-GB" sz="1600" b="0" i="0" baseline="0" dirty="0">
                          <a:latin typeface="Muli" pitchFamily="2" charset="77"/>
                        </a:rPr>
                        <a:t>’.</a:t>
                      </a:r>
                      <a:br>
                        <a:rPr lang="en-GB" sz="1600" b="0" i="0" baseline="0" dirty="0">
                          <a:latin typeface="Muli" pitchFamily="2" charset="77"/>
                        </a:rPr>
                      </a:br>
                      <a:br>
                        <a:rPr lang="en-GB" sz="1600" b="0" i="0" baseline="0" dirty="0">
                          <a:latin typeface="Muli" pitchFamily="2" charset="77"/>
                        </a:rPr>
                      </a:br>
                      <a:r>
                        <a:rPr lang="en-GB" sz="1600" b="0" i="0" baseline="0" dirty="0">
                          <a:latin typeface="Muli" pitchFamily="2" charset="77"/>
                        </a:rPr>
                        <a:t>Hold up white boards to show and discuss any errors or misconceptions.</a:t>
                      </a:r>
                    </a:p>
                  </a:txBody>
                  <a:tcPr/>
                </a:tc>
                <a:extLst>
                  <a:ext uri="{0D108BD9-81ED-4DB2-BD59-A6C34878D82A}">
                    <a16:rowId xmlns:a16="http://schemas.microsoft.com/office/drawing/2014/main" val="10001"/>
                  </a:ext>
                </a:extLst>
              </a:tr>
              <a:tr h="1801362">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Show children the slide with the boxes and ask them to apply the spelling rules to each word and decide which box the word should go in to. This can be done independently or as a pair and using whiteboards if required. </a:t>
                      </a:r>
                    </a:p>
                    <a:p>
                      <a:endParaRPr lang="en-GB" sz="1700" b="0" i="0" dirty="0">
                        <a:latin typeface="Muli" pitchFamily="2" charset="77"/>
                      </a:endParaRPr>
                    </a:p>
                    <a:p>
                      <a:r>
                        <a:rPr lang="en-GB" sz="1700" b="0" i="0" dirty="0">
                          <a:latin typeface="Muli" pitchFamily="2" charset="77"/>
                        </a:rPr>
                        <a:t>Share results and discuss any misconceptions.</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1452680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2008122"/>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br>
              <a:rPr lang="en-GB" sz="5400" dirty="0"/>
            </a:br>
            <a:r>
              <a:rPr lang="en-GB" sz="6700" dirty="0"/>
              <a:t>inform</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933173"/>
            <a:ext cx="10515600" cy="2243790"/>
          </a:xfrm>
        </p:spPr>
        <p:txBody>
          <a:bodyPr/>
          <a:lstStyle/>
          <a:p>
            <a:pPr algn="ctr"/>
            <a:endParaRPr lang="en-GB" dirty="0"/>
          </a:p>
          <a:p>
            <a:pPr algn="ctr"/>
            <a:r>
              <a:rPr lang="en-GB" sz="6000" dirty="0"/>
              <a:t>information</a:t>
            </a:r>
            <a:br>
              <a:rPr lang="en-GB" sz="6000" dirty="0"/>
            </a:br>
            <a:r>
              <a:rPr lang="en-GB" sz="3600" dirty="0"/>
              <a:t>(add straight on the end)</a:t>
            </a:r>
          </a:p>
          <a:p>
            <a:endParaRPr lang="en-GB" dirty="0"/>
          </a:p>
        </p:txBody>
      </p:sp>
    </p:spTree>
    <p:extLst>
      <p:ext uri="{BB962C8B-B14F-4D97-AF65-F5344CB8AC3E}">
        <p14:creationId xmlns:p14="http://schemas.microsoft.com/office/powerpoint/2010/main" val="2811457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1983070"/>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br>
              <a:rPr lang="en-GB" sz="5400" dirty="0"/>
            </a:br>
            <a:r>
              <a:rPr lang="en-GB" sz="6700" dirty="0"/>
              <a:t>prepare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808539"/>
            <a:ext cx="10515600" cy="2656522"/>
          </a:xfrm>
        </p:spPr>
        <p:txBody>
          <a:bodyPr/>
          <a:lstStyle/>
          <a:p>
            <a:pPr algn="ctr"/>
            <a:endParaRPr lang="en-GB" dirty="0"/>
          </a:p>
          <a:p>
            <a:pPr algn="ctr"/>
            <a:r>
              <a:rPr lang="en-GB" sz="6000" dirty="0"/>
              <a:t>preparation</a:t>
            </a:r>
            <a:br>
              <a:rPr lang="en-GB" sz="6000" dirty="0"/>
            </a:br>
            <a:r>
              <a:rPr lang="en-GB" sz="3600" dirty="0"/>
              <a:t>(drop the e then add ‘</a:t>
            </a:r>
            <a:r>
              <a:rPr lang="en-GB" sz="3600" dirty="0" err="1"/>
              <a:t>ation</a:t>
            </a:r>
            <a:r>
              <a:rPr lang="en-GB" sz="3600" dirty="0"/>
              <a:t>’)</a:t>
            </a:r>
          </a:p>
          <a:p>
            <a:endParaRPr lang="en-GB" dirty="0"/>
          </a:p>
        </p:txBody>
      </p:sp>
    </p:spTree>
    <p:extLst>
      <p:ext uri="{BB962C8B-B14F-4D97-AF65-F5344CB8AC3E}">
        <p14:creationId xmlns:p14="http://schemas.microsoft.com/office/powerpoint/2010/main" val="4217272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2008122"/>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br>
              <a:rPr lang="en-GB" sz="5400" dirty="0"/>
            </a:br>
            <a:r>
              <a:rPr lang="en-GB" sz="6700" dirty="0"/>
              <a:t>determine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833591"/>
            <a:ext cx="10515600" cy="2656522"/>
          </a:xfrm>
        </p:spPr>
        <p:txBody>
          <a:bodyPr/>
          <a:lstStyle/>
          <a:p>
            <a:pPr algn="ctr"/>
            <a:endParaRPr lang="en-GB" dirty="0"/>
          </a:p>
          <a:p>
            <a:pPr algn="ctr"/>
            <a:r>
              <a:rPr lang="en-GB" sz="6000" dirty="0"/>
              <a:t>determination</a:t>
            </a:r>
            <a:br>
              <a:rPr lang="en-GB" sz="6000" dirty="0"/>
            </a:br>
            <a:r>
              <a:rPr lang="en-GB" sz="3600" dirty="0"/>
              <a:t>(drop the e then add ‘</a:t>
            </a:r>
            <a:r>
              <a:rPr lang="en-GB" sz="3600" dirty="0" err="1"/>
              <a:t>ation</a:t>
            </a:r>
            <a:r>
              <a:rPr lang="en-GB" sz="3600" dirty="0"/>
              <a:t>’)</a:t>
            </a:r>
          </a:p>
          <a:p>
            <a:endParaRPr lang="en-GB" dirty="0"/>
          </a:p>
        </p:txBody>
      </p:sp>
    </p:spTree>
    <p:extLst>
      <p:ext uri="{BB962C8B-B14F-4D97-AF65-F5344CB8AC3E}">
        <p14:creationId xmlns:p14="http://schemas.microsoft.com/office/powerpoint/2010/main" val="106598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2045700"/>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br>
              <a:rPr lang="en-GB" sz="5400" dirty="0"/>
            </a:br>
            <a:r>
              <a:rPr lang="en-GB" sz="6700" dirty="0"/>
              <a:t>notify</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796013"/>
            <a:ext cx="10515600" cy="2656522"/>
          </a:xfrm>
        </p:spPr>
        <p:txBody>
          <a:bodyPr/>
          <a:lstStyle/>
          <a:p>
            <a:pPr algn="ctr"/>
            <a:endParaRPr lang="en-GB" dirty="0"/>
          </a:p>
          <a:p>
            <a:pPr algn="ctr"/>
            <a:r>
              <a:rPr lang="en-GB" sz="6000" dirty="0"/>
              <a:t>notification</a:t>
            </a:r>
            <a:br>
              <a:rPr lang="en-GB" sz="6000" dirty="0"/>
            </a:br>
            <a:r>
              <a:rPr lang="en-GB" sz="3600" dirty="0"/>
              <a:t>(drop the y then add ‘</a:t>
            </a:r>
            <a:r>
              <a:rPr lang="en-GB" sz="3600" dirty="0" err="1"/>
              <a:t>ic</a:t>
            </a:r>
            <a:r>
              <a:rPr lang="en-GB" sz="3600" dirty="0"/>
              <a:t>’ followed by ‘</a:t>
            </a:r>
            <a:r>
              <a:rPr lang="en-GB" sz="3600" dirty="0" err="1"/>
              <a:t>ation</a:t>
            </a:r>
            <a:r>
              <a:rPr lang="en-GB" sz="3600" dirty="0"/>
              <a:t>’)</a:t>
            </a:r>
          </a:p>
          <a:p>
            <a:endParaRPr lang="en-GB" dirty="0"/>
          </a:p>
        </p:txBody>
      </p:sp>
    </p:spTree>
    <p:extLst>
      <p:ext uri="{BB962C8B-B14F-4D97-AF65-F5344CB8AC3E}">
        <p14:creationId xmlns:p14="http://schemas.microsoft.com/office/powerpoint/2010/main" val="316513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A859D-17CA-AE45-8AD8-D6721354A997}"/>
              </a:ext>
            </a:extLst>
          </p:cNvPr>
          <p:cNvSpPr>
            <a:spLocks noGrp="1"/>
          </p:cNvSpPr>
          <p:nvPr>
            <p:ph type="title"/>
          </p:nvPr>
        </p:nvSpPr>
        <p:spPr>
          <a:xfrm>
            <a:off x="838200" y="2033174"/>
            <a:ext cx="10515600" cy="1325563"/>
          </a:xfrm>
        </p:spPr>
        <p:txBody>
          <a:bodyPr>
            <a:normAutofit fontScale="90000"/>
          </a:bodyPr>
          <a:lstStyle/>
          <a:p>
            <a:r>
              <a:rPr lang="en-GB" sz="5400" dirty="0"/>
              <a:t>How would you add ‘</a:t>
            </a:r>
            <a:r>
              <a:rPr lang="en-GB" sz="5400" dirty="0" err="1"/>
              <a:t>ation</a:t>
            </a:r>
            <a:r>
              <a:rPr lang="en-GB" sz="5400" dirty="0"/>
              <a:t>’ to this word:</a:t>
            </a:r>
            <a:br>
              <a:rPr lang="en-GB" sz="5400" dirty="0"/>
            </a:br>
            <a:br>
              <a:rPr lang="en-GB" sz="5400" dirty="0"/>
            </a:br>
            <a:r>
              <a:rPr lang="en-GB" sz="6700" dirty="0"/>
              <a:t>vibrate</a:t>
            </a:r>
            <a:endParaRPr lang="en-GB" sz="5400" dirty="0"/>
          </a:p>
        </p:txBody>
      </p:sp>
      <p:sp>
        <p:nvSpPr>
          <p:cNvPr id="3" name="Content Placeholder 2">
            <a:extLst>
              <a:ext uri="{FF2B5EF4-FFF2-40B4-BE49-F238E27FC236}">
                <a16:creationId xmlns:a16="http://schemas.microsoft.com/office/drawing/2014/main" id="{AF95E2C8-5727-7443-8012-4FE5FC4A7147}"/>
              </a:ext>
            </a:extLst>
          </p:cNvPr>
          <p:cNvSpPr>
            <a:spLocks noGrp="1"/>
          </p:cNvSpPr>
          <p:nvPr>
            <p:ph idx="1"/>
          </p:nvPr>
        </p:nvSpPr>
        <p:spPr>
          <a:xfrm>
            <a:off x="838200" y="3846117"/>
            <a:ext cx="10515600" cy="2656522"/>
          </a:xfrm>
        </p:spPr>
        <p:txBody>
          <a:bodyPr/>
          <a:lstStyle/>
          <a:p>
            <a:pPr algn="ctr"/>
            <a:endParaRPr lang="en-GB" dirty="0"/>
          </a:p>
          <a:p>
            <a:pPr algn="ctr"/>
            <a:r>
              <a:rPr lang="en-GB" sz="6000" dirty="0"/>
              <a:t>vibration</a:t>
            </a:r>
            <a:br>
              <a:rPr lang="en-GB" sz="6000" dirty="0"/>
            </a:br>
            <a:r>
              <a:rPr lang="en-GB" sz="3600" dirty="0"/>
              <a:t>(drop the e and add ‘</a:t>
            </a:r>
            <a:r>
              <a:rPr lang="en-GB" sz="3600" dirty="0" err="1"/>
              <a:t>ation</a:t>
            </a:r>
            <a:r>
              <a:rPr lang="en-GB" sz="3600" dirty="0"/>
              <a:t>’)</a:t>
            </a:r>
          </a:p>
          <a:p>
            <a:endParaRPr lang="en-GB" dirty="0"/>
          </a:p>
        </p:txBody>
      </p:sp>
    </p:spTree>
    <p:extLst>
      <p:ext uri="{BB962C8B-B14F-4D97-AF65-F5344CB8AC3E}">
        <p14:creationId xmlns:p14="http://schemas.microsoft.com/office/powerpoint/2010/main" val="4092592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403186"/>
            <a:ext cx="9028430" cy="1325563"/>
          </a:xfrm>
        </p:spPr>
        <p:txBody>
          <a:bodyPr>
            <a:normAutofit/>
          </a:bodyPr>
          <a:lstStyle/>
          <a:p>
            <a:pPr algn="l"/>
            <a:r>
              <a:rPr lang="en-GB" sz="2000" dirty="0"/>
              <a:t>Look at the root words and decide which spelling rule they should follow and which box they should go in to: </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13798" y="4583973"/>
            <a:ext cx="2512637" cy="13474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Box Cardboard Cardboard Box Packing Recycl">
            <a:extLst>
              <a:ext uri="{FF2B5EF4-FFF2-40B4-BE49-F238E27FC236}">
                <a16:creationId xmlns:a16="http://schemas.microsoft.com/office/drawing/2014/main" id="{A4625A7F-60D3-4876-9D58-917F719CF62E}"/>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781107" y="4547141"/>
            <a:ext cx="2569447" cy="137793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ox Cardboard Cardboard Box Packing Recycl">
            <a:extLst>
              <a:ext uri="{FF2B5EF4-FFF2-40B4-BE49-F238E27FC236}">
                <a16:creationId xmlns:a16="http://schemas.microsoft.com/office/drawing/2014/main" id="{8918D522-8D5A-4404-98F6-CA9FB32ACE7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85430" y="4557005"/>
            <a:ext cx="2569448" cy="13779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640084" y="5236110"/>
            <a:ext cx="1726783" cy="738664"/>
          </a:xfrm>
          <a:prstGeom prst="rect">
            <a:avLst/>
          </a:prstGeom>
          <a:noFill/>
        </p:spPr>
        <p:txBody>
          <a:bodyPr wrap="square" rtlCol="0">
            <a:spAutoFit/>
          </a:bodyPr>
          <a:lstStyle/>
          <a:p>
            <a:pPr algn="ctr"/>
            <a:r>
              <a:rPr lang="en-GB" sz="1400" dirty="0">
                <a:latin typeface="OpenDyslexicAlta" pitchFamily="2" charset="77"/>
              </a:rPr>
              <a:t>Remove ‘y’, add ‘</a:t>
            </a:r>
            <a:r>
              <a:rPr lang="en-GB" sz="1400" dirty="0" err="1">
                <a:latin typeface="OpenDyslexicAlta" pitchFamily="2" charset="77"/>
              </a:rPr>
              <a:t>ic</a:t>
            </a:r>
            <a:r>
              <a:rPr lang="en-GB" sz="1400" dirty="0">
                <a:latin typeface="OpenDyslexicAlta" pitchFamily="2" charset="77"/>
              </a:rPr>
              <a:t>’ and then ‘</a:t>
            </a:r>
            <a:r>
              <a:rPr lang="en-GB" sz="1400" dirty="0" err="1">
                <a:latin typeface="OpenDyslexicAlta" pitchFamily="2" charset="77"/>
              </a:rPr>
              <a:t>ation</a:t>
            </a:r>
            <a:r>
              <a:rPr lang="en-GB" sz="1400" dirty="0">
                <a:latin typeface="OpenDyslexicAlta" pitchFamily="2" charset="77"/>
              </a:rPr>
              <a:t>’.</a:t>
            </a:r>
          </a:p>
        </p:txBody>
      </p:sp>
      <p:sp>
        <p:nvSpPr>
          <p:cNvPr id="8" name="TextBox 7">
            <a:extLst>
              <a:ext uri="{FF2B5EF4-FFF2-40B4-BE49-F238E27FC236}">
                <a16:creationId xmlns:a16="http://schemas.microsoft.com/office/drawing/2014/main" id="{03B28485-727B-4CB7-BECD-9AE4BBCB1571}"/>
              </a:ext>
            </a:extLst>
          </p:cNvPr>
          <p:cNvSpPr txBox="1"/>
          <p:nvPr/>
        </p:nvSpPr>
        <p:spPr>
          <a:xfrm>
            <a:off x="6039151" y="5166584"/>
            <a:ext cx="1878361" cy="738664"/>
          </a:xfrm>
          <a:prstGeom prst="rect">
            <a:avLst/>
          </a:prstGeom>
          <a:noFill/>
        </p:spPr>
        <p:txBody>
          <a:bodyPr wrap="square" rtlCol="0">
            <a:spAutoFit/>
          </a:bodyPr>
          <a:lstStyle/>
          <a:p>
            <a:pPr algn="ctr"/>
            <a:r>
              <a:rPr lang="en-GB" sz="1400" dirty="0">
                <a:latin typeface="OpenDyslexicAlta" pitchFamily="2" charset="77"/>
              </a:rPr>
              <a:t>Add ‘</a:t>
            </a:r>
            <a:r>
              <a:rPr lang="en-GB" sz="1400" dirty="0" err="1">
                <a:latin typeface="OpenDyslexicAlta" pitchFamily="2" charset="77"/>
              </a:rPr>
              <a:t>ation</a:t>
            </a:r>
            <a:r>
              <a:rPr lang="en-GB" sz="1400" dirty="0">
                <a:latin typeface="OpenDyslexicAlta" pitchFamily="2" charset="77"/>
              </a:rPr>
              <a:t>’ straight on the end.</a:t>
            </a:r>
          </a:p>
        </p:txBody>
      </p:sp>
      <p:sp>
        <p:nvSpPr>
          <p:cNvPr id="9" name="TextBox 8">
            <a:extLst>
              <a:ext uri="{FF2B5EF4-FFF2-40B4-BE49-F238E27FC236}">
                <a16:creationId xmlns:a16="http://schemas.microsoft.com/office/drawing/2014/main" id="{DA07C5AD-C2F7-4B3F-9348-4A45F11668BD}"/>
              </a:ext>
            </a:extLst>
          </p:cNvPr>
          <p:cNvSpPr txBox="1"/>
          <p:nvPr/>
        </p:nvSpPr>
        <p:spPr>
          <a:xfrm>
            <a:off x="9027486" y="5187243"/>
            <a:ext cx="1632408" cy="738664"/>
          </a:xfrm>
          <a:prstGeom prst="rect">
            <a:avLst/>
          </a:prstGeom>
          <a:noFill/>
        </p:spPr>
        <p:txBody>
          <a:bodyPr wrap="square" rtlCol="0">
            <a:spAutoFit/>
          </a:bodyPr>
          <a:lstStyle/>
          <a:p>
            <a:pPr algn="ctr"/>
            <a:r>
              <a:rPr lang="en-GB" sz="1400" dirty="0">
                <a:latin typeface="OpenDyslexicAlta" pitchFamily="2" charset="77"/>
              </a:rPr>
              <a:t>Remove ‘e’ then add ‘</a:t>
            </a:r>
            <a:r>
              <a:rPr lang="en-GB" sz="1400" dirty="0" err="1">
                <a:latin typeface="OpenDyslexicAlta" pitchFamily="2" charset="77"/>
              </a:rPr>
              <a:t>ation</a:t>
            </a:r>
            <a:r>
              <a:rPr lang="en-GB" sz="1400" dirty="0">
                <a:latin typeface="OpenDyslexicAlta" pitchFamily="2" charset="77"/>
              </a:rPr>
              <a:t>’</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nvGraphicFramePr>
        <p:xfrm>
          <a:off x="706120" y="2092853"/>
          <a:ext cx="10779762" cy="1518708"/>
        </p:xfrm>
        <a:graphic>
          <a:graphicData uri="http://schemas.openxmlformats.org/drawingml/2006/table">
            <a:tbl>
              <a:tblPr firstRow="1" bandRow="1">
                <a:tableStyleId>{5940675A-B579-460E-94D1-54222C63F5DA}</a:tableStyleId>
              </a:tblPr>
              <a:tblGrid>
                <a:gridCol w="1796627">
                  <a:extLst>
                    <a:ext uri="{9D8B030D-6E8A-4147-A177-3AD203B41FA5}">
                      <a16:colId xmlns:a16="http://schemas.microsoft.com/office/drawing/2014/main" val="2909748005"/>
                    </a:ext>
                  </a:extLst>
                </a:gridCol>
                <a:gridCol w="1796627">
                  <a:extLst>
                    <a:ext uri="{9D8B030D-6E8A-4147-A177-3AD203B41FA5}">
                      <a16:colId xmlns:a16="http://schemas.microsoft.com/office/drawing/2014/main" val="1553862251"/>
                    </a:ext>
                  </a:extLst>
                </a:gridCol>
                <a:gridCol w="1796627">
                  <a:extLst>
                    <a:ext uri="{9D8B030D-6E8A-4147-A177-3AD203B41FA5}">
                      <a16:colId xmlns:a16="http://schemas.microsoft.com/office/drawing/2014/main" val="151636795"/>
                    </a:ext>
                  </a:extLst>
                </a:gridCol>
                <a:gridCol w="1796627">
                  <a:extLst>
                    <a:ext uri="{9D8B030D-6E8A-4147-A177-3AD203B41FA5}">
                      <a16:colId xmlns:a16="http://schemas.microsoft.com/office/drawing/2014/main" val="2741658550"/>
                    </a:ext>
                  </a:extLst>
                </a:gridCol>
                <a:gridCol w="1796627">
                  <a:extLst>
                    <a:ext uri="{9D8B030D-6E8A-4147-A177-3AD203B41FA5}">
                      <a16:colId xmlns:a16="http://schemas.microsoft.com/office/drawing/2014/main" val="3738969676"/>
                    </a:ext>
                  </a:extLst>
                </a:gridCol>
                <a:gridCol w="1796627">
                  <a:extLst>
                    <a:ext uri="{9D8B030D-6E8A-4147-A177-3AD203B41FA5}">
                      <a16:colId xmlns:a16="http://schemas.microsoft.com/office/drawing/2014/main" val="3685015701"/>
                    </a:ext>
                  </a:extLst>
                </a:gridCol>
              </a:tblGrid>
              <a:tr h="759354">
                <a:tc>
                  <a:txBody>
                    <a:bodyPr/>
                    <a:lstStyle/>
                    <a:p>
                      <a:pPr algn="ctr"/>
                      <a:r>
                        <a:rPr lang="en-GB" sz="1800" dirty="0">
                          <a:latin typeface="OpenDyslexicAlta" pitchFamily="2" charset="77"/>
                        </a:rPr>
                        <a:t>communicate</a:t>
                      </a:r>
                    </a:p>
                  </a:txBody>
                  <a:tcPr/>
                </a:tc>
                <a:tc>
                  <a:txBody>
                    <a:bodyPr/>
                    <a:lstStyle/>
                    <a:p>
                      <a:pPr algn="ctr"/>
                      <a:r>
                        <a:rPr lang="en-GB" sz="1800" dirty="0">
                          <a:latin typeface="OpenDyslexicAlta" pitchFamily="2" charset="77"/>
                        </a:rPr>
                        <a:t>vibrate</a:t>
                      </a:r>
                    </a:p>
                  </a:txBody>
                  <a:tcPr/>
                </a:tc>
                <a:tc>
                  <a:txBody>
                    <a:bodyPr/>
                    <a:lstStyle/>
                    <a:p>
                      <a:pPr algn="ctr"/>
                      <a:r>
                        <a:rPr lang="en-GB" sz="1800" dirty="0">
                          <a:latin typeface="OpenDyslexicAlta" pitchFamily="2" charset="77"/>
                        </a:rPr>
                        <a:t>multiply</a:t>
                      </a:r>
                    </a:p>
                  </a:txBody>
                  <a:tcPr/>
                </a:tc>
                <a:tc>
                  <a:txBody>
                    <a:bodyPr/>
                    <a:lstStyle/>
                    <a:p>
                      <a:pPr algn="ctr"/>
                      <a:r>
                        <a:rPr lang="en-GB" sz="1800" dirty="0">
                          <a:latin typeface="OpenDyslexicAlta" pitchFamily="2" charset="77"/>
                        </a:rPr>
                        <a:t>inform</a:t>
                      </a:r>
                    </a:p>
                  </a:txBody>
                  <a:tcPr/>
                </a:tc>
                <a:tc>
                  <a:txBody>
                    <a:bodyPr/>
                    <a:lstStyle/>
                    <a:p>
                      <a:pPr algn="ctr"/>
                      <a:r>
                        <a:rPr lang="en-GB" sz="1800" dirty="0">
                          <a:latin typeface="OpenDyslexicAlta" pitchFamily="2" charset="77"/>
                        </a:rPr>
                        <a:t>donate</a:t>
                      </a:r>
                    </a:p>
                  </a:txBody>
                  <a:tcPr/>
                </a:tc>
                <a:tc>
                  <a:txBody>
                    <a:bodyPr/>
                    <a:lstStyle/>
                    <a:p>
                      <a:pPr algn="ctr"/>
                      <a:r>
                        <a:rPr lang="en-GB" sz="1800" dirty="0">
                          <a:latin typeface="OpenDyslexicAlta" pitchFamily="2" charset="77"/>
                        </a:rPr>
                        <a:t>verify</a:t>
                      </a:r>
                    </a:p>
                  </a:txBody>
                  <a:tcPr/>
                </a:tc>
                <a:extLst>
                  <a:ext uri="{0D108BD9-81ED-4DB2-BD59-A6C34878D82A}">
                    <a16:rowId xmlns:a16="http://schemas.microsoft.com/office/drawing/2014/main" val="3036658332"/>
                  </a:ext>
                </a:extLst>
              </a:tr>
              <a:tr h="759354">
                <a:tc>
                  <a:txBody>
                    <a:bodyPr/>
                    <a:lstStyle/>
                    <a:p>
                      <a:pPr algn="ctr"/>
                      <a:r>
                        <a:rPr lang="en-GB" sz="1800" dirty="0">
                          <a:latin typeface="OpenDyslexicAlta" pitchFamily="2" charset="77"/>
                        </a:rPr>
                        <a:t>create</a:t>
                      </a:r>
                    </a:p>
                  </a:txBody>
                  <a:tcPr/>
                </a:tc>
                <a:tc>
                  <a:txBody>
                    <a:bodyPr/>
                    <a:lstStyle/>
                    <a:p>
                      <a:pPr algn="ctr"/>
                      <a:r>
                        <a:rPr lang="en-GB" sz="1800" dirty="0">
                          <a:latin typeface="OpenDyslexicAlta" pitchFamily="2" charset="77"/>
                        </a:rPr>
                        <a:t>populate</a:t>
                      </a:r>
                    </a:p>
                  </a:txBody>
                  <a:tcPr/>
                </a:tc>
                <a:tc>
                  <a:txBody>
                    <a:bodyPr/>
                    <a:lstStyle/>
                    <a:p>
                      <a:pPr algn="ctr"/>
                      <a:r>
                        <a:rPr lang="en-GB" sz="1800" dirty="0">
                          <a:latin typeface="OpenDyslexicAlta" pitchFamily="2" charset="77"/>
                        </a:rPr>
                        <a:t>sense</a:t>
                      </a:r>
                    </a:p>
                  </a:txBody>
                  <a:tcPr/>
                </a:tc>
                <a:tc>
                  <a:txBody>
                    <a:bodyPr/>
                    <a:lstStyle/>
                    <a:p>
                      <a:pPr algn="ctr"/>
                      <a:r>
                        <a:rPr lang="en-GB" sz="1800" dirty="0">
                          <a:latin typeface="OpenDyslexicAlta" pitchFamily="2" charset="77"/>
                        </a:rPr>
                        <a:t>determine</a:t>
                      </a:r>
                    </a:p>
                  </a:txBody>
                  <a:tcPr/>
                </a:tc>
                <a:tc>
                  <a:txBody>
                    <a:bodyPr/>
                    <a:lstStyle/>
                    <a:p>
                      <a:pPr algn="ctr"/>
                      <a:r>
                        <a:rPr lang="en-GB" sz="1800" dirty="0">
                          <a:latin typeface="OpenDyslexicAlta" pitchFamily="2" charset="77"/>
                        </a:rPr>
                        <a:t>amplify</a:t>
                      </a:r>
                    </a:p>
                  </a:txBody>
                  <a:tcPr/>
                </a:tc>
                <a:tc>
                  <a:txBody>
                    <a:bodyPr/>
                    <a:lstStyle/>
                    <a:p>
                      <a:pPr algn="ctr"/>
                      <a:r>
                        <a:rPr lang="en-GB" sz="1800" dirty="0">
                          <a:latin typeface="OpenDyslexicAlta" pitchFamily="2" charset="77"/>
                        </a:rPr>
                        <a:t>populate</a:t>
                      </a:r>
                    </a:p>
                  </a:txBody>
                  <a:tcPr/>
                </a:tc>
                <a:extLst>
                  <a:ext uri="{0D108BD9-81ED-4DB2-BD59-A6C34878D82A}">
                    <a16:rowId xmlns:a16="http://schemas.microsoft.com/office/drawing/2014/main" val="590146265"/>
                  </a:ext>
                </a:extLst>
              </a:tr>
            </a:tbl>
          </a:graphicData>
        </a:graphic>
      </p:graphicFrame>
      <p:pic>
        <p:nvPicPr>
          <p:cNvPr id="19" name="Picture 2" descr="Box Cardboard Cardboard Box Packing Recycl">
            <a:extLst>
              <a:ext uri="{FF2B5EF4-FFF2-40B4-BE49-F238E27FC236}">
                <a16:creationId xmlns:a16="http://schemas.microsoft.com/office/drawing/2014/main" id="{18AFC718-0353-A343-A438-63EEB29DDCC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5078" y="4552417"/>
            <a:ext cx="2561154" cy="1373490"/>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CD6066EB-3862-B54B-BCD0-CEB677A715E2}"/>
              </a:ext>
            </a:extLst>
          </p:cNvPr>
          <p:cNvSpPr txBox="1"/>
          <p:nvPr/>
        </p:nvSpPr>
        <p:spPr>
          <a:xfrm>
            <a:off x="3099823" y="5382028"/>
            <a:ext cx="1715207" cy="523220"/>
          </a:xfrm>
          <a:prstGeom prst="rect">
            <a:avLst/>
          </a:prstGeom>
          <a:noFill/>
        </p:spPr>
        <p:txBody>
          <a:bodyPr wrap="square" rtlCol="0">
            <a:spAutoFit/>
          </a:bodyPr>
          <a:lstStyle/>
          <a:p>
            <a:pPr algn="ctr"/>
            <a:r>
              <a:rPr lang="en-GB" sz="1400" dirty="0">
                <a:latin typeface="OpenDyslexicAlta" pitchFamily="2" charset="77"/>
              </a:rPr>
              <a:t>Remove ‘ate’ then add ‘</a:t>
            </a:r>
            <a:r>
              <a:rPr lang="en-GB" sz="1400" dirty="0" err="1">
                <a:latin typeface="OpenDyslexicAlta" pitchFamily="2" charset="77"/>
              </a:rPr>
              <a:t>ation</a:t>
            </a:r>
            <a:r>
              <a:rPr lang="en-GB" sz="1400" dirty="0">
                <a:latin typeface="OpenDyslexicAlta" pitchFamily="2" charset="77"/>
              </a:rPr>
              <a:t>’</a:t>
            </a:r>
          </a:p>
        </p:txBody>
      </p:sp>
    </p:spTree>
    <p:extLst>
      <p:ext uri="{BB962C8B-B14F-4D97-AF65-F5344CB8AC3E}">
        <p14:creationId xmlns:p14="http://schemas.microsoft.com/office/powerpoint/2010/main" val="41154772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706120" y="403186"/>
            <a:ext cx="9028430" cy="1325563"/>
          </a:xfrm>
        </p:spPr>
        <p:txBody>
          <a:bodyPr>
            <a:normAutofit/>
          </a:bodyPr>
          <a:lstStyle/>
          <a:p>
            <a:pPr algn="l"/>
            <a:r>
              <a:rPr lang="en-GB" sz="2000" dirty="0"/>
              <a:t>Look at the root words and decide which spelling rule they should follow and which box they should go in to: </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61780" y="4895340"/>
            <a:ext cx="2512637" cy="13474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Box Cardboard Cardboard Box Packing Recycl">
            <a:extLst>
              <a:ext uri="{FF2B5EF4-FFF2-40B4-BE49-F238E27FC236}">
                <a16:creationId xmlns:a16="http://schemas.microsoft.com/office/drawing/2014/main" id="{A4625A7F-60D3-4876-9D58-917F719CF62E}"/>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776389" y="4688608"/>
            <a:ext cx="2569447" cy="137793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ox Cardboard Cardboard Box Packing Recycl">
            <a:extLst>
              <a:ext uri="{FF2B5EF4-FFF2-40B4-BE49-F238E27FC236}">
                <a16:creationId xmlns:a16="http://schemas.microsoft.com/office/drawing/2014/main" id="{8918D522-8D5A-4404-98F6-CA9FB32ACE72}"/>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692611" y="4583973"/>
            <a:ext cx="2632637" cy="141182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640084" y="5473616"/>
            <a:ext cx="1726783" cy="738664"/>
          </a:xfrm>
          <a:prstGeom prst="rect">
            <a:avLst/>
          </a:prstGeom>
          <a:noFill/>
        </p:spPr>
        <p:txBody>
          <a:bodyPr wrap="square" rtlCol="0">
            <a:spAutoFit/>
          </a:bodyPr>
          <a:lstStyle/>
          <a:p>
            <a:pPr algn="ctr"/>
            <a:r>
              <a:rPr lang="en-GB" sz="1400" dirty="0">
                <a:latin typeface="OpenDyslexicAlta" pitchFamily="2" charset="77"/>
              </a:rPr>
              <a:t>Remove ‘y’, add ‘</a:t>
            </a:r>
            <a:r>
              <a:rPr lang="en-GB" sz="1400" dirty="0" err="1">
                <a:latin typeface="OpenDyslexicAlta" pitchFamily="2" charset="77"/>
              </a:rPr>
              <a:t>ic</a:t>
            </a:r>
            <a:r>
              <a:rPr lang="en-GB" sz="1400" dirty="0">
                <a:latin typeface="OpenDyslexicAlta" pitchFamily="2" charset="77"/>
              </a:rPr>
              <a:t>’ and then ‘</a:t>
            </a:r>
            <a:r>
              <a:rPr lang="en-GB" sz="1400" dirty="0" err="1">
                <a:latin typeface="OpenDyslexicAlta" pitchFamily="2" charset="77"/>
              </a:rPr>
              <a:t>ation</a:t>
            </a:r>
            <a:r>
              <a:rPr lang="en-GB" sz="1400" dirty="0">
                <a:latin typeface="OpenDyslexicAlta" pitchFamily="2" charset="77"/>
              </a:rPr>
              <a:t>’.</a:t>
            </a:r>
          </a:p>
        </p:txBody>
      </p:sp>
      <p:sp>
        <p:nvSpPr>
          <p:cNvPr id="8" name="TextBox 7">
            <a:extLst>
              <a:ext uri="{FF2B5EF4-FFF2-40B4-BE49-F238E27FC236}">
                <a16:creationId xmlns:a16="http://schemas.microsoft.com/office/drawing/2014/main" id="{03B28485-727B-4CB7-BECD-9AE4BBCB1571}"/>
              </a:ext>
            </a:extLst>
          </p:cNvPr>
          <p:cNvSpPr txBox="1"/>
          <p:nvPr/>
        </p:nvSpPr>
        <p:spPr>
          <a:xfrm>
            <a:off x="5812219" y="5295485"/>
            <a:ext cx="1878361" cy="738664"/>
          </a:xfrm>
          <a:prstGeom prst="rect">
            <a:avLst/>
          </a:prstGeom>
          <a:noFill/>
        </p:spPr>
        <p:txBody>
          <a:bodyPr wrap="square" rtlCol="0">
            <a:spAutoFit/>
          </a:bodyPr>
          <a:lstStyle/>
          <a:p>
            <a:pPr algn="ctr"/>
            <a:r>
              <a:rPr lang="en-GB" sz="1400" dirty="0">
                <a:latin typeface="OpenDyslexicAlta" pitchFamily="2" charset="77"/>
              </a:rPr>
              <a:t>Add ‘</a:t>
            </a:r>
            <a:r>
              <a:rPr lang="en-GB" sz="1400" dirty="0" err="1">
                <a:latin typeface="OpenDyslexicAlta" pitchFamily="2" charset="77"/>
              </a:rPr>
              <a:t>ation</a:t>
            </a:r>
            <a:r>
              <a:rPr lang="en-GB" sz="1400" dirty="0">
                <a:latin typeface="OpenDyslexicAlta" pitchFamily="2" charset="77"/>
              </a:rPr>
              <a:t>’ straight on the end.</a:t>
            </a:r>
          </a:p>
        </p:txBody>
      </p:sp>
      <p:sp>
        <p:nvSpPr>
          <p:cNvPr id="9" name="TextBox 8">
            <a:extLst>
              <a:ext uri="{FF2B5EF4-FFF2-40B4-BE49-F238E27FC236}">
                <a16:creationId xmlns:a16="http://schemas.microsoft.com/office/drawing/2014/main" id="{DA07C5AD-C2F7-4B3F-9348-4A45F11668BD}"/>
              </a:ext>
            </a:extLst>
          </p:cNvPr>
          <p:cNvSpPr txBox="1"/>
          <p:nvPr/>
        </p:nvSpPr>
        <p:spPr>
          <a:xfrm>
            <a:off x="9027486" y="5246618"/>
            <a:ext cx="1632408" cy="738664"/>
          </a:xfrm>
          <a:prstGeom prst="rect">
            <a:avLst/>
          </a:prstGeom>
          <a:noFill/>
        </p:spPr>
        <p:txBody>
          <a:bodyPr wrap="square" rtlCol="0">
            <a:spAutoFit/>
          </a:bodyPr>
          <a:lstStyle/>
          <a:p>
            <a:pPr algn="ctr"/>
            <a:r>
              <a:rPr lang="en-GB" sz="1400" dirty="0">
                <a:latin typeface="OpenDyslexicAlta" pitchFamily="2" charset="77"/>
              </a:rPr>
              <a:t>Remove ‘e’ then add ‘</a:t>
            </a:r>
            <a:r>
              <a:rPr lang="en-GB" sz="1400" dirty="0" err="1">
                <a:latin typeface="OpenDyslexicAlta" pitchFamily="2" charset="77"/>
              </a:rPr>
              <a:t>ation</a:t>
            </a:r>
            <a:r>
              <a:rPr lang="en-GB" sz="1400" dirty="0">
                <a:latin typeface="OpenDyslexicAlta" pitchFamily="2" charset="77"/>
              </a:rPr>
              <a:t>’</a:t>
            </a:r>
          </a:p>
        </p:txBody>
      </p:sp>
      <p:graphicFrame>
        <p:nvGraphicFramePr>
          <p:cNvPr id="7" name="Table 6">
            <a:extLst>
              <a:ext uri="{FF2B5EF4-FFF2-40B4-BE49-F238E27FC236}">
                <a16:creationId xmlns:a16="http://schemas.microsoft.com/office/drawing/2014/main" id="{9AD3FF3E-916E-4D1F-B921-3FABAD059AEE}"/>
              </a:ext>
            </a:extLst>
          </p:cNvPr>
          <p:cNvGraphicFramePr>
            <a:graphicFrameLocks noGrp="1"/>
          </p:cNvGraphicFramePr>
          <p:nvPr/>
        </p:nvGraphicFramePr>
        <p:xfrm>
          <a:off x="706120" y="2092853"/>
          <a:ext cx="10779762" cy="1518708"/>
        </p:xfrm>
        <a:graphic>
          <a:graphicData uri="http://schemas.openxmlformats.org/drawingml/2006/table">
            <a:tbl>
              <a:tblPr firstRow="1" bandRow="1">
                <a:tableStyleId>{5940675A-B579-460E-94D1-54222C63F5DA}</a:tableStyleId>
              </a:tblPr>
              <a:tblGrid>
                <a:gridCol w="1796627">
                  <a:extLst>
                    <a:ext uri="{9D8B030D-6E8A-4147-A177-3AD203B41FA5}">
                      <a16:colId xmlns:a16="http://schemas.microsoft.com/office/drawing/2014/main" val="2909748005"/>
                    </a:ext>
                  </a:extLst>
                </a:gridCol>
                <a:gridCol w="1796627">
                  <a:extLst>
                    <a:ext uri="{9D8B030D-6E8A-4147-A177-3AD203B41FA5}">
                      <a16:colId xmlns:a16="http://schemas.microsoft.com/office/drawing/2014/main" val="1553862251"/>
                    </a:ext>
                  </a:extLst>
                </a:gridCol>
                <a:gridCol w="1796627">
                  <a:extLst>
                    <a:ext uri="{9D8B030D-6E8A-4147-A177-3AD203B41FA5}">
                      <a16:colId xmlns:a16="http://schemas.microsoft.com/office/drawing/2014/main" val="151636795"/>
                    </a:ext>
                  </a:extLst>
                </a:gridCol>
                <a:gridCol w="1796627">
                  <a:extLst>
                    <a:ext uri="{9D8B030D-6E8A-4147-A177-3AD203B41FA5}">
                      <a16:colId xmlns:a16="http://schemas.microsoft.com/office/drawing/2014/main" val="2741658550"/>
                    </a:ext>
                  </a:extLst>
                </a:gridCol>
                <a:gridCol w="1796627">
                  <a:extLst>
                    <a:ext uri="{9D8B030D-6E8A-4147-A177-3AD203B41FA5}">
                      <a16:colId xmlns:a16="http://schemas.microsoft.com/office/drawing/2014/main" val="3738969676"/>
                    </a:ext>
                  </a:extLst>
                </a:gridCol>
                <a:gridCol w="1796627">
                  <a:extLst>
                    <a:ext uri="{9D8B030D-6E8A-4147-A177-3AD203B41FA5}">
                      <a16:colId xmlns:a16="http://schemas.microsoft.com/office/drawing/2014/main" val="3685015701"/>
                    </a:ext>
                  </a:extLst>
                </a:gridCol>
              </a:tblGrid>
              <a:tr h="759354">
                <a:tc>
                  <a:txBody>
                    <a:bodyPr/>
                    <a:lstStyle/>
                    <a:p>
                      <a:pPr algn="ctr"/>
                      <a:r>
                        <a:rPr lang="en-GB" sz="1800" dirty="0">
                          <a:latin typeface="OpenDyslexicAlta" pitchFamily="2" charset="77"/>
                        </a:rPr>
                        <a:t>communicate</a:t>
                      </a:r>
                    </a:p>
                  </a:txBody>
                  <a:tcPr/>
                </a:tc>
                <a:tc>
                  <a:txBody>
                    <a:bodyPr/>
                    <a:lstStyle/>
                    <a:p>
                      <a:pPr algn="ctr"/>
                      <a:r>
                        <a:rPr lang="en-GB" sz="1800" dirty="0">
                          <a:latin typeface="OpenDyslexicAlta" pitchFamily="2" charset="77"/>
                        </a:rPr>
                        <a:t>vibrate</a:t>
                      </a:r>
                    </a:p>
                  </a:txBody>
                  <a:tcPr/>
                </a:tc>
                <a:tc>
                  <a:txBody>
                    <a:bodyPr/>
                    <a:lstStyle/>
                    <a:p>
                      <a:pPr algn="ctr"/>
                      <a:r>
                        <a:rPr lang="en-GB" sz="1800" dirty="0">
                          <a:latin typeface="OpenDyslexicAlta" pitchFamily="2" charset="77"/>
                        </a:rPr>
                        <a:t>multiply</a:t>
                      </a:r>
                    </a:p>
                  </a:txBody>
                  <a:tcPr/>
                </a:tc>
                <a:tc>
                  <a:txBody>
                    <a:bodyPr/>
                    <a:lstStyle/>
                    <a:p>
                      <a:pPr algn="ctr"/>
                      <a:r>
                        <a:rPr lang="en-GB" sz="1800" dirty="0">
                          <a:latin typeface="OpenDyslexicAlta" pitchFamily="2" charset="77"/>
                        </a:rPr>
                        <a:t>inform</a:t>
                      </a:r>
                    </a:p>
                  </a:txBody>
                  <a:tcPr/>
                </a:tc>
                <a:tc>
                  <a:txBody>
                    <a:bodyPr/>
                    <a:lstStyle/>
                    <a:p>
                      <a:pPr algn="ctr"/>
                      <a:r>
                        <a:rPr lang="en-GB" sz="1800" dirty="0">
                          <a:latin typeface="OpenDyslexicAlta" pitchFamily="2" charset="77"/>
                        </a:rPr>
                        <a:t>donate</a:t>
                      </a:r>
                    </a:p>
                  </a:txBody>
                  <a:tcPr/>
                </a:tc>
                <a:tc>
                  <a:txBody>
                    <a:bodyPr/>
                    <a:lstStyle/>
                    <a:p>
                      <a:pPr algn="ctr"/>
                      <a:r>
                        <a:rPr lang="en-GB" sz="1800" dirty="0">
                          <a:latin typeface="OpenDyslexicAlta" pitchFamily="2" charset="77"/>
                        </a:rPr>
                        <a:t>verify</a:t>
                      </a:r>
                    </a:p>
                  </a:txBody>
                  <a:tcPr/>
                </a:tc>
                <a:extLst>
                  <a:ext uri="{0D108BD9-81ED-4DB2-BD59-A6C34878D82A}">
                    <a16:rowId xmlns:a16="http://schemas.microsoft.com/office/drawing/2014/main" val="3036658332"/>
                  </a:ext>
                </a:extLst>
              </a:tr>
              <a:tr h="759354">
                <a:tc>
                  <a:txBody>
                    <a:bodyPr/>
                    <a:lstStyle/>
                    <a:p>
                      <a:pPr algn="ctr"/>
                      <a:r>
                        <a:rPr lang="en-GB" sz="1800" dirty="0">
                          <a:latin typeface="OpenDyslexicAlta" pitchFamily="2" charset="77"/>
                        </a:rPr>
                        <a:t>create</a:t>
                      </a:r>
                    </a:p>
                  </a:txBody>
                  <a:tcPr/>
                </a:tc>
                <a:tc>
                  <a:txBody>
                    <a:bodyPr/>
                    <a:lstStyle/>
                    <a:p>
                      <a:pPr algn="ctr"/>
                      <a:r>
                        <a:rPr lang="en-GB" sz="1800" dirty="0">
                          <a:latin typeface="OpenDyslexicAlta" pitchFamily="2" charset="77"/>
                        </a:rPr>
                        <a:t>populate</a:t>
                      </a:r>
                    </a:p>
                  </a:txBody>
                  <a:tcPr/>
                </a:tc>
                <a:tc>
                  <a:txBody>
                    <a:bodyPr/>
                    <a:lstStyle/>
                    <a:p>
                      <a:pPr algn="ctr"/>
                      <a:r>
                        <a:rPr lang="en-GB" sz="1800" dirty="0">
                          <a:latin typeface="OpenDyslexicAlta" pitchFamily="2" charset="77"/>
                        </a:rPr>
                        <a:t>sense</a:t>
                      </a:r>
                    </a:p>
                  </a:txBody>
                  <a:tcPr/>
                </a:tc>
                <a:tc>
                  <a:txBody>
                    <a:bodyPr/>
                    <a:lstStyle/>
                    <a:p>
                      <a:pPr algn="ctr"/>
                      <a:r>
                        <a:rPr lang="en-GB" sz="1800" dirty="0">
                          <a:latin typeface="OpenDyslexicAlta" pitchFamily="2" charset="77"/>
                        </a:rPr>
                        <a:t>determine</a:t>
                      </a:r>
                    </a:p>
                  </a:txBody>
                  <a:tcPr/>
                </a:tc>
                <a:tc>
                  <a:txBody>
                    <a:bodyPr/>
                    <a:lstStyle/>
                    <a:p>
                      <a:pPr algn="ctr"/>
                      <a:r>
                        <a:rPr lang="en-GB" sz="1800" dirty="0">
                          <a:latin typeface="OpenDyslexicAlta" pitchFamily="2" charset="77"/>
                        </a:rPr>
                        <a:t>amplify</a:t>
                      </a:r>
                    </a:p>
                  </a:txBody>
                  <a:tcPr/>
                </a:tc>
                <a:tc>
                  <a:txBody>
                    <a:bodyPr/>
                    <a:lstStyle/>
                    <a:p>
                      <a:pPr algn="ctr"/>
                      <a:r>
                        <a:rPr lang="en-GB" sz="1800" dirty="0">
                          <a:latin typeface="OpenDyslexicAlta" pitchFamily="2" charset="77"/>
                        </a:rPr>
                        <a:t>populate</a:t>
                      </a:r>
                    </a:p>
                  </a:txBody>
                  <a:tcPr/>
                </a:tc>
                <a:extLst>
                  <a:ext uri="{0D108BD9-81ED-4DB2-BD59-A6C34878D82A}">
                    <a16:rowId xmlns:a16="http://schemas.microsoft.com/office/drawing/2014/main" val="590146265"/>
                  </a:ext>
                </a:extLst>
              </a:tr>
            </a:tbl>
          </a:graphicData>
        </a:graphic>
      </p:graphicFrame>
      <p:sp>
        <p:nvSpPr>
          <p:cNvPr id="3" name="TextBox 2">
            <a:extLst>
              <a:ext uri="{FF2B5EF4-FFF2-40B4-BE49-F238E27FC236}">
                <a16:creationId xmlns:a16="http://schemas.microsoft.com/office/drawing/2014/main" id="{ABD8BA32-D024-A74D-B649-287D904FA812}"/>
              </a:ext>
            </a:extLst>
          </p:cNvPr>
          <p:cNvSpPr txBox="1"/>
          <p:nvPr/>
        </p:nvSpPr>
        <p:spPr>
          <a:xfrm>
            <a:off x="821803" y="289367"/>
            <a:ext cx="1435260" cy="369332"/>
          </a:xfrm>
          <a:prstGeom prst="rect">
            <a:avLst/>
          </a:prstGeom>
          <a:noFill/>
        </p:spPr>
        <p:txBody>
          <a:bodyPr wrap="square" rtlCol="0">
            <a:spAutoFit/>
          </a:bodyPr>
          <a:lstStyle/>
          <a:p>
            <a:r>
              <a:rPr lang="en-US" dirty="0">
                <a:solidFill>
                  <a:srgbClr val="FF3860"/>
                </a:solidFill>
              </a:rPr>
              <a:t>Answers: </a:t>
            </a:r>
          </a:p>
        </p:txBody>
      </p:sp>
      <p:sp>
        <p:nvSpPr>
          <p:cNvPr id="10" name="Rectangle 9">
            <a:extLst>
              <a:ext uri="{FF2B5EF4-FFF2-40B4-BE49-F238E27FC236}">
                <a16:creationId xmlns:a16="http://schemas.microsoft.com/office/drawing/2014/main" id="{103D5062-9436-784A-9237-4F5E9A4EEFA5}"/>
              </a:ext>
            </a:extLst>
          </p:cNvPr>
          <p:cNvSpPr/>
          <p:nvPr/>
        </p:nvSpPr>
        <p:spPr>
          <a:xfrm>
            <a:off x="4876412" y="4029433"/>
            <a:ext cx="1776512" cy="369332"/>
          </a:xfrm>
          <a:prstGeom prst="rect">
            <a:avLst/>
          </a:prstGeom>
        </p:spPr>
        <p:txBody>
          <a:bodyPr wrap="none">
            <a:spAutoFit/>
          </a:bodyPr>
          <a:lstStyle/>
          <a:p>
            <a:pPr algn="ctr"/>
            <a:r>
              <a:rPr lang="en-GB" dirty="0">
                <a:solidFill>
                  <a:srgbClr val="FF3860"/>
                </a:solidFill>
                <a:latin typeface="OpenDyslexicAlta" pitchFamily="2" charset="77"/>
              </a:rPr>
              <a:t>communicate</a:t>
            </a:r>
          </a:p>
        </p:txBody>
      </p:sp>
      <p:sp>
        <p:nvSpPr>
          <p:cNvPr id="11" name="Rectangle 10">
            <a:extLst>
              <a:ext uri="{FF2B5EF4-FFF2-40B4-BE49-F238E27FC236}">
                <a16:creationId xmlns:a16="http://schemas.microsoft.com/office/drawing/2014/main" id="{F912BF7B-00AF-E34B-9F1A-7444D87BE5D7}"/>
              </a:ext>
            </a:extLst>
          </p:cNvPr>
          <p:cNvSpPr/>
          <p:nvPr/>
        </p:nvSpPr>
        <p:spPr>
          <a:xfrm>
            <a:off x="4437471" y="3615648"/>
            <a:ext cx="1054648" cy="369332"/>
          </a:xfrm>
          <a:prstGeom prst="rect">
            <a:avLst/>
          </a:prstGeom>
        </p:spPr>
        <p:txBody>
          <a:bodyPr wrap="none">
            <a:spAutoFit/>
          </a:bodyPr>
          <a:lstStyle/>
          <a:p>
            <a:pPr algn="ctr"/>
            <a:r>
              <a:rPr lang="en-GB" dirty="0">
                <a:solidFill>
                  <a:srgbClr val="FF3860"/>
                </a:solidFill>
                <a:latin typeface="OpenDyslexicAlta" pitchFamily="2" charset="77"/>
              </a:rPr>
              <a:t>vibrate</a:t>
            </a:r>
          </a:p>
        </p:txBody>
      </p:sp>
      <p:sp>
        <p:nvSpPr>
          <p:cNvPr id="12" name="Rectangle 11">
            <a:extLst>
              <a:ext uri="{FF2B5EF4-FFF2-40B4-BE49-F238E27FC236}">
                <a16:creationId xmlns:a16="http://schemas.microsoft.com/office/drawing/2014/main" id="{8D5A8527-9B52-4E40-9B25-E56722DEEB3F}"/>
              </a:ext>
            </a:extLst>
          </p:cNvPr>
          <p:cNvSpPr/>
          <p:nvPr/>
        </p:nvSpPr>
        <p:spPr>
          <a:xfrm>
            <a:off x="2782590" y="4453373"/>
            <a:ext cx="971292" cy="369332"/>
          </a:xfrm>
          <a:prstGeom prst="rect">
            <a:avLst/>
          </a:prstGeom>
        </p:spPr>
        <p:txBody>
          <a:bodyPr wrap="none">
            <a:spAutoFit/>
          </a:bodyPr>
          <a:lstStyle/>
          <a:p>
            <a:pPr algn="ctr"/>
            <a:r>
              <a:rPr lang="en-GB" dirty="0">
                <a:solidFill>
                  <a:srgbClr val="FF3860"/>
                </a:solidFill>
                <a:latin typeface="OpenDyslexicAlta" pitchFamily="2" charset="77"/>
              </a:rPr>
              <a:t>create</a:t>
            </a:r>
          </a:p>
        </p:txBody>
      </p:sp>
      <p:sp>
        <p:nvSpPr>
          <p:cNvPr id="13" name="Rectangle 12">
            <a:extLst>
              <a:ext uri="{FF2B5EF4-FFF2-40B4-BE49-F238E27FC236}">
                <a16:creationId xmlns:a16="http://schemas.microsoft.com/office/drawing/2014/main" id="{FB0F1CB9-9B83-A04E-9CC7-D8B8B08A08F7}"/>
              </a:ext>
            </a:extLst>
          </p:cNvPr>
          <p:cNvSpPr/>
          <p:nvPr/>
        </p:nvSpPr>
        <p:spPr>
          <a:xfrm>
            <a:off x="2842799" y="4063563"/>
            <a:ext cx="1263486" cy="369332"/>
          </a:xfrm>
          <a:prstGeom prst="rect">
            <a:avLst/>
          </a:prstGeom>
        </p:spPr>
        <p:txBody>
          <a:bodyPr wrap="none">
            <a:spAutoFit/>
          </a:bodyPr>
          <a:lstStyle/>
          <a:p>
            <a:pPr algn="ctr"/>
            <a:r>
              <a:rPr lang="en-GB" dirty="0">
                <a:solidFill>
                  <a:srgbClr val="FF3860"/>
                </a:solidFill>
                <a:latin typeface="OpenDyslexicAlta" pitchFamily="2" charset="77"/>
              </a:rPr>
              <a:t>populate</a:t>
            </a:r>
          </a:p>
        </p:txBody>
      </p:sp>
      <p:sp>
        <p:nvSpPr>
          <p:cNvPr id="14" name="Rectangle 13">
            <a:extLst>
              <a:ext uri="{FF2B5EF4-FFF2-40B4-BE49-F238E27FC236}">
                <a16:creationId xmlns:a16="http://schemas.microsoft.com/office/drawing/2014/main" id="{C7372A16-627E-4D45-8D51-41308F377954}"/>
              </a:ext>
            </a:extLst>
          </p:cNvPr>
          <p:cNvSpPr/>
          <p:nvPr/>
        </p:nvSpPr>
        <p:spPr>
          <a:xfrm>
            <a:off x="9127534" y="4074757"/>
            <a:ext cx="881395" cy="369332"/>
          </a:xfrm>
          <a:prstGeom prst="rect">
            <a:avLst/>
          </a:prstGeom>
        </p:spPr>
        <p:txBody>
          <a:bodyPr wrap="none">
            <a:spAutoFit/>
          </a:bodyPr>
          <a:lstStyle/>
          <a:p>
            <a:pPr algn="ctr"/>
            <a:r>
              <a:rPr lang="en-GB" dirty="0">
                <a:solidFill>
                  <a:srgbClr val="FF3860"/>
                </a:solidFill>
                <a:latin typeface="OpenDyslexicAlta" pitchFamily="2" charset="77"/>
              </a:rPr>
              <a:t>sense</a:t>
            </a:r>
          </a:p>
        </p:txBody>
      </p:sp>
      <p:sp>
        <p:nvSpPr>
          <p:cNvPr id="15" name="Rectangle 14">
            <a:extLst>
              <a:ext uri="{FF2B5EF4-FFF2-40B4-BE49-F238E27FC236}">
                <a16:creationId xmlns:a16="http://schemas.microsoft.com/office/drawing/2014/main" id="{72C7AAF4-75F5-A94A-A476-573A5B832698}"/>
              </a:ext>
            </a:extLst>
          </p:cNvPr>
          <p:cNvSpPr/>
          <p:nvPr/>
        </p:nvSpPr>
        <p:spPr>
          <a:xfrm>
            <a:off x="7014400" y="4215727"/>
            <a:ext cx="974882" cy="369332"/>
          </a:xfrm>
          <a:prstGeom prst="rect">
            <a:avLst/>
          </a:prstGeom>
        </p:spPr>
        <p:txBody>
          <a:bodyPr wrap="none">
            <a:spAutoFit/>
          </a:bodyPr>
          <a:lstStyle/>
          <a:p>
            <a:pPr algn="ctr"/>
            <a:r>
              <a:rPr lang="en-GB" dirty="0">
                <a:solidFill>
                  <a:srgbClr val="FF3860"/>
                </a:solidFill>
                <a:latin typeface="OpenDyslexicAlta" pitchFamily="2" charset="77"/>
              </a:rPr>
              <a:t>inform</a:t>
            </a:r>
          </a:p>
        </p:txBody>
      </p:sp>
      <p:sp>
        <p:nvSpPr>
          <p:cNvPr id="16" name="Rectangle 15">
            <a:extLst>
              <a:ext uri="{FF2B5EF4-FFF2-40B4-BE49-F238E27FC236}">
                <a16:creationId xmlns:a16="http://schemas.microsoft.com/office/drawing/2014/main" id="{C7624188-7DE0-BD4D-8DA8-89A7C5B639A8}"/>
              </a:ext>
            </a:extLst>
          </p:cNvPr>
          <p:cNvSpPr/>
          <p:nvPr/>
        </p:nvSpPr>
        <p:spPr>
          <a:xfrm>
            <a:off x="10447818" y="4037425"/>
            <a:ext cx="1437188" cy="369332"/>
          </a:xfrm>
          <a:prstGeom prst="rect">
            <a:avLst/>
          </a:prstGeom>
        </p:spPr>
        <p:txBody>
          <a:bodyPr wrap="none">
            <a:spAutoFit/>
          </a:bodyPr>
          <a:lstStyle/>
          <a:p>
            <a:pPr algn="ctr"/>
            <a:r>
              <a:rPr lang="en-GB" dirty="0">
                <a:solidFill>
                  <a:srgbClr val="FF3860"/>
                </a:solidFill>
                <a:latin typeface="OpenDyslexicAlta" pitchFamily="2" charset="77"/>
              </a:rPr>
              <a:t>determine</a:t>
            </a:r>
          </a:p>
        </p:txBody>
      </p:sp>
      <p:sp>
        <p:nvSpPr>
          <p:cNvPr id="17" name="Rectangle 16">
            <a:extLst>
              <a:ext uri="{FF2B5EF4-FFF2-40B4-BE49-F238E27FC236}">
                <a16:creationId xmlns:a16="http://schemas.microsoft.com/office/drawing/2014/main" id="{FC1A403A-2C2A-7C44-84A0-F4DE31437F9A}"/>
              </a:ext>
            </a:extLst>
          </p:cNvPr>
          <p:cNvSpPr/>
          <p:nvPr/>
        </p:nvSpPr>
        <p:spPr>
          <a:xfrm>
            <a:off x="3778082" y="3846395"/>
            <a:ext cx="1033232" cy="369332"/>
          </a:xfrm>
          <a:prstGeom prst="rect">
            <a:avLst/>
          </a:prstGeom>
        </p:spPr>
        <p:txBody>
          <a:bodyPr wrap="none">
            <a:spAutoFit/>
          </a:bodyPr>
          <a:lstStyle/>
          <a:p>
            <a:pPr algn="ctr"/>
            <a:r>
              <a:rPr lang="en-GB" dirty="0">
                <a:solidFill>
                  <a:srgbClr val="FF3860"/>
                </a:solidFill>
                <a:latin typeface="OpenDyslexicAlta" pitchFamily="2" charset="77"/>
              </a:rPr>
              <a:t>donate</a:t>
            </a:r>
          </a:p>
        </p:txBody>
      </p:sp>
      <p:pic>
        <p:nvPicPr>
          <p:cNvPr id="19" name="Picture 2" descr="Box Cardboard Cardboard Box Packing Recycl">
            <a:extLst>
              <a:ext uri="{FF2B5EF4-FFF2-40B4-BE49-F238E27FC236}">
                <a16:creationId xmlns:a16="http://schemas.microsoft.com/office/drawing/2014/main" id="{18AFC718-0353-A343-A438-63EEB29DDCCC}"/>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0360" y="4776624"/>
            <a:ext cx="2561154" cy="1373490"/>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393067D4-F76B-8A4B-9484-E68AAAB87BCD}"/>
              </a:ext>
            </a:extLst>
          </p:cNvPr>
          <p:cNvSpPr/>
          <p:nvPr/>
        </p:nvSpPr>
        <p:spPr>
          <a:xfrm>
            <a:off x="453751" y="4389606"/>
            <a:ext cx="920572" cy="369332"/>
          </a:xfrm>
          <a:prstGeom prst="rect">
            <a:avLst/>
          </a:prstGeom>
        </p:spPr>
        <p:txBody>
          <a:bodyPr wrap="none">
            <a:spAutoFit/>
          </a:bodyPr>
          <a:lstStyle/>
          <a:p>
            <a:pPr algn="ctr"/>
            <a:r>
              <a:rPr lang="en-GB" dirty="0">
                <a:solidFill>
                  <a:srgbClr val="FF3860"/>
                </a:solidFill>
                <a:latin typeface="OpenDyslexicAlta" pitchFamily="2" charset="77"/>
              </a:rPr>
              <a:t>verify</a:t>
            </a:r>
          </a:p>
        </p:txBody>
      </p:sp>
      <p:sp>
        <p:nvSpPr>
          <p:cNvPr id="20" name="Rectangle 19">
            <a:extLst>
              <a:ext uri="{FF2B5EF4-FFF2-40B4-BE49-F238E27FC236}">
                <a16:creationId xmlns:a16="http://schemas.microsoft.com/office/drawing/2014/main" id="{DDCA16AB-E934-AF46-810C-A3D1FCF2976A}"/>
              </a:ext>
            </a:extLst>
          </p:cNvPr>
          <p:cNvSpPr/>
          <p:nvPr/>
        </p:nvSpPr>
        <p:spPr>
          <a:xfrm>
            <a:off x="1420380" y="4254766"/>
            <a:ext cx="1109598" cy="369332"/>
          </a:xfrm>
          <a:prstGeom prst="rect">
            <a:avLst/>
          </a:prstGeom>
        </p:spPr>
        <p:txBody>
          <a:bodyPr wrap="none">
            <a:spAutoFit/>
          </a:bodyPr>
          <a:lstStyle/>
          <a:p>
            <a:pPr algn="ctr"/>
            <a:r>
              <a:rPr lang="en-GB" dirty="0">
                <a:solidFill>
                  <a:srgbClr val="FF3860"/>
                </a:solidFill>
                <a:latin typeface="OpenDyslexicAlta" pitchFamily="2" charset="77"/>
              </a:rPr>
              <a:t>amplify</a:t>
            </a:r>
          </a:p>
        </p:txBody>
      </p:sp>
      <p:sp>
        <p:nvSpPr>
          <p:cNvPr id="22" name="TextBox 21">
            <a:extLst>
              <a:ext uri="{FF2B5EF4-FFF2-40B4-BE49-F238E27FC236}">
                <a16:creationId xmlns:a16="http://schemas.microsoft.com/office/drawing/2014/main" id="{CD6066EB-3862-B54B-BCD0-CEB677A715E2}"/>
              </a:ext>
            </a:extLst>
          </p:cNvPr>
          <p:cNvSpPr txBox="1"/>
          <p:nvPr/>
        </p:nvSpPr>
        <p:spPr>
          <a:xfrm>
            <a:off x="3099823" y="5512653"/>
            <a:ext cx="1715207" cy="523220"/>
          </a:xfrm>
          <a:prstGeom prst="rect">
            <a:avLst/>
          </a:prstGeom>
          <a:noFill/>
        </p:spPr>
        <p:txBody>
          <a:bodyPr wrap="square" rtlCol="0">
            <a:spAutoFit/>
          </a:bodyPr>
          <a:lstStyle/>
          <a:p>
            <a:pPr algn="ctr"/>
            <a:r>
              <a:rPr lang="en-GB" sz="1400" dirty="0">
                <a:latin typeface="OpenDyslexicAlta" pitchFamily="2" charset="77"/>
              </a:rPr>
              <a:t>Remove ‘ate’ then add ‘</a:t>
            </a:r>
            <a:r>
              <a:rPr lang="en-GB" sz="1400" dirty="0" err="1">
                <a:latin typeface="OpenDyslexicAlta" pitchFamily="2" charset="77"/>
              </a:rPr>
              <a:t>ation</a:t>
            </a:r>
            <a:r>
              <a:rPr lang="en-GB" sz="1400" dirty="0">
                <a:latin typeface="OpenDyslexicAlta" pitchFamily="2" charset="77"/>
              </a:rPr>
              <a:t>’</a:t>
            </a:r>
          </a:p>
        </p:txBody>
      </p:sp>
      <p:cxnSp>
        <p:nvCxnSpPr>
          <p:cNvPr id="23" name="Straight Arrow Connector 22">
            <a:extLst>
              <a:ext uri="{FF2B5EF4-FFF2-40B4-BE49-F238E27FC236}">
                <a16:creationId xmlns:a16="http://schemas.microsoft.com/office/drawing/2014/main" id="{7AF5059D-0C97-6C43-8B40-A2F654699AFD}"/>
              </a:ext>
            </a:extLst>
          </p:cNvPr>
          <p:cNvCxnSpPr>
            <a:cxnSpLocks/>
            <a:stCxn id="18" idx="2"/>
          </p:cNvCxnSpPr>
          <p:nvPr/>
        </p:nvCxnSpPr>
        <p:spPr>
          <a:xfrm>
            <a:off x="914037" y="4758938"/>
            <a:ext cx="482267" cy="50836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6F76CF03-F64F-DB43-84ED-25A08B1CD8C0}"/>
              </a:ext>
            </a:extLst>
          </p:cNvPr>
          <p:cNvCxnSpPr>
            <a:cxnSpLocks/>
            <a:stCxn id="20" idx="2"/>
          </p:cNvCxnSpPr>
          <p:nvPr/>
        </p:nvCxnSpPr>
        <p:spPr>
          <a:xfrm flipH="1">
            <a:off x="1924843" y="4624098"/>
            <a:ext cx="50336" cy="58732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832272A6-A7BC-6443-B3F5-77262CEAD841}"/>
              </a:ext>
            </a:extLst>
          </p:cNvPr>
          <p:cNvCxnSpPr>
            <a:stCxn id="15" idx="2"/>
          </p:cNvCxnSpPr>
          <p:nvPr/>
        </p:nvCxnSpPr>
        <p:spPr>
          <a:xfrm flipH="1">
            <a:off x="7482040" y="4585059"/>
            <a:ext cx="19801" cy="49209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D9AEB435-FFCA-5646-8950-8A276079DCE8}"/>
              </a:ext>
            </a:extLst>
          </p:cNvPr>
          <p:cNvCxnSpPr>
            <a:cxnSpLocks/>
            <a:stCxn id="12" idx="2"/>
          </p:cNvCxnSpPr>
          <p:nvPr/>
        </p:nvCxnSpPr>
        <p:spPr>
          <a:xfrm>
            <a:off x="3268236" y="4822705"/>
            <a:ext cx="538270" cy="35711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04AF1997-EF85-5D49-A245-9E3B2668CF5B}"/>
              </a:ext>
            </a:extLst>
          </p:cNvPr>
          <p:cNvCxnSpPr>
            <a:cxnSpLocks/>
            <a:stCxn id="17" idx="2"/>
          </p:cNvCxnSpPr>
          <p:nvPr/>
        </p:nvCxnSpPr>
        <p:spPr>
          <a:xfrm flipH="1">
            <a:off x="4213033" y="4215727"/>
            <a:ext cx="81665" cy="81008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FF995855-BA75-B74F-9795-DE69AB7C813A}"/>
              </a:ext>
            </a:extLst>
          </p:cNvPr>
          <p:cNvCxnSpPr>
            <a:cxnSpLocks/>
            <a:stCxn id="10" idx="2"/>
          </p:cNvCxnSpPr>
          <p:nvPr/>
        </p:nvCxnSpPr>
        <p:spPr>
          <a:xfrm flipH="1">
            <a:off x="4641473" y="4398765"/>
            <a:ext cx="1123195" cy="79164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811745BF-6645-1E4F-8767-1F737CC2C2E0}"/>
              </a:ext>
            </a:extLst>
          </p:cNvPr>
          <p:cNvCxnSpPr>
            <a:cxnSpLocks/>
            <a:stCxn id="11" idx="2"/>
          </p:cNvCxnSpPr>
          <p:nvPr/>
        </p:nvCxnSpPr>
        <p:spPr>
          <a:xfrm flipH="1">
            <a:off x="4618301" y="3984980"/>
            <a:ext cx="346494" cy="10813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6ACEF975-1BCD-8740-8A33-090E6DDF39E0}"/>
              </a:ext>
            </a:extLst>
          </p:cNvPr>
          <p:cNvCxnSpPr>
            <a:cxnSpLocks/>
          </p:cNvCxnSpPr>
          <p:nvPr/>
        </p:nvCxnSpPr>
        <p:spPr>
          <a:xfrm>
            <a:off x="3779598" y="4450561"/>
            <a:ext cx="212846" cy="56370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E65622D8-DE07-E44C-946E-B7C013D0594C}"/>
              </a:ext>
            </a:extLst>
          </p:cNvPr>
          <p:cNvCxnSpPr>
            <a:stCxn id="14" idx="2"/>
          </p:cNvCxnSpPr>
          <p:nvPr/>
        </p:nvCxnSpPr>
        <p:spPr>
          <a:xfrm>
            <a:off x="9568232" y="4444089"/>
            <a:ext cx="275458" cy="50551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81C2D89-D768-B848-9067-5BCA37AA4866}"/>
              </a:ext>
            </a:extLst>
          </p:cNvPr>
          <p:cNvCxnSpPr>
            <a:stCxn id="16" idx="2"/>
          </p:cNvCxnSpPr>
          <p:nvPr/>
        </p:nvCxnSpPr>
        <p:spPr>
          <a:xfrm flipH="1">
            <a:off x="10355704" y="4406757"/>
            <a:ext cx="810708" cy="48858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46218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61270691"/>
              </p:ext>
            </p:extLst>
          </p:nvPr>
        </p:nvGraphicFramePr>
        <p:xfrm>
          <a:off x="508000" y="1600196"/>
          <a:ext cx="11150598" cy="5029200"/>
        </p:xfrm>
        <a:graphic>
          <a:graphicData uri="http://schemas.openxmlformats.org/drawingml/2006/table">
            <a:tbl>
              <a:tblPr firstRow="1" bandRow="1">
                <a:tableStyleId>{5940675A-B579-460E-94D1-54222C63F5DA}</a:tableStyleId>
              </a:tblPr>
              <a:tblGrid>
                <a:gridCol w="1963738">
                  <a:extLst>
                    <a:ext uri="{9D8B030D-6E8A-4147-A177-3AD203B41FA5}">
                      <a16:colId xmlns:a16="http://schemas.microsoft.com/office/drawing/2014/main" val="20000"/>
                    </a:ext>
                  </a:extLst>
                </a:gridCol>
                <a:gridCol w="1753128">
                  <a:extLst>
                    <a:ext uri="{9D8B030D-6E8A-4147-A177-3AD203B41FA5}">
                      <a16:colId xmlns:a16="http://schemas.microsoft.com/office/drawing/2014/main" val="20001"/>
                    </a:ext>
                  </a:extLst>
                </a:gridCol>
                <a:gridCol w="1858433">
                  <a:extLst>
                    <a:ext uri="{9D8B030D-6E8A-4147-A177-3AD203B41FA5}">
                      <a16:colId xmlns:a16="http://schemas.microsoft.com/office/drawing/2014/main" val="20002"/>
                    </a:ext>
                  </a:extLst>
                </a:gridCol>
                <a:gridCol w="1858433">
                  <a:extLst>
                    <a:ext uri="{9D8B030D-6E8A-4147-A177-3AD203B41FA5}">
                      <a16:colId xmlns:a16="http://schemas.microsoft.com/office/drawing/2014/main" val="20003"/>
                    </a:ext>
                  </a:extLst>
                </a:gridCol>
                <a:gridCol w="1858433">
                  <a:extLst>
                    <a:ext uri="{9D8B030D-6E8A-4147-A177-3AD203B41FA5}">
                      <a16:colId xmlns:a16="http://schemas.microsoft.com/office/drawing/2014/main" val="3132852384"/>
                    </a:ext>
                  </a:extLst>
                </a:gridCol>
                <a:gridCol w="1858433">
                  <a:extLst>
                    <a:ext uri="{9D8B030D-6E8A-4147-A177-3AD203B41FA5}">
                      <a16:colId xmlns:a16="http://schemas.microsoft.com/office/drawing/2014/main" val="2122768919"/>
                    </a:ext>
                  </a:extLst>
                </a:gridCol>
              </a:tblGrid>
              <a:tr h="457200">
                <a:tc>
                  <a:txBody>
                    <a:bodyPr/>
                    <a:lstStyle/>
                    <a:p>
                      <a:r>
                        <a:rPr lang="en-GB" sz="1600"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sz="1600" b="0" i="0" dirty="0">
                          <a:latin typeface="OpenDyslexicAlta" pitchFamily="2" charset="77"/>
                          <a:ea typeface="OpenDyslexic" charset="0"/>
                          <a:cs typeface="OpenDyslexic" charset="0"/>
                        </a:rPr>
                        <a:t>1</a:t>
                      </a:r>
                      <a:r>
                        <a:rPr lang="en-GB" sz="1600" b="0" i="0" baseline="30000" dirty="0">
                          <a:latin typeface="OpenDyslexicAlta" pitchFamily="2" charset="77"/>
                          <a:ea typeface="OpenDyslexic" charset="0"/>
                          <a:cs typeface="OpenDyslexic" charset="0"/>
                        </a:rPr>
                        <a:t>st</a:t>
                      </a:r>
                      <a:r>
                        <a:rPr lang="en-GB" sz="1600"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sz="1600" b="0" i="0" dirty="0">
                          <a:latin typeface="OpenDyslexicAlta" pitchFamily="2" charset="77"/>
                          <a:ea typeface="OpenDyslexic" charset="0"/>
                          <a:cs typeface="OpenDyslexic" charset="0"/>
                        </a:rPr>
                        <a:t>2</a:t>
                      </a:r>
                      <a:r>
                        <a:rPr lang="en-GB" sz="1600" b="0" i="0" baseline="30000" dirty="0">
                          <a:latin typeface="OpenDyslexicAlta" pitchFamily="2" charset="77"/>
                          <a:ea typeface="OpenDyslexic" charset="0"/>
                          <a:cs typeface="OpenDyslexic" charset="0"/>
                        </a:rPr>
                        <a:t>nd</a:t>
                      </a:r>
                      <a:r>
                        <a:rPr lang="en-GB" sz="1600" b="0" i="0" baseline="0" dirty="0">
                          <a:latin typeface="OpenDyslexicAlta" pitchFamily="2" charset="77"/>
                          <a:ea typeface="OpenDyslexic" charset="0"/>
                          <a:cs typeface="OpenDyslexic" charset="0"/>
                        </a:rPr>
                        <a:t> Attempt</a:t>
                      </a:r>
                      <a:endParaRPr lang="en-GB" sz="1600"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sz="1600" b="0" i="0" dirty="0">
                          <a:latin typeface="OpenDyslexicAlta" pitchFamily="2" charset="77"/>
                          <a:ea typeface="OpenDyslexic" charset="0"/>
                          <a:cs typeface="OpenDyslexic" charset="0"/>
                        </a:rPr>
                        <a:t>3</a:t>
                      </a:r>
                      <a:r>
                        <a:rPr lang="en-GB" sz="1600" b="0" i="0" baseline="30000" dirty="0">
                          <a:latin typeface="OpenDyslexicAlta" pitchFamily="2" charset="77"/>
                          <a:ea typeface="OpenDyslexic" charset="0"/>
                          <a:cs typeface="OpenDyslexic" charset="0"/>
                        </a:rPr>
                        <a:t>rd</a:t>
                      </a:r>
                      <a:r>
                        <a:rPr lang="en-GB" sz="1600"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sz="1600" b="0" i="0" dirty="0">
                          <a:latin typeface="OpenDyslexicAlta" pitchFamily="2" charset="77"/>
                          <a:ea typeface="OpenDyslexic" charset="0"/>
                          <a:cs typeface="OpenDyslexic" charset="0"/>
                        </a:rPr>
                        <a:t>4</a:t>
                      </a:r>
                      <a:r>
                        <a:rPr lang="en-GB" sz="1600" b="0" i="0" baseline="30000" dirty="0">
                          <a:latin typeface="OpenDyslexicAlta" pitchFamily="2" charset="77"/>
                          <a:ea typeface="OpenDyslexic" charset="0"/>
                          <a:cs typeface="OpenDyslexic" charset="0"/>
                        </a:rPr>
                        <a:t>th</a:t>
                      </a:r>
                      <a:r>
                        <a:rPr lang="en-GB" sz="1600"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sz="1600" b="0" i="0" dirty="0">
                          <a:latin typeface="OpenDyslexicAlta" pitchFamily="2" charset="77"/>
                          <a:ea typeface="OpenDyslexic" charset="0"/>
                          <a:cs typeface="OpenDyslexic" charset="0"/>
                        </a:rPr>
                        <a:t>5</a:t>
                      </a:r>
                      <a:r>
                        <a:rPr lang="en-GB" sz="1600" b="0" i="0" baseline="30000" dirty="0">
                          <a:latin typeface="OpenDyslexicAlta" pitchFamily="2" charset="77"/>
                          <a:ea typeface="OpenDyslexic" charset="0"/>
                          <a:cs typeface="OpenDyslexic" charset="0"/>
                        </a:rPr>
                        <a:t>th</a:t>
                      </a:r>
                      <a:r>
                        <a:rPr lang="en-GB" sz="1600"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r>
                        <a:rPr lang="en-GB" sz="1800" b="0" i="0" dirty="0">
                          <a:latin typeface="OpenDyslexicAlta" pitchFamily="2" charset="77"/>
                          <a:ea typeface="OpenDyslexic" charset="0"/>
                          <a:cs typeface="OpenDyslexic" charset="0"/>
                        </a:rPr>
                        <a:t>information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sz="1800" b="0" i="0" dirty="0">
                          <a:latin typeface="OpenDyslexicAlta" pitchFamily="2" charset="77"/>
                          <a:ea typeface="OpenDyslexic" charset="0"/>
                          <a:cs typeface="OpenDyslexic" charset="0"/>
                        </a:rPr>
                        <a:t>sensation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sz="1800" b="0" i="0" dirty="0">
                          <a:latin typeface="OpenDyslexicAlta" pitchFamily="2" charset="77"/>
                          <a:ea typeface="OpenDyslexic" charset="0"/>
                          <a:cs typeface="OpenDyslexic" charset="0"/>
                        </a:rPr>
                        <a:t>preparation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sz="1800" b="0" i="0" dirty="0">
                          <a:latin typeface="OpenDyslexicAlta" pitchFamily="2" charset="77"/>
                          <a:ea typeface="OpenDyslexic" charset="0"/>
                          <a:cs typeface="OpenDyslexic" charset="0"/>
                        </a:rPr>
                        <a:t>vibration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sz="1800" b="0" i="0" dirty="0">
                          <a:latin typeface="OpenDyslexicAlta" pitchFamily="2" charset="77"/>
                          <a:ea typeface="OpenDyslexic" charset="0"/>
                          <a:cs typeface="OpenDyslexic" charset="0"/>
                        </a:rPr>
                        <a:t>decoration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sz="1800" b="0" i="0" dirty="0">
                          <a:latin typeface="OpenDyslexicAlta" pitchFamily="2" charset="77"/>
                          <a:ea typeface="OpenDyslexic" charset="0"/>
                          <a:cs typeface="OpenDyslexic" charset="0"/>
                        </a:rPr>
                        <a:t>donation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sz="1800" b="0" i="0" dirty="0">
                          <a:latin typeface="OpenDyslexicAlta" pitchFamily="2" charset="77"/>
                          <a:ea typeface="OpenDyslexic" charset="0"/>
                          <a:cs typeface="OpenDyslexic" charset="0"/>
                        </a:rPr>
                        <a:t>duration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sz="1800" b="0" i="0" dirty="0">
                          <a:latin typeface="OpenDyslexicAlta" pitchFamily="2" charset="77"/>
                          <a:ea typeface="OpenDyslexic" charset="0"/>
                          <a:cs typeface="OpenDyslexic" charset="0"/>
                        </a:rPr>
                        <a:t>registration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sz="1800" b="0" i="0" dirty="0">
                          <a:latin typeface="OpenDyslexicAlta" pitchFamily="2" charset="77"/>
                          <a:ea typeface="OpenDyslexic" charset="0"/>
                          <a:cs typeface="OpenDyslexic" charset="0"/>
                        </a:rPr>
                        <a:t>population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sz="1800" b="0" i="0" dirty="0">
                          <a:latin typeface="OpenDyslexicAlta" pitchFamily="2" charset="77"/>
                          <a:ea typeface="OpenDyslexic" charset="0"/>
                          <a:cs typeface="OpenDyslexic" charset="0"/>
                        </a:rPr>
                        <a:t>determination</a:t>
                      </a: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9974509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 The suffix ’-</a:t>
                      </a:r>
                      <a:r>
                        <a:rPr lang="en-GB" sz="1400" baseline="0" dirty="0" err="1">
                          <a:latin typeface="Muli" pitchFamily="2" charset="77"/>
                        </a:rPr>
                        <a:t>ation</a:t>
                      </a:r>
                      <a:r>
                        <a:rPr lang="en-GB" sz="1400" baseline="0" dirty="0">
                          <a:latin typeface="Muli" pitchFamily="2" charset="77"/>
                        </a:rPr>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8185575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chemeClr val="accent6">
              <a:lumMod val="60000"/>
              <a:lumOff val="4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extLst>
              <p:ext uri="{D42A27DB-BD31-4B8C-83A1-F6EECF244321}">
                <p14:modId xmlns:p14="http://schemas.microsoft.com/office/powerpoint/2010/main" val="266775965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information</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sensation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preparation</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vibration</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decoration</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donation</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duration</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registration</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population</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determination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6829561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ation</a:t>
                      </a:r>
                      <a:r>
                        <a:rPr lang="en-GB" sz="1400" baseline="0" dirty="0">
                          <a:latin typeface="Muli" pitchFamily="2" charset="77"/>
                        </a:rPr>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ight Arrow 29"/>
          <p:cNvSpPr/>
          <p:nvPr/>
        </p:nvSpPr>
        <p:spPr>
          <a:xfrm>
            <a:off x="8672678" y="196488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nvGraphicFramePr>
        <p:xfrm>
          <a:off x="9716690" y="1465562"/>
          <a:ext cx="2283650" cy="5029200"/>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inform</a:t>
                      </a: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414499" y="1288631"/>
            <a:ext cx="3103390" cy="954107"/>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The spelling words are all nouns.  Can you put them through the machine to turn them back into verbs?</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62991" y="1947146"/>
            <a:ext cx="4261104" cy="4547616"/>
          </a:xfrm>
          <a:prstGeom prst="rect">
            <a:avLst/>
          </a:prstGeom>
        </p:spPr>
      </p:pic>
    </p:spTree>
    <p:extLst>
      <p:ext uri="{BB962C8B-B14F-4D97-AF65-F5344CB8AC3E}">
        <p14:creationId xmlns:p14="http://schemas.microsoft.com/office/powerpoint/2010/main" val="7171388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chemeClr val="accent6">
              <a:lumMod val="60000"/>
              <a:lumOff val="4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extLst>
              <p:ext uri="{D42A27DB-BD31-4B8C-83A1-F6EECF244321}">
                <p14:modId xmlns:p14="http://schemas.microsoft.com/office/powerpoint/2010/main" val="402503041"/>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10000"/>
                  </a:ext>
                </a:extLst>
              </a:tr>
              <a:tr h="457200">
                <a:tc>
                  <a:txBody>
                    <a:bodyPr/>
                    <a:lstStyle/>
                    <a:p>
                      <a:r>
                        <a:rPr lang="en-GB" sz="2000" b="0" i="0" dirty="0">
                          <a:latin typeface="OpenDyslexicAlta" pitchFamily="2" charset="77"/>
                          <a:ea typeface="OpenDyslexic" charset="0"/>
                          <a:cs typeface="OpenDyslexic" charset="0"/>
                        </a:rPr>
                        <a:t>information</a:t>
                      </a:r>
                    </a:p>
                  </a:txBody>
                  <a:tcPr/>
                </a:tc>
                <a:extLst>
                  <a:ext uri="{0D108BD9-81ED-4DB2-BD59-A6C34878D82A}">
                    <a16:rowId xmlns:a16="http://schemas.microsoft.com/office/drawing/2014/main" val="10001"/>
                  </a:ext>
                </a:extLst>
              </a:tr>
              <a:tr h="457200">
                <a:tc>
                  <a:txBody>
                    <a:bodyPr/>
                    <a:lstStyle/>
                    <a:p>
                      <a:r>
                        <a:rPr lang="en-GB" sz="2000" b="0" i="0" dirty="0">
                          <a:latin typeface="OpenDyslexicAlta" pitchFamily="2" charset="77"/>
                          <a:ea typeface="OpenDyslexic" charset="0"/>
                          <a:cs typeface="OpenDyslexic" charset="0"/>
                        </a:rPr>
                        <a:t>sensation</a:t>
                      </a:r>
                    </a:p>
                  </a:txBody>
                  <a:tcPr/>
                </a:tc>
                <a:extLst>
                  <a:ext uri="{0D108BD9-81ED-4DB2-BD59-A6C34878D82A}">
                    <a16:rowId xmlns:a16="http://schemas.microsoft.com/office/drawing/2014/main" val="10002"/>
                  </a:ext>
                </a:extLst>
              </a:tr>
              <a:tr h="457200">
                <a:tc>
                  <a:txBody>
                    <a:bodyPr/>
                    <a:lstStyle/>
                    <a:p>
                      <a:r>
                        <a:rPr lang="en-GB" sz="2000" b="0" i="0" dirty="0">
                          <a:latin typeface="OpenDyslexicAlta" pitchFamily="2" charset="77"/>
                          <a:ea typeface="OpenDyslexic" charset="0"/>
                          <a:cs typeface="OpenDyslexic" charset="0"/>
                        </a:rPr>
                        <a:t>preparation</a:t>
                      </a:r>
                    </a:p>
                  </a:txBody>
                  <a:tcPr/>
                </a:tc>
                <a:extLst>
                  <a:ext uri="{0D108BD9-81ED-4DB2-BD59-A6C34878D82A}">
                    <a16:rowId xmlns:a16="http://schemas.microsoft.com/office/drawing/2014/main" val="10003"/>
                  </a:ext>
                </a:extLst>
              </a:tr>
              <a:tr h="457200">
                <a:tc>
                  <a:txBody>
                    <a:bodyPr/>
                    <a:lstStyle/>
                    <a:p>
                      <a:r>
                        <a:rPr lang="en-GB" sz="2000" b="0" i="0" dirty="0">
                          <a:latin typeface="OpenDyslexicAlta" pitchFamily="2" charset="77"/>
                          <a:ea typeface="OpenDyslexic" charset="0"/>
                          <a:cs typeface="OpenDyslexic" charset="0"/>
                        </a:rPr>
                        <a:t>vibration</a:t>
                      </a:r>
                    </a:p>
                  </a:txBody>
                  <a:tcPr/>
                </a:tc>
                <a:extLst>
                  <a:ext uri="{0D108BD9-81ED-4DB2-BD59-A6C34878D82A}">
                    <a16:rowId xmlns:a16="http://schemas.microsoft.com/office/drawing/2014/main" val="10004"/>
                  </a:ext>
                </a:extLst>
              </a:tr>
              <a:tr h="457200">
                <a:tc>
                  <a:txBody>
                    <a:bodyPr/>
                    <a:lstStyle/>
                    <a:p>
                      <a:r>
                        <a:rPr lang="en-GB" sz="2000" b="0" i="0" dirty="0">
                          <a:latin typeface="OpenDyslexicAlta" pitchFamily="2" charset="77"/>
                          <a:ea typeface="OpenDyslexic" charset="0"/>
                          <a:cs typeface="OpenDyslexic" charset="0"/>
                        </a:rPr>
                        <a:t>decoration</a:t>
                      </a:r>
                    </a:p>
                  </a:txBody>
                  <a:tcPr/>
                </a:tc>
                <a:extLst>
                  <a:ext uri="{0D108BD9-81ED-4DB2-BD59-A6C34878D82A}">
                    <a16:rowId xmlns:a16="http://schemas.microsoft.com/office/drawing/2014/main" val="10005"/>
                  </a:ext>
                </a:extLst>
              </a:tr>
              <a:tr h="457200">
                <a:tc>
                  <a:txBody>
                    <a:bodyPr/>
                    <a:lstStyle/>
                    <a:p>
                      <a:r>
                        <a:rPr lang="en-GB" sz="2000" b="0" i="0" dirty="0">
                          <a:latin typeface="OpenDyslexicAlta" pitchFamily="2" charset="77"/>
                          <a:ea typeface="OpenDyslexic" charset="0"/>
                          <a:cs typeface="OpenDyslexic" charset="0"/>
                        </a:rPr>
                        <a:t>donation</a:t>
                      </a:r>
                    </a:p>
                  </a:txBody>
                  <a:tcPr/>
                </a:tc>
                <a:extLst>
                  <a:ext uri="{0D108BD9-81ED-4DB2-BD59-A6C34878D82A}">
                    <a16:rowId xmlns:a16="http://schemas.microsoft.com/office/drawing/2014/main" val="10006"/>
                  </a:ext>
                </a:extLst>
              </a:tr>
              <a:tr h="457200">
                <a:tc>
                  <a:txBody>
                    <a:bodyPr/>
                    <a:lstStyle/>
                    <a:p>
                      <a:r>
                        <a:rPr lang="en-GB" sz="2000" b="0" i="0" dirty="0">
                          <a:latin typeface="OpenDyslexicAlta" pitchFamily="2" charset="77"/>
                          <a:ea typeface="OpenDyslexic" charset="0"/>
                          <a:cs typeface="OpenDyslexic" charset="0"/>
                        </a:rPr>
                        <a:t>duration</a:t>
                      </a:r>
                    </a:p>
                  </a:txBody>
                  <a:tcPr/>
                </a:tc>
                <a:extLst>
                  <a:ext uri="{0D108BD9-81ED-4DB2-BD59-A6C34878D82A}">
                    <a16:rowId xmlns:a16="http://schemas.microsoft.com/office/drawing/2014/main" val="10007"/>
                  </a:ext>
                </a:extLst>
              </a:tr>
              <a:tr h="457200">
                <a:tc>
                  <a:txBody>
                    <a:bodyPr/>
                    <a:lstStyle/>
                    <a:p>
                      <a:r>
                        <a:rPr lang="en-GB" sz="2000" b="0" i="0" dirty="0">
                          <a:latin typeface="OpenDyslexicAlta" pitchFamily="2" charset="77"/>
                          <a:ea typeface="OpenDyslexic" charset="0"/>
                          <a:cs typeface="OpenDyslexic" charset="0"/>
                        </a:rPr>
                        <a:t>registration</a:t>
                      </a:r>
                    </a:p>
                  </a:txBody>
                  <a:tcPr/>
                </a:tc>
                <a:extLst>
                  <a:ext uri="{0D108BD9-81ED-4DB2-BD59-A6C34878D82A}">
                    <a16:rowId xmlns:a16="http://schemas.microsoft.com/office/drawing/2014/main" val="10008"/>
                  </a:ext>
                </a:extLst>
              </a:tr>
              <a:tr h="457200">
                <a:tc>
                  <a:txBody>
                    <a:bodyPr/>
                    <a:lstStyle/>
                    <a:p>
                      <a:r>
                        <a:rPr lang="en-GB" sz="2000" b="0" i="0" dirty="0">
                          <a:latin typeface="OpenDyslexicAlta" pitchFamily="2" charset="77"/>
                          <a:ea typeface="OpenDyslexic" charset="0"/>
                          <a:cs typeface="OpenDyslexic" charset="0"/>
                        </a:rPr>
                        <a:t>population</a:t>
                      </a:r>
                    </a:p>
                  </a:txBody>
                  <a:tcPr/>
                </a:tc>
                <a:extLst>
                  <a:ext uri="{0D108BD9-81ED-4DB2-BD59-A6C34878D82A}">
                    <a16:rowId xmlns:a16="http://schemas.microsoft.com/office/drawing/2014/main" val="10009"/>
                  </a:ext>
                </a:extLst>
              </a:tr>
              <a:tr h="457200">
                <a:tc>
                  <a:txBody>
                    <a:bodyPr/>
                    <a:lstStyle/>
                    <a:p>
                      <a:r>
                        <a:rPr lang="en-GB" sz="2000" b="0" i="0" dirty="0">
                          <a:latin typeface="OpenDyslexicAlta" pitchFamily="2" charset="77"/>
                          <a:ea typeface="OpenDyslexic" charset="0"/>
                          <a:cs typeface="OpenDyslexic" charset="0"/>
                        </a:rPr>
                        <a:t>determination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3603884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The suffix ’-</a:t>
                      </a:r>
                      <a:r>
                        <a:rPr lang="en-GB" sz="1400" baseline="0" dirty="0" err="1">
                          <a:latin typeface="Muli" pitchFamily="2" charset="77"/>
                        </a:rPr>
                        <a:t>ation</a:t>
                      </a:r>
                      <a:r>
                        <a:rPr lang="en-GB" sz="1400" baseline="0" dirty="0">
                          <a:latin typeface="Muli" pitchFamily="2" charset="77"/>
                        </a:rPr>
                        <a:t>’ is added to verbs to form nouns.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ight Arrow 29"/>
          <p:cNvSpPr/>
          <p:nvPr/>
        </p:nvSpPr>
        <p:spPr>
          <a:xfrm>
            <a:off x="8672678" y="196488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7E79"/>
          </a:solidFill>
          <a:ln>
            <a:solidFill>
              <a:srgbClr val="FF7E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814519481"/>
              </p:ext>
            </p:extLst>
          </p:nvPr>
        </p:nvGraphicFramePr>
        <p:xfrm>
          <a:off x="9716690" y="1465562"/>
          <a:ext cx="2283650" cy="5090160"/>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tc>
                <a:extLst>
                  <a:ext uri="{0D108BD9-81ED-4DB2-BD59-A6C34878D82A}">
                    <a16:rowId xmlns:a16="http://schemas.microsoft.com/office/drawing/2014/main" val="10000"/>
                  </a:ext>
                </a:extLst>
              </a:tr>
              <a:tr h="457200">
                <a:tc>
                  <a:txBody>
                    <a:bodyPr/>
                    <a:lstStyle/>
                    <a:p>
                      <a:r>
                        <a:rPr lang="en-GB" b="0" i="0" dirty="0">
                          <a:solidFill>
                            <a:srgbClr val="FF3860"/>
                          </a:solidFill>
                          <a:latin typeface="OpenDyslexicAlta" pitchFamily="2" charset="77"/>
                          <a:ea typeface="OpenDyslexic" charset="0"/>
                          <a:cs typeface="OpenDyslexic" charset="0"/>
                        </a:rPr>
                        <a:t>inform</a:t>
                      </a:r>
                    </a:p>
                  </a:txBody>
                  <a:tcPr/>
                </a:tc>
                <a:extLst>
                  <a:ext uri="{0D108BD9-81ED-4DB2-BD59-A6C34878D82A}">
                    <a16:rowId xmlns:a16="http://schemas.microsoft.com/office/drawing/2014/main" val="10001"/>
                  </a:ext>
                </a:extLst>
              </a:tr>
              <a:tr h="457200">
                <a:tc>
                  <a:txBody>
                    <a:bodyPr/>
                    <a:lstStyle/>
                    <a:p>
                      <a:r>
                        <a:rPr lang="en-GB" b="0" i="0" dirty="0">
                          <a:solidFill>
                            <a:srgbClr val="FF3860"/>
                          </a:solidFill>
                          <a:latin typeface="OpenDyslexicAlta" pitchFamily="2" charset="77"/>
                          <a:ea typeface="OpenDyslexic" charset="0"/>
                          <a:cs typeface="OpenDyslexic" charset="0"/>
                        </a:rPr>
                        <a:t>sense</a:t>
                      </a:r>
                    </a:p>
                  </a:txBody>
                  <a:tcPr/>
                </a:tc>
                <a:extLst>
                  <a:ext uri="{0D108BD9-81ED-4DB2-BD59-A6C34878D82A}">
                    <a16:rowId xmlns:a16="http://schemas.microsoft.com/office/drawing/2014/main" val="10002"/>
                  </a:ext>
                </a:extLst>
              </a:tr>
              <a:tr h="457200">
                <a:tc>
                  <a:txBody>
                    <a:bodyPr/>
                    <a:lstStyle/>
                    <a:p>
                      <a:r>
                        <a:rPr lang="en-GB" b="0" i="0" dirty="0">
                          <a:solidFill>
                            <a:srgbClr val="FF3860"/>
                          </a:solidFill>
                          <a:latin typeface="OpenDyslexicAlta" pitchFamily="2" charset="77"/>
                          <a:ea typeface="OpenDyslexic" charset="0"/>
                          <a:cs typeface="OpenDyslexic" charset="0"/>
                        </a:rPr>
                        <a:t>prepare</a:t>
                      </a:r>
                    </a:p>
                  </a:txBody>
                  <a:tcPr/>
                </a:tc>
                <a:extLst>
                  <a:ext uri="{0D108BD9-81ED-4DB2-BD59-A6C34878D82A}">
                    <a16:rowId xmlns:a16="http://schemas.microsoft.com/office/drawing/2014/main" val="10003"/>
                  </a:ext>
                </a:extLst>
              </a:tr>
              <a:tr h="457200">
                <a:tc>
                  <a:txBody>
                    <a:bodyPr/>
                    <a:lstStyle/>
                    <a:p>
                      <a:r>
                        <a:rPr lang="en-GB" b="0" i="0" dirty="0">
                          <a:solidFill>
                            <a:srgbClr val="FF3860"/>
                          </a:solidFill>
                          <a:latin typeface="OpenDyslexicAlta" pitchFamily="2" charset="77"/>
                          <a:ea typeface="OpenDyslexic" charset="0"/>
                          <a:cs typeface="OpenDyslexic" charset="0"/>
                        </a:rPr>
                        <a:t>vibrate</a:t>
                      </a:r>
                    </a:p>
                  </a:txBody>
                  <a:tcPr/>
                </a:tc>
                <a:extLst>
                  <a:ext uri="{0D108BD9-81ED-4DB2-BD59-A6C34878D82A}">
                    <a16:rowId xmlns:a16="http://schemas.microsoft.com/office/drawing/2014/main" val="10004"/>
                  </a:ext>
                </a:extLst>
              </a:tr>
              <a:tr h="457200">
                <a:tc>
                  <a:txBody>
                    <a:bodyPr/>
                    <a:lstStyle/>
                    <a:p>
                      <a:r>
                        <a:rPr lang="en-GB" b="0" i="0" dirty="0">
                          <a:solidFill>
                            <a:srgbClr val="FF3860"/>
                          </a:solidFill>
                          <a:latin typeface="OpenDyslexicAlta" pitchFamily="2" charset="77"/>
                          <a:ea typeface="OpenDyslexic" charset="0"/>
                          <a:cs typeface="OpenDyslexic" charset="0"/>
                        </a:rPr>
                        <a:t>decorate</a:t>
                      </a:r>
                    </a:p>
                  </a:txBody>
                  <a:tcPr/>
                </a:tc>
                <a:extLst>
                  <a:ext uri="{0D108BD9-81ED-4DB2-BD59-A6C34878D82A}">
                    <a16:rowId xmlns:a16="http://schemas.microsoft.com/office/drawing/2014/main" val="10005"/>
                  </a:ext>
                </a:extLst>
              </a:tr>
              <a:tr h="457200">
                <a:tc>
                  <a:txBody>
                    <a:bodyPr/>
                    <a:lstStyle/>
                    <a:p>
                      <a:r>
                        <a:rPr lang="en-GB" b="0" i="0" dirty="0">
                          <a:solidFill>
                            <a:srgbClr val="FF3860"/>
                          </a:solidFill>
                          <a:latin typeface="OpenDyslexicAlta" pitchFamily="2" charset="77"/>
                          <a:ea typeface="OpenDyslexic" charset="0"/>
                          <a:cs typeface="OpenDyslexic" charset="0"/>
                        </a:rPr>
                        <a:t>donate</a:t>
                      </a:r>
                    </a:p>
                  </a:txBody>
                  <a:tcPr/>
                </a:tc>
                <a:extLst>
                  <a:ext uri="{0D108BD9-81ED-4DB2-BD59-A6C34878D82A}">
                    <a16:rowId xmlns:a16="http://schemas.microsoft.com/office/drawing/2014/main" val="10006"/>
                  </a:ext>
                </a:extLst>
              </a:tr>
              <a:tr h="457200">
                <a:tc>
                  <a:txBody>
                    <a:bodyPr/>
                    <a:lstStyle/>
                    <a:p>
                      <a:r>
                        <a:rPr lang="en-GB" b="0" i="0" dirty="0">
                          <a:solidFill>
                            <a:srgbClr val="00B050"/>
                          </a:solidFill>
                          <a:latin typeface="OpenDyslexicAlta" pitchFamily="2" charset="77"/>
                          <a:ea typeface="OpenDyslexic" charset="0"/>
                          <a:cs typeface="OpenDyslexic" charset="0"/>
                        </a:rPr>
                        <a:t>*dur</a:t>
                      </a:r>
                      <a:r>
                        <a:rPr lang="en-GB" sz="1000" b="0" i="0" dirty="0">
                          <a:solidFill>
                            <a:schemeClr val="tx1">
                              <a:lumMod val="95000"/>
                              <a:lumOff val="5000"/>
                            </a:schemeClr>
                          </a:solidFill>
                          <a:latin typeface="OpenDyslexicAlta" pitchFamily="2" charset="77"/>
                          <a:ea typeface="OpenDyslexic" charset="0"/>
                          <a:cs typeface="OpenDyslexic" charset="0"/>
                        </a:rPr>
                        <a:t>(Talking point with other related words) </a:t>
                      </a:r>
                      <a:endParaRPr lang="en-GB" b="0" i="0" dirty="0">
                        <a:solidFill>
                          <a:schemeClr val="tx1">
                            <a:lumMod val="95000"/>
                            <a:lumOff val="5000"/>
                          </a:schemeClr>
                        </a:solidFill>
                        <a:latin typeface="OpenDyslexicAlta" pitchFamily="2" charset="77"/>
                        <a:ea typeface="OpenDyslexic" charset="0"/>
                        <a:cs typeface="OpenDyslexic" charset="0"/>
                      </a:endParaRPr>
                    </a:p>
                  </a:txBody>
                  <a:tcPr anchor="b"/>
                </a:tc>
                <a:extLst>
                  <a:ext uri="{0D108BD9-81ED-4DB2-BD59-A6C34878D82A}">
                    <a16:rowId xmlns:a16="http://schemas.microsoft.com/office/drawing/2014/main" val="10007"/>
                  </a:ext>
                </a:extLst>
              </a:tr>
              <a:tr h="457200">
                <a:tc>
                  <a:txBody>
                    <a:bodyPr/>
                    <a:lstStyle/>
                    <a:p>
                      <a:r>
                        <a:rPr lang="en-GB" b="0" i="0" dirty="0">
                          <a:solidFill>
                            <a:srgbClr val="FF3860"/>
                          </a:solidFill>
                          <a:latin typeface="OpenDyslexicAlta" pitchFamily="2" charset="77"/>
                          <a:ea typeface="OpenDyslexic" charset="0"/>
                          <a:cs typeface="OpenDyslexic" charset="0"/>
                        </a:rPr>
                        <a:t>register</a:t>
                      </a:r>
                    </a:p>
                  </a:txBody>
                  <a:tcPr/>
                </a:tc>
                <a:extLst>
                  <a:ext uri="{0D108BD9-81ED-4DB2-BD59-A6C34878D82A}">
                    <a16:rowId xmlns:a16="http://schemas.microsoft.com/office/drawing/2014/main" val="10008"/>
                  </a:ext>
                </a:extLst>
              </a:tr>
              <a:tr h="457200">
                <a:tc>
                  <a:txBody>
                    <a:bodyPr/>
                    <a:lstStyle/>
                    <a:p>
                      <a:r>
                        <a:rPr lang="en-GB" b="0" i="0" dirty="0">
                          <a:solidFill>
                            <a:srgbClr val="FF3860"/>
                          </a:solidFill>
                          <a:latin typeface="OpenDyslexicAlta" pitchFamily="2" charset="77"/>
                          <a:ea typeface="OpenDyslexic" charset="0"/>
                          <a:cs typeface="OpenDyslexic" charset="0"/>
                        </a:rPr>
                        <a:t>populate</a:t>
                      </a:r>
                    </a:p>
                  </a:txBody>
                  <a:tcPr/>
                </a:tc>
                <a:extLst>
                  <a:ext uri="{0D108BD9-81ED-4DB2-BD59-A6C34878D82A}">
                    <a16:rowId xmlns:a16="http://schemas.microsoft.com/office/drawing/2014/main" val="10009"/>
                  </a:ext>
                </a:extLst>
              </a:tr>
              <a:tr h="457200">
                <a:tc>
                  <a:txBody>
                    <a:bodyPr/>
                    <a:lstStyle/>
                    <a:p>
                      <a:r>
                        <a:rPr lang="en-GB" b="0" i="0" dirty="0">
                          <a:solidFill>
                            <a:srgbClr val="FF3860"/>
                          </a:solidFill>
                          <a:latin typeface="OpenDyslexicAlta" pitchFamily="2" charset="77"/>
                          <a:ea typeface="OpenDyslexic" charset="0"/>
                          <a:cs typeface="OpenDyslexic" charset="0"/>
                        </a:rPr>
                        <a:t>determinate</a:t>
                      </a: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414499" y="1288631"/>
            <a:ext cx="3103390" cy="954107"/>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The spelling words are all nouns.  Can you put them through the machine to turn them back into verbs?</a:t>
            </a:r>
          </a:p>
        </p:txBody>
      </p:sp>
      <p:pic>
        <p:nvPicPr>
          <p:cNvPr id="3" name="Picture 2"/>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62991" y="1947146"/>
            <a:ext cx="4261104" cy="4547616"/>
          </a:xfrm>
          <a:prstGeom prst="rect">
            <a:avLst/>
          </a:prstGeom>
        </p:spPr>
      </p:pic>
    </p:spTree>
    <p:extLst>
      <p:ext uri="{BB962C8B-B14F-4D97-AF65-F5344CB8AC3E}">
        <p14:creationId xmlns:p14="http://schemas.microsoft.com/office/powerpoint/2010/main" val="28227843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elling Shed" id="{C4F81C86-5779-0E48-81E5-305447788964}" vid="{2F96E78E-4C51-8449-B2C6-B9B70AAE1C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10587</TotalTime>
  <Words>708</Words>
  <Application>Microsoft Office PowerPoint</Application>
  <PresentationFormat>Widescreen</PresentationFormat>
  <Paragraphs>160</Paragraphs>
  <Slides>12</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Muli</vt:lpstr>
      <vt:lpstr>OpenDyslexicAlta</vt:lpstr>
      <vt:lpstr>Calibri</vt:lpstr>
      <vt:lpstr>Office Theme</vt:lpstr>
      <vt:lpstr>PowerPoint Presentation</vt:lpstr>
      <vt:lpstr>PowerPoint Presentation</vt:lpstr>
      <vt:lpstr>How would you add ‘ation’ to this word:  inform</vt:lpstr>
      <vt:lpstr>How would you add ‘ation’ to this word:  prepare</vt:lpstr>
      <vt:lpstr>How would you add ‘ation’ to this word:  determine</vt:lpstr>
      <vt:lpstr>How would you add ‘ation’ to this word:  notify</vt:lpstr>
      <vt:lpstr>How would you add ‘ation’ to this word:  vibrate</vt:lpstr>
      <vt:lpstr>Look at the root words and decide which spelling rule they should follow and which box they should go in to: </vt:lpstr>
      <vt:lpstr>Look at the root words and decide which spelling rule they should follow and which box they should go in to: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Spelling Shed 🐝</dc:title>
  <dc:creator>Rob Smith</dc:creator>
  <cp:lastModifiedBy>d.pritchard81@gmail.com</cp:lastModifiedBy>
  <cp:revision>267</cp:revision>
  <cp:lastPrinted>2018-09-23T09:21:34Z</cp:lastPrinted>
  <dcterms:created xsi:type="dcterms:W3CDTF">2018-08-06T08:16:18Z</dcterms:created>
  <dcterms:modified xsi:type="dcterms:W3CDTF">2021-01-31T18:38:35Z</dcterms:modified>
</cp:coreProperties>
</file>