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</p:sldIdLst>
  <p:sldSz cy="5143500" cx="9144000"/>
  <p:notesSz cx="6858000" cy="9144000"/>
  <p:embeddedFontLst>
    <p:embeddedFont>
      <p:font typeface="Handlee"/>
      <p:regular r:id="rId4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1" Type="http://schemas.openxmlformats.org/officeDocument/2006/relationships/font" Target="fonts/Handlee-regular.fnt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392d79d88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392d79d88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1816f81bf_0_5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1816f81bf_0_5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21816f81bf_0_7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121816f81bf_0_7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121816f81bf_0_13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121816f81bf_0_13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21816f81bf_0_14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21816f81bf_0_14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11b496ee41f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11b496ee41f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11b496ee41f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11b496ee41f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1b496ee41f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1b496ee41f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121816f81bf_0_14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121816f81bf_0_14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121816f81bf_0_24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121816f81bf_0_24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121816f81bf_0_25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121816f81bf_0_25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12392d79d8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12392d79d8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11b30c52832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11b30c52832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11b30c52832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11b30c52832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11b30c52832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11b30c52832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11b30c52832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11b30c52832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11b30c52832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11b30c52832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11b30c52832_0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11b30c52832_0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11b30c52832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11b30c52832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11b30c52832_0_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11b30c52832_0_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11b30c52832_0_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11b30c52832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11b30c52832_0_1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11b30c52832_0_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11b30c52832_0_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11b30c52832_0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11b30c52832_0_1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Google Shape;253;g11b30c52832_0_1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11b30c52832_0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11b30c52832_0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11b30c52832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11b30c52832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12613b7c6a9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12613b7c6a9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12613b7c6a9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12613b7c6a9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12613b7c6a9_1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12613b7c6a9_1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12613b7c6a9_1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12613b7c6a9_1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12613b7c6a9_1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12613b7c6a9_1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12613b7c6a9_1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5" name="Google Shape;315;g12613b7c6a9_1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12613b7c6a9_1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12613b7c6a9_1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12613b7c6a9_1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7" name="Google Shape;337;g12613b7c6a9_1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dark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8.png"/><Relationship Id="rId4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g"/><Relationship Id="rId4" Type="http://schemas.openxmlformats.org/officeDocument/2006/relationships/image" Target="../media/image9.png"/><Relationship Id="rId11" Type="http://schemas.openxmlformats.org/officeDocument/2006/relationships/image" Target="../media/image4.jpg"/><Relationship Id="rId10" Type="http://schemas.openxmlformats.org/officeDocument/2006/relationships/image" Target="../media/image1.jpg"/><Relationship Id="rId9" Type="http://schemas.openxmlformats.org/officeDocument/2006/relationships/image" Target="../media/image8.png"/><Relationship Id="rId5" Type="http://schemas.openxmlformats.org/officeDocument/2006/relationships/image" Target="../media/image3.jpg"/><Relationship Id="rId6" Type="http://schemas.openxmlformats.org/officeDocument/2006/relationships/image" Target="../media/image14.jpg"/><Relationship Id="rId7" Type="http://schemas.openxmlformats.org/officeDocument/2006/relationships/image" Target="../media/image6.jpg"/><Relationship Id="rId8" Type="http://schemas.openxmlformats.org/officeDocument/2006/relationships/image" Target="../media/image2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www.spellzone.com/word_lists/games-105.htm" TargetMode="External"/><Relationship Id="rId4" Type="http://schemas.openxmlformats.org/officeDocument/2006/relationships/image" Target="../media/image10.png"/><Relationship Id="rId5" Type="http://schemas.openxmlformats.org/officeDocument/2006/relationships/hyperlink" Target="https://www.spellzone.com/word_lists/games-105.htm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3.png"/><Relationship Id="rId4" Type="http://schemas.openxmlformats.org/officeDocument/2006/relationships/hyperlink" Target="https://www.fesliyanstudios.com/royalty-free-sound-effects-download/door-squeaking-50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www.bbc.co.uk/bitesize/topics/zwwp8mn/articles/zw38srd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4375" y="152400"/>
            <a:ext cx="3938916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35701" y="152400"/>
            <a:ext cx="3379549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>
            <a:off x="311708" y="206875"/>
            <a:ext cx="8520600" cy="2052600"/>
          </a:xfrm>
          <a:prstGeom prst="rect">
            <a:avLst/>
          </a:prstGeom>
          <a:solidFill>
            <a:srgbClr val="CCCCCC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0000"/>
                </a:solidFill>
              </a:rPr>
              <a:t>The Mysteries of Harris Burdick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 rotWithShape="1">
          <a:blip r:embed="rId3">
            <a:alphaModFix/>
          </a:blip>
          <a:srcRect b="6556" l="5546" r="8726" t="17731"/>
          <a:stretch/>
        </p:blipFill>
        <p:spPr>
          <a:xfrm>
            <a:off x="2774950" y="2536375"/>
            <a:ext cx="3311100" cy="2234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/>
        </p:nvSpPr>
        <p:spPr>
          <a:xfrm>
            <a:off x="360825" y="1232700"/>
            <a:ext cx="8511300" cy="2678100"/>
          </a:xfrm>
          <a:prstGeom prst="rect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</a:rPr>
              <a:t>What do you know about mystery stories? </a:t>
            </a:r>
            <a:endParaRPr sz="2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</a:rPr>
              <a:t>Have you ever encountered a mystery and tried to solve it? </a:t>
            </a:r>
            <a:endParaRPr sz="2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</a:rPr>
              <a:t>Which mystery stories have you read? </a:t>
            </a:r>
            <a:endParaRPr sz="2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</a:rPr>
              <a:t>What are the features in common with mystery stories?</a:t>
            </a:r>
            <a:endParaRPr sz="27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1975" y="1067625"/>
            <a:ext cx="3153275" cy="382795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2" name="Google Shape;72;p16"/>
          <p:cNvPicPr preferRelativeResize="0"/>
          <p:nvPr/>
        </p:nvPicPr>
        <p:blipFill rotWithShape="1">
          <a:blip r:embed="rId4">
            <a:alphaModFix/>
          </a:blip>
          <a:srcRect b="0" l="2324" r="84213" t="0"/>
          <a:stretch/>
        </p:blipFill>
        <p:spPr>
          <a:xfrm>
            <a:off x="4635875" y="1067625"/>
            <a:ext cx="1032950" cy="394795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6"/>
          <p:cNvSpPr txBox="1"/>
          <p:nvPr/>
        </p:nvSpPr>
        <p:spPr>
          <a:xfrm>
            <a:off x="5718325" y="2536050"/>
            <a:ext cx="30000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I think</a:t>
            </a:r>
            <a:endParaRPr sz="800"/>
          </a:p>
        </p:txBody>
      </p:sp>
      <p:sp>
        <p:nvSpPr>
          <p:cNvPr id="74" name="Google Shape;74;p16"/>
          <p:cNvSpPr txBox="1"/>
          <p:nvPr/>
        </p:nvSpPr>
        <p:spPr>
          <a:xfrm>
            <a:off x="5668825" y="1067625"/>
            <a:ext cx="30000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I see</a:t>
            </a:r>
            <a:endParaRPr sz="800"/>
          </a:p>
        </p:txBody>
      </p:sp>
      <p:sp>
        <p:nvSpPr>
          <p:cNvPr id="75" name="Google Shape;75;p16"/>
          <p:cNvSpPr txBox="1"/>
          <p:nvPr/>
        </p:nvSpPr>
        <p:spPr>
          <a:xfrm>
            <a:off x="5775500" y="4117500"/>
            <a:ext cx="30000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??</a:t>
            </a:r>
            <a:endParaRPr sz="800"/>
          </a:p>
        </p:txBody>
      </p:sp>
      <p:sp>
        <p:nvSpPr>
          <p:cNvPr id="76" name="Google Shape;76;p16"/>
          <p:cNvSpPr txBox="1"/>
          <p:nvPr/>
        </p:nvSpPr>
        <p:spPr>
          <a:xfrm>
            <a:off x="141300" y="73050"/>
            <a:ext cx="8185800" cy="923400"/>
          </a:xfrm>
          <a:prstGeom prst="rect">
            <a:avLst/>
          </a:prstGeom>
          <a:solidFill>
            <a:srgbClr val="CCCCCC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 u="sng">
                <a:solidFill>
                  <a:srgbClr val="FF0000"/>
                </a:solidFill>
              </a:rPr>
              <a:t>Monday 25</a:t>
            </a:r>
            <a:r>
              <a:rPr b="1" lang="en" sz="2400" u="sng">
                <a:solidFill>
                  <a:srgbClr val="FF0000"/>
                </a:solidFill>
              </a:rPr>
              <a:t>th April 2022</a:t>
            </a:r>
            <a:endParaRPr b="1" sz="2400" u="sng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 u="sng">
                <a:solidFill>
                  <a:srgbClr val="FF0000"/>
                </a:solidFill>
              </a:rPr>
              <a:t>LO:To infer and ask questions about an image.</a:t>
            </a:r>
            <a:endParaRPr b="1" sz="2400" u="sng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63375" y="117025"/>
            <a:ext cx="4037234" cy="48387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2" name="Google Shape;8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4375" y="152400"/>
            <a:ext cx="3938916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/>
          <p:nvPr/>
        </p:nvSpPr>
        <p:spPr>
          <a:xfrm>
            <a:off x="247600" y="311050"/>
            <a:ext cx="6045900" cy="1262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Spelling Practice for whenever it fits in best…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Discuss the meaning of the words and the fact the ch spelling makes a /j/ or /sh/ sound. They are all French words.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400" y="328350"/>
            <a:ext cx="1293326" cy="1603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24075" y="209575"/>
            <a:ext cx="1164799" cy="316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1745" y="3042575"/>
            <a:ext cx="2662751" cy="1825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175850" y="125925"/>
            <a:ext cx="1769925" cy="176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20538" y="3438475"/>
            <a:ext cx="2195299" cy="146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0"/>
          <p:cNvPicPr preferRelativeResize="0"/>
          <p:nvPr/>
        </p:nvPicPr>
        <p:blipFill rotWithShape="1">
          <a:blip r:embed="rId8">
            <a:alphaModFix/>
          </a:blip>
          <a:srcRect b="38911" l="25195" r="19344" t="19981"/>
          <a:stretch/>
        </p:blipFill>
        <p:spPr>
          <a:xfrm>
            <a:off x="5551925" y="3042576"/>
            <a:ext cx="1271003" cy="125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0"/>
          <p:cNvPicPr preferRelativeResize="0"/>
          <p:nvPr/>
        </p:nvPicPr>
        <p:blipFill rotWithShape="1">
          <a:blip r:embed="rId9">
            <a:alphaModFix/>
          </a:blip>
          <a:srcRect b="30663" l="10943" r="10384" t="28684"/>
          <a:stretch/>
        </p:blipFill>
        <p:spPr>
          <a:xfrm>
            <a:off x="1683200" y="209563"/>
            <a:ext cx="2486626" cy="856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423248" y="2797075"/>
            <a:ext cx="1524300" cy="144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0"/>
          <p:cNvPicPr preferRelativeResize="0"/>
          <p:nvPr/>
        </p:nvPicPr>
        <p:blipFill rotWithShape="1">
          <a:blip r:embed="rId11">
            <a:alphaModFix/>
          </a:blip>
          <a:srcRect b="-6415" l="0" r="0" t="20074"/>
          <a:stretch/>
        </p:blipFill>
        <p:spPr>
          <a:xfrm>
            <a:off x="7480500" y="801650"/>
            <a:ext cx="1409800" cy="1825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265400" y="1978000"/>
            <a:ext cx="880500" cy="600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latin typeface="Handlee"/>
                <a:ea typeface="Handlee"/>
                <a:cs typeface="Handlee"/>
                <a:sym typeface="Handlee"/>
              </a:rPr>
              <a:t>chef</a:t>
            </a:r>
            <a:endParaRPr b="1" sz="2100">
              <a:latin typeface="Handlee"/>
              <a:ea typeface="Handlee"/>
              <a:cs typeface="Handlee"/>
              <a:sym typeface="Handlee"/>
            </a:endParaRPr>
          </a:p>
        </p:txBody>
      </p:sp>
      <p:sp>
        <p:nvSpPr>
          <p:cNvPr id="106" name="Google Shape;106;p20"/>
          <p:cNvSpPr txBox="1"/>
          <p:nvPr/>
        </p:nvSpPr>
        <p:spPr>
          <a:xfrm>
            <a:off x="1875875" y="1161050"/>
            <a:ext cx="1864500" cy="600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latin typeface="Handlee"/>
                <a:ea typeface="Handlee"/>
                <a:cs typeface="Handlee"/>
                <a:sym typeface="Handlee"/>
              </a:rPr>
              <a:t>moustache</a:t>
            </a:r>
            <a:endParaRPr b="1" sz="2100">
              <a:latin typeface="Handlee"/>
              <a:ea typeface="Handlee"/>
              <a:cs typeface="Handlee"/>
              <a:sym typeface="Handlee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1683200" y="2271600"/>
            <a:ext cx="2113500" cy="600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latin typeface="Handlee"/>
                <a:ea typeface="Handlee"/>
                <a:cs typeface="Handlee"/>
                <a:sym typeface="Handlee"/>
              </a:rPr>
              <a:t>champagne</a:t>
            </a:r>
            <a:endParaRPr b="1" sz="2100">
              <a:latin typeface="Handlee"/>
              <a:ea typeface="Handlee"/>
              <a:cs typeface="Handlee"/>
              <a:sym typeface="Handlee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170875" y="4353700"/>
            <a:ext cx="1864500" cy="600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latin typeface="Handlee"/>
                <a:ea typeface="Handlee"/>
                <a:cs typeface="Handlee"/>
                <a:sym typeface="Handlee"/>
              </a:rPr>
              <a:t>parachute</a:t>
            </a:r>
            <a:endParaRPr b="1" sz="2100">
              <a:latin typeface="Handlee"/>
              <a:ea typeface="Handlee"/>
              <a:cs typeface="Handlee"/>
              <a:sym typeface="Handlee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169825" y="3438475"/>
            <a:ext cx="1215000" cy="600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latin typeface="Handlee"/>
                <a:ea typeface="Handlee"/>
                <a:cs typeface="Handlee"/>
                <a:sym typeface="Handlee"/>
              </a:rPr>
              <a:t>chalet</a:t>
            </a:r>
            <a:endParaRPr b="1" sz="2100">
              <a:latin typeface="Handlee"/>
              <a:ea typeface="Handlee"/>
              <a:cs typeface="Handlee"/>
              <a:sym typeface="Handlee"/>
            </a:endParaRPr>
          </a:p>
        </p:txBody>
      </p:sp>
      <p:sp>
        <p:nvSpPr>
          <p:cNvPr id="110" name="Google Shape;110;p20"/>
          <p:cNvSpPr txBox="1"/>
          <p:nvPr/>
        </p:nvSpPr>
        <p:spPr>
          <a:xfrm>
            <a:off x="5298663" y="1978000"/>
            <a:ext cx="1524300" cy="600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latin typeface="Handlee"/>
                <a:ea typeface="Handlee"/>
                <a:cs typeface="Handlee"/>
                <a:sym typeface="Handlee"/>
              </a:rPr>
              <a:t>quiche</a:t>
            </a:r>
            <a:endParaRPr b="1" sz="2100">
              <a:latin typeface="Handlee"/>
              <a:ea typeface="Handlee"/>
              <a:cs typeface="Handlee"/>
              <a:sym typeface="Handlee"/>
            </a:endParaRPr>
          </a:p>
        </p:txBody>
      </p:sp>
      <p:sp>
        <p:nvSpPr>
          <p:cNvPr id="111" name="Google Shape;111;p20"/>
          <p:cNvSpPr txBox="1"/>
          <p:nvPr/>
        </p:nvSpPr>
        <p:spPr>
          <a:xfrm>
            <a:off x="5551875" y="4406975"/>
            <a:ext cx="1271100" cy="600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latin typeface="Handlee"/>
                <a:ea typeface="Handlee"/>
                <a:cs typeface="Handlee"/>
                <a:sym typeface="Handlee"/>
              </a:rPr>
              <a:t>sachet</a:t>
            </a:r>
            <a:endParaRPr b="1" sz="2100">
              <a:latin typeface="Handlee"/>
              <a:ea typeface="Handlee"/>
              <a:cs typeface="Handlee"/>
              <a:sym typeface="Handlee"/>
            </a:endParaRPr>
          </a:p>
        </p:txBody>
      </p:sp>
      <p:sp>
        <p:nvSpPr>
          <p:cNvPr id="112" name="Google Shape;112;p20"/>
          <p:cNvSpPr txBox="1"/>
          <p:nvPr/>
        </p:nvSpPr>
        <p:spPr>
          <a:xfrm>
            <a:off x="7469675" y="4298800"/>
            <a:ext cx="1524300" cy="600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latin typeface="Handlee"/>
                <a:ea typeface="Handlee"/>
                <a:cs typeface="Handlee"/>
                <a:sym typeface="Handlee"/>
              </a:rPr>
              <a:t>brochure</a:t>
            </a:r>
            <a:endParaRPr b="1" sz="2100">
              <a:latin typeface="Handlee"/>
              <a:ea typeface="Handlee"/>
              <a:cs typeface="Handlee"/>
              <a:sym typeface="Handlee"/>
            </a:endParaRPr>
          </a:p>
        </p:txBody>
      </p:sp>
      <p:sp>
        <p:nvSpPr>
          <p:cNvPr id="113" name="Google Shape;113;p20"/>
          <p:cNvSpPr txBox="1"/>
          <p:nvPr/>
        </p:nvSpPr>
        <p:spPr>
          <a:xfrm>
            <a:off x="7480550" y="125925"/>
            <a:ext cx="1409700" cy="600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latin typeface="Handlee"/>
                <a:ea typeface="Handlee"/>
                <a:cs typeface="Handlee"/>
                <a:sym typeface="Handlee"/>
              </a:rPr>
              <a:t>crochet</a:t>
            </a:r>
            <a:endParaRPr b="1" sz="2100">
              <a:latin typeface="Handlee"/>
              <a:ea typeface="Handlee"/>
              <a:cs typeface="Handlee"/>
              <a:sym typeface="Handlee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/>
          <p:nvPr/>
        </p:nvSpPr>
        <p:spPr>
          <a:xfrm>
            <a:off x="80050" y="120100"/>
            <a:ext cx="4622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https://www.spellzone.com/word_lists/games-105.htm</a:t>
            </a:r>
            <a:endParaRPr/>
          </a:p>
        </p:txBody>
      </p:sp>
      <p:pic>
        <p:nvPicPr>
          <p:cNvPr id="119" name="Google Shape;119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72700"/>
            <a:ext cx="5607351" cy="431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1"/>
          <p:cNvSpPr txBox="1"/>
          <p:nvPr/>
        </p:nvSpPr>
        <p:spPr>
          <a:xfrm>
            <a:off x="5976375" y="120100"/>
            <a:ext cx="300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5"/>
              </a:rPr>
              <a:t>https://www.spellzone.com/word_lists/games-105.htm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2"/>
          <p:cNvSpPr txBox="1"/>
          <p:nvPr/>
        </p:nvSpPr>
        <p:spPr>
          <a:xfrm>
            <a:off x="309950" y="341325"/>
            <a:ext cx="8185800" cy="923400"/>
          </a:xfrm>
          <a:prstGeom prst="rect">
            <a:avLst/>
          </a:prstGeom>
          <a:solidFill>
            <a:srgbClr val="CCCCCC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 u="sng">
                <a:solidFill>
                  <a:srgbClr val="FF0000"/>
                </a:solidFill>
              </a:rPr>
              <a:t>Tuesday 26th April 2022</a:t>
            </a:r>
            <a:endParaRPr b="1" sz="2400" u="sng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 u="sng">
                <a:solidFill>
                  <a:srgbClr val="FF0000"/>
                </a:solidFill>
              </a:rPr>
              <a:t>LO:</a:t>
            </a:r>
            <a:r>
              <a:rPr b="1" lang="en" sz="2400" u="sng">
                <a:solidFill>
                  <a:srgbClr val="FF0000"/>
                </a:solidFill>
              </a:rPr>
              <a:t>To create noun phrases using the preposition ‘of’</a:t>
            </a:r>
            <a:endParaRPr b="1" sz="2400" u="sng">
              <a:solidFill>
                <a:srgbClr val="FF0000"/>
              </a:solidFill>
            </a:endParaRPr>
          </a:p>
        </p:txBody>
      </p:sp>
      <p:pic>
        <p:nvPicPr>
          <p:cNvPr id="126" name="Google Shape;12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9950" y="1441675"/>
            <a:ext cx="2911050" cy="3576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450" y="49000"/>
            <a:ext cx="7499450" cy="5021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24"/>
          <p:cNvPicPr preferRelativeResize="0"/>
          <p:nvPr/>
        </p:nvPicPr>
        <p:blipFill rotWithShape="1">
          <a:blip r:embed="rId3">
            <a:alphaModFix/>
          </a:blip>
          <a:srcRect b="2774" l="45942" r="1605" t="1559"/>
          <a:stretch/>
        </p:blipFill>
        <p:spPr>
          <a:xfrm>
            <a:off x="2370100" y="141500"/>
            <a:ext cx="3933675" cy="4803901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37" name="Google Shape;137;p24"/>
          <p:cNvSpPr txBox="1"/>
          <p:nvPr/>
        </p:nvSpPr>
        <p:spPr>
          <a:xfrm>
            <a:off x="7011275" y="169800"/>
            <a:ext cx="1974000" cy="61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38761D"/>
                </a:solidFill>
              </a:rPr>
              <a:t>leather</a:t>
            </a:r>
            <a:r>
              <a:rPr b="1" lang="en"/>
              <a:t> i</a:t>
            </a:r>
            <a:r>
              <a:rPr b="1" lang="en"/>
              <a:t>ce-skating boot</a:t>
            </a:r>
            <a:endParaRPr b="1"/>
          </a:p>
        </p:txBody>
      </p:sp>
      <p:cxnSp>
        <p:nvCxnSpPr>
          <p:cNvPr id="138" name="Google Shape;138;p24"/>
          <p:cNvCxnSpPr>
            <a:endCxn id="137" idx="1"/>
          </p:cNvCxnSpPr>
          <p:nvPr/>
        </p:nvCxnSpPr>
        <p:spPr>
          <a:xfrm flipH="1" rot="10800000">
            <a:off x="4591775" y="477600"/>
            <a:ext cx="2419500" cy="10026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39" name="Google Shape;139;p24"/>
          <p:cNvSpPr txBox="1"/>
          <p:nvPr/>
        </p:nvSpPr>
        <p:spPr>
          <a:xfrm>
            <a:off x="6657500" y="1921150"/>
            <a:ext cx="1690800" cy="400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cxnSp>
        <p:nvCxnSpPr>
          <p:cNvPr id="140" name="Google Shape;140;p24"/>
          <p:cNvCxnSpPr>
            <a:endCxn id="139" idx="1"/>
          </p:cNvCxnSpPr>
          <p:nvPr/>
        </p:nvCxnSpPr>
        <p:spPr>
          <a:xfrm>
            <a:off x="6049100" y="2101150"/>
            <a:ext cx="608400" cy="201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1" name="Google Shape;141;p24"/>
          <p:cNvSpPr txBox="1"/>
          <p:nvPr/>
        </p:nvSpPr>
        <p:spPr>
          <a:xfrm>
            <a:off x="6859425" y="1337750"/>
            <a:ext cx="1690800" cy="400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cxnSp>
        <p:nvCxnSpPr>
          <p:cNvPr id="142" name="Google Shape;142;p24"/>
          <p:cNvCxnSpPr>
            <a:endCxn id="141" idx="1"/>
          </p:cNvCxnSpPr>
          <p:nvPr/>
        </p:nvCxnSpPr>
        <p:spPr>
          <a:xfrm>
            <a:off x="6251025" y="1517750"/>
            <a:ext cx="608400" cy="201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3" name="Google Shape;143;p24"/>
          <p:cNvSpPr txBox="1"/>
          <p:nvPr/>
        </p:nvSpPr>
        <p:spPr>
          <a:xfrm>
            <a:off x="6184050" y="3923925"/>
            <a:ext cx="1690800" cy="400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cxnSp>
        <p:nvCxnSpPr>
          <p:cNvPr id="144" name="Google Shape;144;p24"/>
          <p:cNvCxnSpPr>
            <a:endCxn id="143" idx="1"/>
          </p:cNvCxnSpPr>
          <p:nvPr/>
        </p:nvCxnSpPr>
        <p:spPr>
          <a:xfrm>
            <a:off x="5575650" y="4103925"/>
            <a:ext cx="608400" cy="201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5" name="Google Shape;145;p24"/>
          <p:cNvSpPr txBox="1"/>
          <p:nvPr/>
        </p:nvSpPr>
        <p:spPr>
          <a:xfrm>
            <a:off x="7065200" y="4514225"/>
            <a:ext cx="1690800" cy="400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cxnSp>
        <p:nvCxnSpPr>
          <p:cNvPr id="146" name="Google Shape;146;p24"/>
          <p:cNvCxnSpPr/>
          <p:nvPr/>
        </p:nvCxnSpPr>
        <p:spPr>
          <a:xfrm>
            <a:off x="5348675" y="4365250"/>
            <a:ext cx="1794300" cy="3492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7" name="Google Shape;147;p24"/>
          <p:cNvSpPr txBox="1"/>
          <p:nvPr/>
        </p:nvSpPr>
        <p:spPr>
          <a:xfrm>
            <a:off x="528500" y="1561450"/>
            <a:ext cx="1690800" cy="400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cxnSp>
        <p:nvCxnSpPr>
          <p:cNvPr id="148" name="Google Shape;148;p24"/>
          <p:cNvCxnSpPr>
            <a:stCxn id="147" idx="3"/>
          </p:cNvCxnSpPr>
          <p:nvPr/>
        </p:nvCxnSpPr>
        <p:spPr>
          <a:xfrm flipH="1" rot="10800000">
            <a:off x="2219300" y="1441750"/>
            <a:ext cx="723900" cy="3198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9" name="Google Shape;149;p24"/>
          <p:cNvSpPr txBox="1"/>
          <p:nvPr/>
        </p:nvSpPr>
        <p:spPr>
          <a:xfrm>
            <a:off x="528500" y="2745475"/>
            <a:ext cx="1690800" cy="400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cxnSp>
        <p:nvCxnSpPr>
          <p:cNvPr id="150" name="Google Shape;150;p24"/>
          <p:cNvCxnSpPr/>
          <p:nvPr/>
        </p:nvCxnSpPr>
        <p:spPr>
          <a:xfrm>
            <a:off x="2176850" y="2977450"/>
            <a:ext cx="723900" cy="402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51" name="Google Shape;151;p24"/>
          <p:cNvSpPr txBox="1"/>
          <p:nvPr/>
        </p:nvSpPr>
        <p:spPr>
          <a:xfrm>
            <a:off x="309750" y="4436000"/>
            <a:ext cx="1690800" cy="400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cxnSp>
        <p:nvCxnSpPr>
          <p:cNvPr id="152" name="Google Shape;152;p24"/>
          <p:cNvCxnSpPr/>
          <p:nvPr/>
        </p:nvCxnSpPr>
        <p:spPr>
          <a:xfrm>
            <a:off x="1958100" y="4553400"/>
            <a:ext cx="723900" cy="402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53" name="Google Shape;153;p24"/>
          <p:cNvSpPr txBox="1"/>
          <p:nvPr/>
        </p:nvSpPr>
        <p:spPr>
          <a:xfrm>
            <a:off x="309750" y="3723825"/>
            <a:ext cx="1690800" cy="400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cxnSp>
        <p:nvCxnSpPr>
          <p:cNvPr id="154" name="Google Shape;154;p24"/>
          <p:cNvCxnSpPr/>
          <p:nvPr/>
        </p:nvCxnSpPr>
        <p:spPr>
          <a:xfrm>
            <a:off x="1958100" y="3955800"/>
            <a:ext cx="1770300" cy="459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55" name="Google Shape;155;p24"/>
          <p:cNvSpPr txBox="1"/>
          <p:nvPr/>
        </p:nvSpPr>
        <p:spPr>
          <a:xfrm>
            <a:off x="770200" y="2042400"/>
            <a:ext cx="2219400" cy="400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cxnSp>
        <p:nvCxnSpPr>
          <p:cNvPr id="156" name="Google Shape;156;p24"/>
          <p:cNvCxnSpPr/>
          <p:nvPr/>
        </p:nvCxnSpPr>
        <p:spPr>
          <a:xfrm>
            <a:off x="2933918" y="2274375"/>
            <a:ext cx="950100" cy="402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57" name="Google Shape;157;p24"/>
          <p:cNvSpPr txBox="1"/>
          <p:nvPr/>
        </p:nvSpPr>
        <p:spPr>
          <a:xfrm>
            <a:off x="80825" y="141500"/>
            <a:ext cx="2219400" cy="13392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Let’s label the nouns in 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this picture. What are the objects made from? Can we add an </a:t>
            </a:r>
            <a:r>
              <a:rPr b="1" lang="en" sz="1500">
                <a:solidFill>
                  <a:srgbClr val="38761D"/>
                </a:solidFill>
              </a:rPr>
              <a:t>adjective</a:t>
            </a:r>
            <a:r>
              <a:rPr lang="en" sz="1500">
                <a:solidFill>
                  <a:schemeClr val="dk1"/>
                </a:solidFill>
              </a:rPr>
              <a:t>?</a:t>
            </a:r>
            <a:endParaRPr sz="15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25"/>
          <p:cNvPicPr preferRelativeResize="0"/>
          <p:nvPr/>
        </p:nvPicPr>
        <p:blipFill rotWithShape="1">
          <a:blip r:embed="rId3">
            <a:alphaModFix/>
          </a:blip>
          <a:srcRect b="2775" l="73077" r="1605" t="56293"/>
          <a:stretch/>
        </p:blipFill>
        <p:spPr>
          <a:xfrm>
            <a:off x="305550" y="1336800"/>
            <a:ext cx="3163700" cy="342475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63" name="Google Shape;163;p25"/>
          <p:cNvSpPr txBox="1"/>
          <p:nvPr/>
        </p:nvSpPr>
        <p:spPr>
          <a:xfrm>
            <a:off x="3663200" y="1256350"/>
            <a:ext cx="4943100" cy="53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0000FF"/>
                </a:solidFill>
              </a:rPr>
              <a:t> _________ </a:t>
            </a:r>
            <a:r>
              <a:rPr b="1" lang="en" sz="2300">
                <a:solidFill>
                  <a:srgbClr val="38761D"/>
                </a:solidFill>
              </a:rPr>
              <a:t> 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 the </a:t>
            </a:r>
            <a:r>
              <a:rPr b="1" lang="en" sz="2300">
                <a:solidFill>
                  <a:srgbClr val="38761D"/>
                </a:solidFill>
              </a:rPr>
              <a:t>m</a:t>
            </a:r>
            <a:r>
              <a:rPr b="1" lang="en" sz="2300">
                <a:solidFill>
                  <a:srgbClr val="38761D"/>
                </a:solidFill>
              </a:rPr>
              <a:t>etal</a:t>
            </a:r>
            <a:r>
              <a:rPr b="1" lang="en" sz="2300"/>
              <a:t> hinge</a:t>
            </a:r>
            <a:endParaRPr b="1" sz="2300"/>
          </a:p>
        </p:txBody>
      </p:sp>
      <p:sp>
        <p:nvSpPr>
          <p:cNvPr id="164" name="Google Shape;164;p25"/>
          <p:cNvSpPr txBox="1"/>
          <p:nvPr/>
        </p:nvSpPr>
        <p:spPr>
          <a:xfrm>
            <a:off x="305550" y="166950"/>
            <a:ext cx="5228100" cy="9234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What sound might the door make? Can </a:t>
            </a:r>
            <a:r>
              <a:rPr lang="en" sz="1600">
                <a:solidFill>
                  <a:schemeClr val="dk1"/>
                </a:solidFill>
              </a:rPr>
              <a:t>you</a:t>
            </a:r>
            <a:r>
              <a:rPr lang="en" sz="1600">
                <a:solidFill>
                  <a:schemeClr val="dk1"/>
                </a:solidFill>
              </a:rPr>
              <a:t> think of a verb (ending in ing) to describe the sound and add it to the start of this phrase? 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165" name="Google Shape;165;p25"/>
          <p:cNvSpPr txBox="1"/>
          <p:nvPr/>
        </p:nvSpPr>
        <p:spPr>
          <a:xfrm>
            <a:off x="3723875" y="2177075"/>
            <a:ext cx="4943100" cy="53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0000FF"/>
                </a:solidFill>
              </a:rPr>
              <a:t>creaking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</a:t>
            </a:r>
            <a:r>
              <a:rPr b="1" lang="en" sz="2300">
                <a:solidFill>
                  <a:srgbClr val="38761D"/>
                </a:solidFill>
              </a:rPr>
              <a:t> the metal</a:t>
            </a:r>
            <a:r>
              <a:rPr b="1" lang="en" sz="2300"/>
              <a:t> hinge</a:t>
            </a:r>
            <a:endParaRPr b="1" sz="2300"/>
          </a:p>
        </p:txBody>
      </p:sp>
      <p:sp>
        <p:nvSpPr>
          <p:cNvPr id="166" name="Google Shape;166;p25"/>
          <p:cNvSpPr txBox="1"/>
          <p:nvPr/>
        </p:nvSpPr>
        <p:spPr>
          <a:xfrm>
            <a:off x="3723875" y="2915125"/>
            <a:ext cx="4943100" cy="53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0000FF"/>
                </a:solidFill>
              </a:rPr>
              <a:t>squ</a:t>
            </a:r>
            <a:r>
              <a:rPr b="1" lang="en" sz="2300">
                <a:solidFill>
                  <a:srgbClr val="0000FF"/>
                </a:solidFill>
              </a:rPr>
              <a:t>eaking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the metal</a:t>
            </a:r>
            <a:r>
              <a:rPr b="1" lang="en" sz="2300"/>
              <a:t> hinge</a:t>
            </a:r>
            <a:endParaRPr b="1" sz="2300"/>
          </a:p>
        </p:txBody>
      </p:sp>
      <p:sp>
        <p:nvSpPr>
          <p:cNvPr id="167" name="Google Shape;167;p25"/>
          <p:cNvSpPr txBox="1"/>
          <p:nvPr/>
        </p:nvSpPr>
        <p:spPr>
          <a:xfrm>
            <a:off x="3723875" y="3742275"/>
            <a:ext cx="4943100" cy="53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0000FF"/>
                </a:solidFill>
              </a:rPr>
              <a:t>scrap</a:t>
            </a:r>
            <a:r>
              <a:rPr b="1" lang="en" sz="2300">
                <a:solidFill>
                  <a:srgbClr val="0000FF"/>
                </a:solidFill>
              </a:rPr>
              <a:t>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the metal</a:t>
            </a:r>
            <a:r>
              <a:rPr b="1" lang="en" sz="2300"/>
              <a:t> hinge</a:t>
            </a:r>
            <a:endParaRPr b="1" sz="2300"/>
          </a:p>
        </p:txBody>
      </p:sp>
      <p:sp>
        <p:nvSpPr>
          <p:cNvPr id="168" name="Google Shape;168;p25"/>
          <p:cNvSpPr txBox="1"/>
          <p:nvPr/>
        </p:nvSpPr>
        <p:spPr>
          <a:xfrm>
            <a:off x="6021975" y="16695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u="sng">
                <a:solidFill>
                  <a:schemeClr val="hlink"/>
                </a:solidFill>
                <a:hlinkClick r:id="rId4"/>
              </a:rPr>
              <a:t>Free Door Squeaking Sound Effects | MP3 Download | FStudios (fesliyanstudios.com)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6"/>
          <p:cNvSpPr txBox="1"/>
          <p:nvPr/>
        </p:nvSpPr>
        <p:spPr>
          <a:xfrm>
            <a:off x="3613775" y="3549725"/>
            <a:ext cx="4943100" cy="1246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lt1"/>
                </a:solidFill>
              </a:rPr>
              <a:t>EXAMPLE:</a:t>
            </a:r>
            <a:endParaRPr b="1" sz="2300">
              <a:solidFill>
                <a:schemeClr val="lt1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b="1" lang="en" sz="2300">
                <a:solidFill>
                  <a:schemeClr val="lt1"/>
                </a:solidFill>
              </a:rPr>
              <a:t>I could hear the </a:t>
            </a:r>
            <a:r>
              <a:rPr b="1" lang="en" sz="2300">
                <a:solidFill>
                  <a:srgbClr val="0000FF"/>
                </a:solidFill>
              </a:rPr>
              <a:t>squeaking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 the metal hinges. </a:t>
            </a:r>
            <a:endParaRPr b="1" sz="2300">
              <a:solidFill>
                <a:srgbClr val="38761D"/>
              </a:solidFill>
            </a:endParaRPr>
          </a:p>
        </p:txBody>
      </p:sp>
      <p:sp>
        <p:nvSpPr>
          <p:cNvPr id="174" name="Google Shape;174;p26"/>
          <p:cNvSpPr txBox="1"/>
          <p:nvPr/>
        </p:nvSpPr>
        <p:spPr>
          <a:xfrm>
            <a:off x="3613775" y="1286550"/>
            <a:ext cx="5228100" cy="20319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u="sng">
                <a:solidFill>
                  <a:schemeClr val="dk1"/>
                </a:solidFill>
              </a:rPr>
              <a:t>Task:</a:t>
            </a:r>
            <a:endParaRPr sz="28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Describe the objects in the room using:</a:t>
            </a:r>
            <a:endParaRPr sz="2200">
              <a:solidFill>
                <a:srgbClr val="0000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0000FF"/>
                </a:solidFill>
              </a:rPr>
              <a:t> verb </a:t>
            </a:r>
            <a:r>
              <a:rPr lang="en" sz="2200">
                <a:solidFill>
                  <a:srgbClr val="FF0000"/>
                </a:solidFill>
              </a:rPr>
              <a:t>+ of</a:t>
            </a:r>
            <a:r>
              <a:rPr lang="en" sz="2200">
                <a:solidFill>
                  <a:schemeClr val="dk1"/>
                </a:solidFill>
              </a:rPr>
              <a:t> </a:t>
            </a:r>
            <a:r>
              <a:rPr lang="en" sz="2200">
                <a:solidFill>
                  <a:srgbClr val="00FF00"/>
                </a:solidFill>
              </a:rPr>
              <a:t>+ noun </a:t>
            </a:r>
            <a:r>
              <a:rPr lang="en" sz="2200">
                <a:solidFill>
                  <a:srgbClr val="00FF00"/>
                </a:solidFill>
              </a:rPr>
              <a:t>phrase</a:t>
            </a:r>
            <a:r>
              <a:rPr lang="en" sz="2200">
                <a:solidFill>
                  <a:srgbClr val="00FF00"/>
                </a:solidFill>
              </a:rPr>
              <a:t>.</a:t>
            </a:r>
            <a:r>
              <a:rPr lang="en" sz="2200">
                <a:solidFill>
                  <a:schemeClr val="dk1"/>
                </a:solidFill>
              </a:rPr>
              <a:t> </a:t>
            </a:r>
            <a:endParaRPr sz="2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Use the word bank created together on slide 9 and the ‘ing’ verb word bank as support.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175" name="Google Shape;175;p26"/>
          <p:cNvSpPr txBox="1"/>
          <p:nvPr/>
        </p:nvSpPr>
        <p:spPr>
          <a:xfrm>
            <a:off x="228500" y="131875"/>
            <a:ext cx="8185800" cy="923400"/>
          </a:xfrm>
          <a:prstGeom prst="rect">
            <a:avLst/>
          </a:prstGeom>
          <a:solidFill>
            <a:srgbClr val="CCCCCC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 u="sng">
                <a:solidFill>
                  <a:srgbClr val="FF0000"/>
                </a:solidFill>
              </a:rPr>
              <a:t>Tuesday 26th April 2022</a:t>
            </a:r>
            <a:endParaRPr b="1" sz="2400" u="sng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 u="sng">
                <a:solidFill>
                  <a:srgbClr val="FF0000"/>
                </a:solidFill>
              </a:rPr>
              <a:t>LO:To create noun phrases using the preposition ‘of’</a:t>
            </a:r>
            <a:endParaRPr b="1" sz="2400" u="sng">
              <a:solidFill>
                <a:srgbClr val="FF0000"/>
              </a:solidFill>
            </a:endParaRPr>
          </a:p>
        </p:txBody>
      </p:sp>
      <p:pic>
        <p:nvPicPr>
          <p:cNvPr id="176" name="Google Shape;176;p26"/>
          <p:cNvPicPr preferRelativeResize="0"/>
          <p:nvPr/>
        </p:nvPicPr>
        <p:blipFill rotWithShape="1">
          <a:blip r:embed="rId3">
            <a:alphaModFix/>
          </a:blip>
          <a:srcRect b="2774" l="45942" r="1605" t="1559"/>
          <a:stretch/>
        </p:blipFill>
        <p:spPr>
          <a:xfrm>
            <a:off x="228500" y="1218475"/>
            <a:ext cx="3074975" cy="3755225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8"/>
          <p:cNvSpPr txBox="1"/>
          <p:nvPr/>
        </p:nvSpPr>
        <p:spPr>
          <a:xfrm>
            <a:off x="309950" y="341325"/>
            <a:ext cx="8185800" cy="554100"/>
          </a:xfrm>
          <a:prstGeom prst="rect">
            <a:avLst/>
          </a:prstGeom>
          <a:solidFill>
            <a:srgbClr val="CCCCCC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 u="sng">
                <a:solidFill>
                  <a:srgbClr val="FF0000"/>
                </a:solidFill>
              </a:rPr>
              <a:t>LO:To use prepositions to join noun phrases. </a:t>
            </a:r>
            <a:endParaRPr b="1" sz="2400" u="sng">
              <a:solidFill>
                <a:srgbClr val="FF0000"/>
              </a:solidFill>
            </a:endParaRPr>
          </a:p>
        </p:txBody>
      </p:sp>
      <p:pic>
        <p:nvPicPr>
          <p:cNvPr id="186" name="Google Shape;18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9950" y="1139125"/>
            <a:ext cx="2911050" cy="3576025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28"/>
          <p:cNvSpPr txBox="1"/>
          <p:nvPr/>
        </p:nvSpPr>
        <p:spPr>
          <a:xfrm>
            <a:off x="3389325" y="1214275"/>
            <a:ext cx="5228100" cy="34788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</a:rPr>
              <a:t>Who would like to share their best sentence from yesterday’s lesson?</a:t>
            </a:r>
            <a:endParaRPr sz="3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</a:rPr>
              <a:t>Did they remember to use this structure? </a:t>
            </a:r>
            <a:endParaRPr sz="3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0000FF"/>
                </a:solidFill>
              </a:rPr>
              <a:t> verb </a:t>
            </a:r>
            <a:r>
              <a:rPr lang="en" sz="2200">
                <a:solidFill>
                  <a:srgbClr val="FF0000"/>
                </a:solidFill>
              </a:rPr>
              <a:t>+ of</a:t>
            </a:r>
            <a:r>
              <a:rPr lang="en" sz="2200">
                <a:solidFill>
                  <a:schemeClr val="dk1"/>
                </a:solidFill>
              </a:rPr>
              <a:t> </a:t>
            </a:r>
            <a:r>
              <a:rPr lang="en" sz="2200">
                <a:solidFill>
                  <a:srgbClr val="00FF00"/>
                </a:solidFill>
              </a:rPr>
              <a:t>+ noun phrase.</a:t>
            </a:r>
            <a:r>
              <a:rPr lang="en" sz="2200">
                <a:solidFill>
                  <a:schemeClr val="dk1"/>
                </a:solidFill>
              </a:rPr>
              <a:t> </a:t>
            </a:r>
            <a:endParaRPr sz="3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9"/>
          <p:cNvSpPr txBox="1"/>
          <p:nvPr/>
        </p:nvSpPr>
        <p:spPr>
          <a:xfrm>
            <a:off x="172875" y="67800"/>
            <a:ext cx="8658600" cy="8004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</a:rPr>
              <a:t>Today we are going to </a:t>
            </a:r>
            <a:r>
              <a:rPr lang="en" sz="2000">
                <a:solidFill>
                  <a:schemeClr val="dk1"/>
                </a:solidFill>
              </a:rPr>
              <a:t>improve</a:t>
            </a:r>
            <a:r>
              <a:rPr lang="en" sz="2000">
                <a:solidFill>
                  <a:schemeClr val="dk1"/>
                </a:solidFill>
              </a:rPr>
              <a:t> these sentences further by including prepositions instead of </a:t>
            </a:r>
            <a:r>
              <a:rPr lang="en" sz="2000">
                <a:solidFill>
                  <a:schemeClr val="dk1"/>
                </a:solidFill>
              </a:rPr>
              <a:t>beginning</a:t>
            </a:r>
            <a:r>
              <a:rPr lang="en" sz="2000">
                <a:solidFill>
                  <a:schemeClr val="dk1"/>
                </a:solidFill>
              </a:rPr>
              <a:t> with ‘I could hear…’ every time. </a:t>
            </a:r>
            <a:endParaRPr sz="2000">
              <a:solidFill>
                <a:schemeClr val="dk1"/>
              </a:solidFill>
            </a:endParaRPr>
          </a:p>
        </p:txBody>
      </p:sp>
      <p:sp>
        <p:nvSpPr>
          <p:cNvPr id="193" name="Google Shape;193;p29"/>
          <p:cNvSpPr txBox="1"/>
          <p:nvPr>
            <p:ph idx="4294967295" type="ctrTitle"/>
          </p:nvPr>
        </p:nvSpPr>
        <p:spPr>
          <a:xfrm>
            <a:off x="2651100" y="1126200"/>
            <a:ext cx="3841800" cy="683400"/>
          </a:xfrm>
          <a:prstGeom prst="rect">
            <a:avLst/>
          </a:prstGeom>
          <a:solidFill>
            <a:srgbClr val="CCCCCC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0000"/>
                </a:solidFill>
              </a:rPr>
              <a:t>What is a preposition?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94" name="Google Shape;194;p29"/>
          <p:cNvSpPr txBox="1"/>
          <p:nvPr>
            <p:ph idx="4294967295" type="ctrTitle"/>
          </p:nvPr>
        </p:nvSpPr>
        <p:spPr>
          <a:xfrm>
            <a:off x="400200" y="1985675"/>
            <a:ext cx="8343600" cy="1057500"/>
          </a:xfrm>
          <a:prstGeom prst="rect">
            <a:avLst/>
          </a:prstGeom>
          <a:solidFill>
            <a:srgbClr val="CCCCCC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0000"/>
                </a:solidFill>
              </a:rPr>
              <a:t>A preposition can tell the reader </a:t>
            </a:r>
            <a:r>
              <a:rPr b="1" lang="en">
                <a:solidFill>
                  <a:srgbClr val="FF0000"/>
                </a:solidFill>
              </a:rPr>
              <a:t>where or when </a:t>
            </a:r>
            <a:r>
              <a:rPr lang="en">
                <a:solidFill>
                  <a:srgbClr val="FF0000"/>
                </a:solidFill>
              </a:rPr>
              <a:t>something</a:t>
            </a:r>
            <a:r>
              <a:rPr lang="en">
                <a:solidFill>
                  <a:srgbClr val="FF0000"/>
                </a:solidFill>
              </a:rPr>
              <a:t> happens.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95" name="Google Shape;195;p29"/>
          <p:cNvSpPr txBox="1"/>
          <p:nvPr/>
        </p:nvSpPr>
        <p:spPr>
          <a:xfrm>
            <a:off x="342000" y="3102900"/>
            <a:ext cx="85590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An example of a </a:t>
            </a:r>
            <a:r>
              <a:rPr b="1" lang="en" sz="2100">
                <a:solidFill>
                  <a:schemeClr val="dk1"/>
                </a:solidFill>
              </a:rPr>
              <a:t>when</a:t>
            </a:r>
            <a:r>
              <a:rPr lang="en" sz="2100">
                <a:solidFill>
                  <a:schemeClr val="dk1"/>
                </a:solidFill>
              </a:rPr>
              <a:t> preposition is ‘At midnight’.Can you think of another example?</a:t>
            </a:r>
            <a:endParaRPr sz="2100">
              <a:solidFill>
                <a:schemeClr val="dk1"/>
              </a:solidFill>
            </a:endParaRPr>
          </a:p>
        </p:txBody>
      </p:sp>
      <p:sp>
        <p:nvSpPr>
          <p:cNvPr id="196" name="Google Shape;196;p29"/>
          <p:cNvSpPr txBox="1"/>
          <p:nvPr/>
        </p:nvSpPr>
        <p:spPr>
          <a:xfrm>
            <a:off x="342000" y="3993925"/>
            <a:ext cx="85590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An example of a </a:t>
            </a:r>
            <a:r>
              <a:rPr b="1" lang="en" sz="2100">
                <a:solidFill>
                  <a:schemeClr val="dk1"/>
                </a:solidFill>
              </a:rPr>
              <a:t>where </a:t>
            </a:r>
            <a:r>
              <a:rPr lang="en" sz="2100">
                <a:solidFill>
                  <a:schemeClr val="dk1"/>
                </a:solidFill>
              </a:rPr>
              <a:t>preposition is ‘above’.Can you think of another example?</a:t>
            </a:r>
            <a:endParaRPr sz="2100">
              <a:solidFill>
                <a:schemeClr val="dk1"/>
              </a:solidFill>
            </a:endParaRPr>
          </a:p>
        </p:txBody>
      </p:sp>
      <p:sp>
        <p:nvSpPr>
          <p:cNvPr id="197" name="Google Shape;197;p29"/>
          <p:cNvSpPr txBox="1"/>
          <p:nvPr/>
        </p:nvSpPr>
        <p:spPr>
          <a:xfrm>
            <a:off x="3800675" y="4654450"/>
            <a:ext cx="5248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https://www.bbc.co.uk/bitesize/topics/zwwp8mn/articles/zw38srd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30"/>
          <p:cNvPicPr preferRelativeResize="0"/>
          <p:nvPr/>
        </p:nvPicPr>
        <p:blipFill rotWithShape="1">
          <a:blip r:embed="rId3">
            <a:alphaModFix/>
          </a:blip>
          <a:srcRect b="2774" l="45942" r="1605" t="1559"/>
          <a:stretch/>
        </p:blipFill>
        <p:spPr>
          <a:xfrm>
            <a:off x="159075" y="169800"/>
            <a:ext cx="3933675" cy="4803901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03" name="Google Shape;203;p30"/>
          <p:cNvSpPr txBox="1"/>
          <p:nvPr/>
        </p:nvSpPr>
        <p:spPr>
          <a:xfrm>
            <a:off x="4252800" y="169800"/>
            <a:ext cx="4787400" cy="6771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Now let’s improve our sentences using prepositions. Use the word bank on your table.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204" name="Google Shape;204;p30"/>
          <p:cNvSpPr txBox="1"/>
          <p:nvPr/>
        </p:nvSpPr>
        <p:spPr>
          <a:xfrm>
            <a:off x="4200900" y="2006038"/>
            <a:ext cx="4839300" cy="892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674EA7"/>
                </a:solidFill>
              </a:rPr>
              <a:t>At midnight, </a:t>
            </a:r>
            <a:r>
              <a:rPr b="1" lang="en" sz="2300">
                <a:solidFill>
                  <a:schemeClr val="lt1"/>
                </a:solidFill>
              </a:rPr>
              <a:t>I could hear the </a:t>
            </a:r>
            <a:r>
              <a:rPr b="1" lang="en" sz="2300">
                <a:solidFill>
                  <a:srgbClr val="0000FF"/>
                </a:solidFill>
              </a:rPr>
              <a:t>squeaking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the metal hinges. </a:t>
            </a:r>
            <a:endParaRPr b="1" sz="2300">
              <a:solidFill>
                <a:srgbClr val="38761D"/>
              </a:solidFill>
            </a:endParaRPr>
          </a:p>
        </p:txBody>
      </p:sp>
      <p:sp>
        <p:nvSpPr>
          <p:cNvPr id="205" name="Google Shape;205;p30"/>
          <p:cNvSpPr txBox="1"/>
          <p:nvPr/>
        </p:nvSpPr>
        <p:spPr>
          <a:xfrm>
            <a:off x="4200900" y="2952663"/>
            <a:ext cx="4839300" cy="1246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674EA7"/>
                </a:solidFill>
              </a:rPr>
              <a:t>All around the room, </a:t>
            </a:r>
            <a:r>
              <a:rPr b="1" lang="en" sz="2300">
                <a:solidFill>
                  <a:schemeClr val="lt1"/>
                </a:solidFill>
              </a:rPr>
              <a:t>I could hear the </a:t>
            </a:r>
            <a:r>
              <a:rPr b="1" lang="en" sz="2300">
                <a:solidFill>
                  <a:srgbClr val="0000FF"/>
                </a:solidFill>
              </a:rPr>
              <a:t>squeaking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the metal hinges. </a:t>
            </a:r>
            <a:endParaRPr b="1" sz="2300">
              <a:solidFill>
                <a:srgbClr val="38761D"/>
              </a:solidFill>
            </a:endParaRPr>
          </a:p>
        </p:txBody>
      </p:sp>
      <p:sp>
        <p:nvSpPr>
          <p:cNvPr id="206" name="Google Shape;206;p30"/>
          <p:cNvSpPr txBox="1"/>
          <p:nvPr/>
        </p:nvSpPr>
        <p:spPr>
          <a:xfrm>
            <a:off x="4226850" y="4296600"/>
            <a:ext cx="4787400" cy="6771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Remember you can try moving the preposition to end of the sentences too. 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207" name="Google Shape;207;p30"/>
          <p:cNvSpPr txBox="1"/>
          <p:nvPr/>
        </p:nvSpPr>
        <p:spPr>
          <a:xfrm>
            <a:off x="4200900" y="1059425"/>
            <a:ext cx="4839300" cy="892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lt1"/>
                </a:solidFill>
              </a:rPr>
              <a:t>I could hear the </a:t>
            </a:r>
            <a:r>
              <a:rPr b="1" lang="en" sz="2300">
                <a:solidFill>
                  <a:srgbClr val="0000FF"/>
                </a:solidFill>
              </a:rPr>
              <a:t>squeaking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the metal hinges. </a:t>
            </a:r>
            <a:endParaRPr b="1" sz="2300">
              <a:solidFill>
                <a:srgbClr val="38761D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31"/>
          <p:cNvPicPr preferRelativeResize="0"/>
          <p:nvPr/>
        </p:nvPicPr>
        <p:blipFill rotWithShape="1">
          <a:blip r:embed="rId3">
            <a:alphaModFix/>
          </a:blip>
          <a:srcRect b="2774" l="45942" r="1605" t="1559"/>
          <a:stretch/>
        </p:blipFill>
        <p:spPr>
          <a:xfrm>
            <a:off x="159075" y="169800"/>
            <a:ext cx="3933675" cy="4803901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13" name="Google Shape;213;p31"/>
          <p:cNvSpPr txBox="1"/>
          <p:nvPr/>
        </p:nvSpPr>
        <p:spPr>
          <a:xfrm>
            <a:off x="4226850" y="846900"/>
            <a:ext cx="4839300" cy="892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lt1"/>
                </a:solidFill>
              </a:rPr>
              <a:t>I could hear the </a:t>
            </a:r>
            <a:r>
              <a:rPr b="1" lang="en" sz="2300">
                <a:solidFill>
                  <a:srgbClr val="0000FF"/>
                </a:solidFill>
              </a:rPr>
              <a:t>scraping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a</a:t>
            </a:r>
            <a:r>
              <a:rPr b="1" lang="en" sz="2300">
                <a:solidFill>
                  <a:srgbClr val="38761D"/>
                </a:solidFill>
              </a:rPr>
              <a:t> leather ice-skating boot. </a:t>
            </a:r>
            <a:endParaRPr b="1" sz="2300">
              <a:solidFill>
                <a:srgbClr val="38761D"/>
              </a:solidFill>
            </a:endParaRPr>
          </a:p>
        </p:txBody>
      </p:sp>
      <p:sp>
        <p:nvSpPr>
          <p:cNvPr id="214" name="Google Shape;214;p31"/>
          <p:cNvSpPr txBox="1"/>
          <p:nvPr/>
        </p:nvSpPr>
        <p:spPr>
          <a:xfrm>
            <a:off x="4252800" y="169800"/>
            <a:ext cx="4787400" cy="6771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Now let’s improve our sentences using prepositions. Use the word bank on your table.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215" name="Google Shape;215;p31"/>
          <p:cNvSpPr txBox="1"/>
          <p:nvPr/>
        </p:nvSpPr>
        <p:spPr>
          <a:xfrm>
            <a:off x="4226850" y="1793675"/>
            <a:ext cx="4839300" cy="1246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9900FF"/>
                </a:solidFill>
              </a:rPr>
              <a:t>Hanging above the door, </a:t>
            </a:r>
            <a:r>
              <a:rPr b="1" lang="en" sz="2300">
                <a:solidFill>
                  <a:schemeClr val="lt1"/>
                </a:solidFill>
              </a:rPr>
              <a:t>I could hear the </a:t>
            </a:r>
            <a:r>
              <a:rPr b="1" lang="en" sz="2300">
                <a:solidFill>
                  <a:srgbClr val="0000FF"/>
                </a:solidFill>
              </a:rPr>
              <a:t>scraping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a</a:t>
            </a:r>
            <a:r>
              <a:rPr b="1" lang="en" sz="2300">
                <a:solidFill>
                  <a:srgbClr val="38761D"/>
                </a:solidFill>
              </a:rPr>
              <a:t> leather ice-skating boot. </a:t>
            </a:r>
            <a:endParaRPr b="1" sz="2300">
              <a:solidFill>
                <a:srgbClr val="38761D"/>
              </a:solidFill>
            </a:endParaRPr>
          </a:p>
        </p:txBody>
      </p:sp>
      <p:sp>
        <p:nvSpPr>
          <p:cNvPr id="216" name="Google Shape;216;p31"/>
          <p:cNvSpPr txBox="1"/>
          <p:nvPr/>
        </p:nvSpPr>
        <p:spPr>
          <a:xfrm>
            <a:off x="4200900" y="3094450"/>
            <a:ext cx="4839300" cy="1246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9900FF"/>
                </a:solidFill>
              </a:rPr>
              <a:t>In a dark corner, </a:t>
            </a:r>
            <a:r>
              <a:rPr b="1" lang="en" sz="2300">
                <a:solidFill>
                  <a:schemeClr val="lt1"/>
                </a:solidFill>
              </a:rPr>
              <a:t>I could hear the </a:t>
            </a:r>
            <a:r>
              <a:rPr b="1" lang="en" sz="2300">
                <a:solidFill>
                  <a:srgbClr val="0000FF"/>
                </a:solidFill>
              </a:rPr>
              <a:t>scraping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a</a:t>
            </a:r>
            <a:r>
              <a:rPr b="1" lang="en" sz="2300">
                <a:solidFill>
                  <a:srgbClr val="38761D"/>
                </a:solidFill>
              </a:rPr>
              <a:t> leather ice-skating boot </a:t>
            </a:r>
            <a:r>
              <a:rPr b="1" lang="en" sz="2300">
                <a:solidFill>
                  <a:srgbClr val="9900FF"/>
                </a:solidFill>
              </a:rPr>
              <a:t>against the wall.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endParaRPr b="1" sz="2300">
              <a:solidFill>
                <a:srgbClr val="38761D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2"/>
          <p:cNvSpPr txBox="1"/>
          <p:nvPr/>
        </p:nvSpPr>
        <p:spPr>
          <a:xfrm>
            <a:off x="3581975" y="3561025"/>
            <a:ext cx="5291700" cy="1062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solidFill>
                  <a:schemeClr val="lt1"/>
                </a:solidFill>
              </a:rPr>
              <a:t>EXAMPLE:</a:t>
            </a:r>
            <a:endParaRPr b="1" sz="1900">
              <a:solidFill>
                <a:schemeClr val="lt1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b="1" lang="en" sz="1900">
                <a:solidFill>
                  <a:srgbClr val="674EA7"/>
                </a:solidFill>
              </a:rPr>
              <a:t>All around the room, </a:t>
            </a:r>
            <a:r>
              <a:rPr b="1" lang="en" sz="1900">
                <a:solidFill>
                  <a:schemeClr val="lt1"/>
                </a:solidFill>
              </a:rPr>
              <a:t>I could hear the </a:t>
            </a:r>
            <a:r>
              <a:rPr b="1" lang="en" sz="1900">
                <a:solidFill>
                  <a:srgbClr val="0000FF"/>
                </a:solidFill>
              </a:rPr>
              <a:t>squeaking</a:t>
            </a:r>
            <a:r>
              <a:rPr b="1" lang="en" sz="1900">
                <a:solidFill>
                  <a:srgbClr val="38761D"/>
                </a:solidFill>
              </a:rPr>
              <a:t> </a:t>
            </a:r>
            <a:r>
              <a:rPr b="1" lang="en" sz="1900">
                <a:solidFill>
                  <a:srgbClr val="FF0000"/>
                </a:solidFill>
              </a:rPr>
              <a:t>of</a:t>
            </a:r>
            <a:r>
              <a:rPr b="1" lang="en" sz="1900">
                <a:solidFill>
                  <a:srgbClr val="38761D"/>
                </a:solidFill>
              </a:rPr>
              <a:t> the metal hinges. </a:t>
            </a:r>
            <a:endParaRPr b="1" sz="1900">
              <a:solidFill>
                <a:srgbClr val="38761D"/>
              </a:solidFill>
            </a:endParaRPr>
          </a:p>
        </p:txBody>
      </p:sp>
      <p:sp>
        <p:nvSpPr>
          <p:cNvPr id="222" name="Google Shape;222;p32"/>
          <p:cNvSpPr txBox="1"/>
          <p:nvPr/>
        </p:nvSpPr>
        <p:spPr>
          <a:xfrm>
            <a:off x="3613775" y="1286550"/>
            <a:ext cx="5228100" cy="22164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u="sng">
                <a:solidFill>
                  <a:schemeClr val="dk1"/>
                </a:solidFill>
              </a:rPr>
              <a:t>Task:</a:t>
            </a:r>
            <a:endParaRPr sz="28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Rewrite your sentences from yesterday’s lesson including prepositions to improve them.</a:t>
            </a:r>
            <a:endParaRPr sz="2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Use the preposition word bank as support.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223" name="Google Shape;223;p32"/>
          <p:cNvSpPr txBox="1"/>
          <p:nvPr/>
        </p:nvSpPr>
        <p:spPr>
          <a:xfrm>
            <a:off x="228500" y="131875"/>
            <a:ext cx="8185800" cy="554100"/>
          </a:xfrm>
          <a:prstGeom prst="rect">
            <a:avLst/>
          </a:prstGeom>
          <a:solidFill>
            <a:srgbClr val="CCCCCC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 u="sng">
                <a:solidFill>
                  <a:srgbClr val="FF0000"/>
                </a:solidFill>
              </a:rPr>
              <a:t>LO:To use prepositions to join noun phrases. </a:t>
            </a:r>
            <a:endParaRPr b="1" sz="2400" u="sng">
              <a:solidFill>
                <a:srgbClr val="FF0000"/>
              </a:solidFill>
            </a:endParaRPr>
          </a:p>
        </p:txBody>
      </p:sp>
      <p:pic>
        <p:nvPicPr>
          <p:cNvPr id="224" name="Google Shape;224;p32"/>
          <p:cNvPicPr preferRelativeResize="0"/>
          <p:nvPr/>
        </p:nvPicPr>
        <p:blipFill rotWithShape="1">
          <a:blip r:embed="rId3">
            <a:alphaModFix/>
          </a:blip>
          <a:srcRect b="2774" l="45942" r="1605" t="1559"/>
          <a:stretch/>
        </p:blipFill>
        <p:spPr>
          <a:xfrm>
            <a:off x="228500" y="1218475"/>
            <a:ext cx="3074975" cy="3755225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4"/>
          <p:cNvSpPr txBox="1"/>
          <p:nvPr/>
        </p:nvSpPr>
        <p:spPr>
          <a:xfrm>
            <a:off x="309950" y="268150"/>
            <a:ext cx="8185800" cy="923400"/>
          </a:xfrm>
          <a:prstGeom prst="rect">
            <a:avLst/>
          </a:prstGeom>
          <a:solidFill>
            <a:srgbClr val="CCCCCC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 u="sng">
                <a:solidFill>
                  <a:srgbClr val="FF0000"/>
                </a:solidFill>
              </a:rPr>
              <a:t>LO: To create </a:t>
            </a:r>
            <a:r>
              <a:rPr b="1" lang="en" sz="2400" u="sng">
                <a:solidFill>
                  <a:srgbClr val="FF0000"/>
                </a:solidFill>
              </a:rPr>
              <a:t>mysterious</a:t>
            </a:r>
            <a:r>
              <a:rPr b="1" lang="en" sz="2400" u="sng">
                <a:solidFill>
                  <a:srgbClr val="FF0000"/>
                </a:solidFill>
              </a:rPr>
              <a:t> openers using noun phrases and prepositions. </a:t>
            </a:r>
            <a:endParaRPr b="1" sz="2400" u="sng">
              <a:solidFill>
                <a:srgbClr val="FF0000"/>
              </a:solidFill>
            </a:endParaRPr>
          </a:p>
        </p:txBody>
      </p:sp>
      <p:pic>
        <p:nvPicPr>
          <p:cNvPr id="234" name="Google Shape;234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9950" y="1378588"/>
            <a:ext cx="2911050" cy="357602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4"/>
          <p:cNvSpPr txBox="1"/>
          <p:nvPr/>
        </p:nvSpPr>
        <p:spPr>
          <a:xfrm>
            <a:off x="3368425" y="1358050"/>
            <a:ext cx="5171700" cy="36171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This week we have been learning to describe a scene using this sentence structure:</a:t>
            </a:r>
            <a:endParaRPr sz="2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0000FF"/>
                </a:solidFill>
              </a:rPr>
              <a:t> verb </a:t>
            </a:r>
            <a:r>
              <a:rPr lang="en" sz="2000">
                <a:solidFill>
                  <a:srgbClr val="FF0000"/>
                </a:solidFill>
              </a:rPr>
              <a:t>+ of</a:t>
            </a:r>
            <a:r>
              <a:rPr lang="en" sz="2000">
                <a:solidFill>
                  <a:schemeClr val="dk1"/>
                </a:solidFill>
              </a:rPr>
              <a:t> </a:t>
            </a:r>
            <a:r>
              <a:rPr lang="en" sz="2000">
                <a:solidFill>
                  <a:srgbClr val="00FF00"/>
                </a:solidFill>
              </a:rPr>
              <a:t>+ noun phrase.</a:t>
            </a:r>
            <a:r>
              <a:rPr lang="en" sz="2000">
                <a:solidFill>
                  <a:schemeClr val="dk1"/>
                </a:solidFill>
              </a:rPr>
              <a:t> </a:t>
            </a:r>
            <a:endParaRPr sz="2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</a:rPr>
              <a:t>As well as the use of prepositions to add further detail.</a:t>
            </a:r>
            <a:endParaRPr sz="2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</a:rPr>
              <a:t>Today you are going to repeat the same process with a different image from the book. You can choose between these two pictures…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1000" y="228625"/>
            <a:ext cx="3923800" cy="4793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21000" y="228625"/>
            <a:ext cx="3923801" cy="48139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2175"/>
            <a:ext cx="3576025" cy="4368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85050" y="538550"/>
            <a:ext cx="3629200" cy="4452549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36"/>
          <p:cNvSpPr txBox="1"/>
          <p:nvPr/>
        </p:nvSpPr>
        <p:spPr>
          <a:xfrm>
            <a:off x="152400" y="86175"/>
            <a:ext cx="8862000" cy="677100"/>
          </a:xfrm>
          <a:prstGeom prst="rect">
            <a:avLst/>
          </a:prstGeom>
          <a:solidFill>
            <a:schemeClr val="dk1"/>
          </a:solidFill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chemeClr val="lt1"/>
                </a:solidFill>
              </a:rPr>
              <a:t>Once you have copied the date/LO into your books, choose and stick in ONE of these images. Label what you can see in the pictures with noun phrases.</a:t>
            </a:r>
            <a:endParaRPr b="1" sz="1600">
              <a:solidFill>
                <a:schemeClr val="lt1"/>
              </a:solidFill>
            </a:endParaRPr>
          </a:p>
        </p:txBody>
      </p:sp>
      <p:cxnSp>
        <p:nvCxnSpPr>
          <p:cNvPr id="249" name="Google Shape;249;p36"/>
          <p:cNvCxnSpPr/>
          <p:nvPr/>
        </p:nvCxnSpPr>
        <p:spPr>
          <a:xfrm flipH="1">
            <a:off x="3490900" y="3204375"/>
            <a:ext cx="386700" cy="7842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50" name="Google Shape;250;p36"/>
          <p:cNvSpPr txBox="1"/>
          <p:nvPr/>
        </p:nvSpPr>
        <p:spPr>
          <a:xfrm>
            <a:off x="3250350" y="2696475"/>
            <a:ext cx="1610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golden harp</a:t>
            </a:r>
            <a:endParaRPr sz="7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Google Shape;255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175" y="1427150"/>
            <a:ext cx="2802675" cy="343850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7"/>
          <p:cNvSpPr txBox="1"/>
          <p:nvPr/>
        </p:nvSpPr>
        <p:spPr>
          <a:xfrm>
            <a:off x="152400" y="86175"/>
            <a:ext cx="8862000" cy="1416000"/>
          </a:xfrm>
          <a:prstGeom prst="rect">
            <a:avLst/>
          </a:prstGeom>
          <a:solidFill>
            <a:schemeClr val="dk1"/>
          </a:solidFill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chemeClr val="lt1"/>
                </a:solidFill>
              </a:rPr>
              <a:t>After you have your noun phrases, think about the sounds that you might hear in the picture (use the sounds word bank from last lesson). Create 2 or 3 sentences using the structure of: </a:t>
            </a:r>
            <a:endParaRPr b="1" sz="16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000FF"/>
                </a:solidFill>
              </a:rPr>
              <a:t>verb </a:t>
            </a:r>
            <a:r>
              <a:rPr lang="en" sz="1600">
                <a:solidFill>
                  <a:srgbClr val="FF0000"/>
                </a:solidFill>
              </a:rPr>
              <a:t>+ of</a:t>
            </a:r>
            <a:r>
              <a:rPr lang="en" sz="1600">
                <a:solidFill>
                  <a:schemeClr val="dk1"/>
                </a:solidFill>
              </a:rPr>
              <a:t> </a:t>
            </a:r>
            <a:r>
              <a:rPr lang="en" sz="1600">
                <a:solidFill>
                  <a:srgbClr val="00FF00"/>
                </a:solidFill>
              </a:rPr>
              <a:t>+ noun phrase.</a:t>
            </a:r>
            <a:r>
              <a:rPr lang="en" sz="1600">
                <a:solidFill>
                  <a:schemeClr val="dk1"/>
                </a:solidFill>
              </a:rPr>
              <a:t> </a:t>
            </a:r>
            <a:endParaRPr b="1" sz="1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chemeClr val="lt1"/>
                </a:solidFill>
              </a:rPr>
              <a:t>Write the sentences underneath your picture. </a:t>
            </a:r>
            <a:endParaRPr b="1" sz="1600">
              <a:solidFill>
                <a:schemeClr val="lt1"/>
              </a:solidFill>
            </a:endParaRPr>
          </a:p>
        </p:txBody>
      </p:sp>
      <p:cxnSp>
        <p:nvCxnSpPr>
          <p:cNvPr id="257" name="Google Shape;257;p37"/>
          <p:cNvCxnSpPr/>
          <p:nvPr/>
        </p:nvCxnSpPr>
        <p:spPr>
          <a:xfrm flipH="1">
            <a:off x="1985500" y="2169400"/>
            <a:ext cx="1202100" cy="3075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58" name="Google Shape;258;p37"/>
          <p:cNvSpPr txBox="1"/>
          <p:nvPr/>
        </p:nvSpPr>
        <p:spPr>
          <a:xfrm>
            <a:off x="3250350" y="1828775"/>
            <a:ext cx="2550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an a</a:t>
            </a:r>
            <a:r>
              <a:rPr lang="en" sz="2100">
                <a:solidFill>
                  <a:schemeClr val="dk1"/>
                </a:solidFill>
              </a:rPr>
              <a:t>ngry, old man</a:t>
            </a:r>
            <a:endParaRPr sz="700"/>
          </a:p>
        </p:txBody>
      </p:sp>
      <p:sp>
        <p:nvSpPr>
          <p:cNvPr id="259" name="Google Shape;259;p37"/>
          <p:cNvSpPr txBox="1"/>
          <p:nvPr/>
        </p:nvSpPr>
        <p:spPr>
          <a:xfrm>
            <a:off x="3613775" y="3549725"/>
            <a:ext cx="4943100" cy="1246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lt1"/>
                </a:solidFill>
              </a:rPr>
              <a:t>EXAMPLE:</a:t>
            </a:r>
            <a:endParaRPr b="1" sz="2300">
              <a:solidFill>
                <a:schemeClr val="lt1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b="1" lang="en" sz="2300">
                <a:solidFill>
                  <a:schemeClr val="lt1"/>
                </a:solidFill>
              </a:rPr>
              <a:t>I could hear the </a:t>
            </a:r>
            <a:r>
              <a:rPr b="1" lang="en" sz="2300">
                <a:solidFill>
                  <a:srgbClr val="0000FF"/>
                </a:solidFill>
              </a:rPr>
              <a:t>bellowing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an angry, old man</a:t>
            </a:r>
            <a:r>
              <a:rPr b="1" lang="en" sz="2300">
                <a:solidFill>
                  <a:srgbClr val="38761D"/>
                </a:solidFill>
              </a:rPr>
              <a:t>. </a:t>
            </a:r>
            <a:endParaRPr b="1" sz="2300">
              <a:solidFill>
                <a:srgbClr val="38761D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175" y="1427150"/>
            <a:ext cx="2802675" cy="3438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8"/>
          <p:cNvSpPr txBox="1"/>
          <p:nvPr/>
        </p:nvSpPr>
        <p:spPr>
          <a:xfrm>
            <a:off x="152400" y="86175"/>
            <a:ext cx="8862000" cy="923400"/>
          </a:xfrm>
          <a:prstGeom prst="rect">
            <a:avLst/>
          </a:prstGeom>
          <a:solidFill>
            <a:schemeClr val="dk1"/>
          </a:solidFill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chemeClr val="lt1"/>
                </a:solidFill>
              </a:rPr>
              <a:t>Finally, can you improve your 2 or 3 sentences by adding prepositions? Use the preposition word bank to help you. </a:t>
            </a:r>
            <a:endParaRPr b="1" sz="16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chemeClr val="lt1"/>
                </a:solidFill>
              </a:rPr>
              <a:t>Leave a couple of lines, then write your new and improved sentences into your books. </a:t>
            </a:r>
            <a:endParaRPr b="1" sz="1600">
              <a:solidFill>
                <a:schemeClr val="lt1"/>
              </a:solidFill>
            </a:endParaRPr>
          </a:p>
        </p:txBody>
      </p:sp>
      <p:cxnSp>
        <p:nvCxnSpPr>
          <p:cNvPr id="266" name="Google Shape;266;p38"/>
          <p:cNvCxnSpPr/>
          <p:nvPr/>
        </p:nvCxnSpPr>
        <p:spPr>
          <a:xfrm flipH="1">
            <a:off x="1985500" y="2169400"/>
            <a:ext cx="1202100" cy="3075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67" name="Google Shape;267;p38"/>
          <p:cNvSpPr txBox="1"/>
          <p:nvPr/>
        </p:nvSpPr>
        <p:spPr>
          <a:xfrm>
            <a:off x="3250350" y="1828775"/>
            <a:ext cx="2550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</a:rPr>
              <a:t>an angry, old man</a:t>
            </a:r>
            <a:endParaRPr sz="700"/>
          </a:p>
        </p:txBody>
      </p:sp>
      <p:sp>
        <p:nvSpPr>
          <p:cNvPr id="268" name="Google Shape;268;p38"/>
          <p:cNvSpPr txBox="1"/>
          <p:nvPr/>
        </p:nvSpPr>
        <p:spPr>
          <a:xfrm>
            <a:off x="3456950" y="2571750"/>
            <a:ext cx="4943100" cy="1954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lt1"/>
                </a:solidFill>
              </a:rPr>
              <a:t>EXAMPLE:</a:t>
            </a:r>
            <a:endParaRPr b="1" sz="2300">
              <a:solidFill>
                <a:schemeClr val="lt1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b="1" lang="en" sz="2300">
                <a:solidFill>
                  <a:srgbClr val="9900FF"/>
                </a:solidFill>
              </a:rPr>
              <a:t>In the living room, </a:t>
            </a:r>
            <a:r>
              <a:rPr b="1" lang="en" sz="2300">
                <a:solidFill>
                  <a:schemeClr val="lt1"/>
                </a:solidFill>
              </a:rPr>
              <a:t>I could hear the </a:t>
            </a:r>
            <a:r>
              <a:rPr b="1" lang="en" sz="2300">
                <a:solidFill>
                  <a:srgbClr val="0000FF"/>
                </a:solidFill>
              </a:rPr>
              <a:t>bellowing</a:t>
            </a:r>
            <a:r>
              <a:rPr b="1" lang="en" sz="2300">
                <a:solidFill>
                  <a:srgbClr val="38761D"/>
                </a:solidFill>
              </a:rPr>
              <a:t> </a:t>
            </a:r>
            <a:r>
              <a:rPr b="1" lang="en" sz="2300">
                <a:solidFill>
                  <a:srgbClr val="FF0000"/>
                </a:solidFill>
              </a:rPr>
              <a:t>of </a:t>
            </a:r>
            <a:r>
              <a:rPr b="1" lang="en" sz="2300">
                <a:solidFill>
                  <a:srgbClr val="38761D"/>
                </a:solidFill>
              </a:rPr>
              <a:t>an angry, old man. </a:t>
            </a:r>
            <a:endParaRPr b="1" sz="2300">
              <a:solidFill>
                <a:srgbClr val="38761D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38761D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9"/>
          <p:cNvSpPr txBox="1"/>
          <p:nvPr/>
        </p:nvSpPr>
        <p:spPr>
          <a:xfrm>
            <a:off x="574025" y="242025"/>
            <a:ext cx="7871100" cy="1339200"/>
          </a:xfrm>
          <a:prstGeom prst="rect">
            <a:avLst/>
          </a:prstGeom>
          <a:solidFill>
            <a:schemeClr val="dk1"/>
          </a:solidFill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500">
                <a:solidFill>
                  <a:schemeClr val="lt1"/>
                </a:solidFill>
              </a:rPr>
              <a:t>Who would like to share their best sentence from today’s lesson?</a:t>
            </a:r>
            <a:endParaRPr b="1" sz="2500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500">
                <a:solidFill>
                  <a:schemeClr val="lt1"/>
                </a:solidFill>
              </a:rPr>
              <a:t>Who can spot the prepositional phrases?</a:t>
            </a:r>
            <a:endParaRPr b="1" sz="3800">
              <a:solidFill>
                <a:schemeClr val="lt1"/>
              </a:solidFill>
            </a:endParaRPr>
          </a:p>
        </p:txBody>
      </p:sp>
      <p:pic>
        <p:nvPicPr>
          <p:cNvPr id="274" name="Google Shape;274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7300" y="1729125"/>
            <a:ext cx="2724550" cy="332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87300" y="1715127"/>
            <a:ext cx="2724550" cy="33426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1"/>
          <p:cNvSpPr txBox="1"/>
          <p:nvPr/>
        </p:nvSpPr>
        <p:spPr>
          <a:xfrm>
            <a:off x="462350" y="254550"/>
            <a:ext cx="7278900" cy="25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600" u="sng">
                <a:solidFill>
                  <a:schemeClr val="dk1"/>
                </a:solidFill>
              </a:rPr>
              <a:t>Notes:</a:t>
            </a:r>
            <a:endParaRPr b="1" sz="26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600">
                <a:solidFill>
                  <a:schemeClr val="dk1"/>
                </a:solidFill>
              </a:rPr>
              <a:t>Session 6 had a difficult task so I’ve just included the main teaching point (about present perfect) as a warm up for the following lesson and skipped on to session 7. </a:t>
            </a:r>
            <a:endParaRPr b="1" sz="26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42"/>
          <p:cNvSpPr txBox="1"/>
          <p:nvPr/>
        </p:nvSpPr>
        <p:spPr>
          <a:xfrm>
            <a:off x="127450" y="127450"/>
            <a:ext cx="43674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 u="sng">
                <a:solidFill>
                  <a:srgbClr val="FF0000"/>
                </a:solidFill>
              </a:rPr>
              <a:t>Spelling Test</a:t>
            </a:r>
            <a:endParaRPr sz="3800" u="sng">
              <a:solidFill>
                <a:srgbClr val="FF0000"/>
              </a:solidFill>
            </a:endParaRPr>
          </a:p>
        </p:txBody>
      </p:sp>
      <p:sp>
        <p:nvSpPr>
          <p:cNvPr id="290" name="Google Shape;290;p42"/>
          <p:cNvSpPr txBox="1"/>
          <p:nvPr/>
        </p:nvSpPr>
        <p:spPr>
          <a:xfrm>
            <a:off x="254875" y="1007825"/>
            <a:ext cx="8271300" cy="1493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/>
              <a:t>Answer box</a:t>
            </a:r>
            <a:endParaRPr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43"/>
          <p:cNvPicPr preferRelativeResize="0"/>
          <p:nvPr/>
        </p:nvPicPr>
        <p:blipFill rotWithShape="1">
          <a:blip r:embed="rId3">
            <a:alphaModFix/>
          </a:blip>
          <a:srcRect b="0" l="0" r="0" t="8950"/>
          <a:stretch/>
        </p:blipFill>
        <p:spPr>
          <a:xfrm>
            <a:off x="288063" y="91475"/>
            <a:ext cx="3565175" cy="3989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68002" y="91475"/>
            <a:ext cx="3760800" cy="2480275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43"/>
          <p:cNvSpPr txBox="1"/>
          <p:nvPr/>
        </p:nvSpPr>
        <p:spPr>
          <a:xfrm>
            <a:off x="4068000" y="2755575"/>
            <a:ext cx="4839300" cy="230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lt1"/>
                </a:solidFill>
              </a:rPr>
              <a:t>The caterpillars wriggled in my hand.</a:t>
            </a:r>
            <a:endParaRPr b="1" sz="23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lt1"/>
                </a:solidFill>
              </a:rPr>
              <a:t>The caterpillars wriggle in my hand.</a:t>
            </a:r>
            <a:endParaRPr b="1" sz="23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lt1"/>
                </a:solidFill>
              </a:rPr>
              <a:t>The caterpillars have just wriggled in my hand.</a:t>
            </a:r>
            <a:endParaRPr b="1" sz="2300">
              <a:solidFill>
                <a:schemeClr val="lt1"/>
              </a:solidFill>
            </a:endParaRPr>
          </a:p>
        </p:txBody>
      </p:sp>
      <p:sp>
        <p:nvSpPr>
          <p:cNvPr id="298" name="Google Shape;298;p43"/>
          <p:cNvSpPr txBox="1"/>
          <p:nvPr/>
        </p:nvSpPr>
        <p:spPr>
          <a:xfrm>
            <a:off x="262850" y="4140975"/>
            <a:ext cx="3615600" cy="9234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How do we know what tense these sentences are in? How does it change the meaning? </a:t>
            </a:r>
            <a:endParaRPr sz="16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44"/>
          <p:cNvSpPr txBox="1"/>
          <p:nvPr/>
        </p:nvSpPr>
        <p:spPr>
          <a:xfrm>
            <a:off x="213725" y="3569400"/>
            <a:ext cx="2961300" cy="1246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lt1"/>
                </a:solidFill>
              </a:rPr>
              <a:t>The caterpillars have just wriggled in my hand.</a:t>
            </a:r>
            <a:endParaRPr b="1" sz="2300">
              <a:solidFill>
                <a:schemeClr val="lt1"/>
              </a:solidFill>
            </a:endParaRPr>
          </a:p>
        </p:txBody>
      </p:sp>
      <p:cxnSp>
        <p:nvCxnSpPr>
          <p:cNvPr id="304" name="Google Shape;304;p44"/>
          <p:cNvCxnSpPr/>
          <p:nvPr/>
        </p:nvCxnSpPr>
        <p:spPr>
          <a:xfrm flipH="1" rot="10800000">
            <a:off x="55450" y="1565700"/>
            <a:ext cx="9042300" cy="33900"/>
          </a:xfrm>
          <a:prstGeom prst="straightConnector1">
            <a:avLst/>
          </a:prstGeom>
          <a:noFill/>
          <a:ln cap="flat" cmpd="sng" w="1143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05" name="Google Shape;305;p44"/>
          <p:cNvSpPr txBox="1"/>
          <p:nvPr/>
        </p:nvSpPr>
        <p:spPr>
          <a:xfrm>
            <a:off x="55450" y="469325"/>
            <a:ext cx="14808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</a:rPr>
              <a:t>Past</a:t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306" name="Google Shape;306;p44"/>
          <p:cNvSpPr txBox="1"/>
          <p:nvPr/>
        </p:nvSpPr>
        <p:spPr>
          <a:xfrm>
            <a:off x="7616950" y="469325"/>
            <a:ext cx="14808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</a:rPr>
              <a:t>Now</a:t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307" name="Google Shape;307;p44"/>
          <p:cNvSpPr txBox="1"/>
          <p:nvPr/>
        </p:nvSpPr>
        <p:spPr>
          <a:xfrm>
            <a:off x="3299375" y="469325"/>
            <a:ext cx="2136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</a:rPr>
              <a:t>Recent past</a:t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308" name="Google Shape;308;p44"/>
          <p:cNvSpPr txBox="1"/>
          <p:nvPr/>
        </p:nvSpPr>
        <p:spPr>
          <a:xfrm>
            <a:off x="5855975" y="3569400"/>
            <a:ext cx="2349900" cy="1246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lt1"/>
                </a:solidFill>
              </a:rPr>
              <a:t>The caterpillars wriggled in my hand.</a:t>
            </a:r>
            <a:endParaRPr/>
          </a:p>
        </p:txBody>
      </p:sp>
      <p:sp>
        <p:nvSpPr>
          <p:cNvPr id="309" name="Google Shape;309;p44"/>
          <p:cNvSpPr txBox="1"/>
          <p:nvPr/>
        </p:nvSpPr>
        <p:spPr>
          <a:xfrm>
            <a:off x="3340550" y="3569400"/>
            <a:ext cx="2349900" cy="1246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lt1"/>
                </a:solidFill>
              </a:rPr>
              <a:t>The caterpillars wriggle in my hand.</a:t>
            </a:r>
            <a:endParaRPr/>
          </a:p>
        </p:txBody>
      </p:sp>
      <p:sp>
        <p:nvSpPr>
          <p:cNvPr id="310" name="Google Shape;310;p44"/>
          <p:cNvSpPr txBox="1"/>
          <p:nvPr/>
        </p:nvSpPr>
        <p:spPr>
          <a:xfrm>
            <a:off x="55450" y="1045500"/>
            <a:ext cx="20118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FF0000"/>
                </a:solidFill>
              </a:rPr>
              <a:t>Past Tense</a:t>
            </a:r>
            <a:endParaRPr b="1" sz="2400">
              <a:solidFill>
                <a:srgbClr val="FF0000"/>
              </a:solidFill>
            </a:endParaRPr>
          </a:p>
        </p:txBody>
      </p:sp>
      <p:sp>
        <p:nvSpPr>
          <p:cNvPr id="311" name="Google Shape;311;p44"/>
          <p:cNvSpPr txBox="1"/>
          <p:nvPr/>
        </p:nvSpPr>
        <p:spPr>
          <a:xfrm>
            <a:off x="2690150" y="1045500"/>
            <a:ext cx="3650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FF0000"/>
                </a:solidFill>
              </a:rPr>
              <a:t>Present Perfect Tense</a:t>
            </a:r>
            <a:endParaRPr b="1" sz="2400">
              <a:solidFill>
                <a:srgbClr val="FF0000"/>
              </a:solidFill>
            </a:endParaRPr>
          </a:p>
        </p:txBody>
      </p:sp>
      <p:sp>
        <p:nvSpPr>
          <p:cNvPr id="312" name="Google Shape;312;p44"/>
          <p:cNvSpPr txBox="1"/>
          <p:nvPr/>
        </p:nvSpPr>
        <p:spPr>
          <a:xfrm>
            <a:off x="6731700" y="1045500"/>
            <a:ext cx="24123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FF0000"/>
                </a:solidFill>
              </a:rPr>
              <a:t>Present Tense</a:t>
            </a:r>
            <a:endParaRPr b="1" sz="24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5"/>
          <p:cNvSpPr txBox="1"/>
          <p:nvPr/>
        </p:nvSpPr>
        <p:spPr>
          <a:xfrm>
            <a:off x="228500" y="131875"/>
            <a:ext cx="8778900" cy="554100"/>
          </a:xfrm>
          <a:prstGeom prst="rect">
            <a:avLst/>
          </a:prstGeom>
          <a:solidFill>
            <a:srgbClr val="CCCCCC"/>
          </a:solidFill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 u="sng">
                <a:solidFill>
                  <a:srgbClr val="FF0000"/>
                </a:solidFill>
              </a:rPr>
              <a:t>LO:To create dialogue that describes action.</a:t>
            </a:r>
            <a:endParaRPr b="1" sz="2400" u="sng">
              <a:solidFill>
                <a:srgbClr val="FF0000"/>
              </a:solidFill>
            </a:endParaRPr>
          </a:p>
        </p:txBody>
      </p:sp>
      <p:pic>
        <p:nvPicPr>
          <p:cNvPr id="318" name="Google Shape;318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8500" y="849675"/>
            <a:ext cx="3939576" cy="4152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69225" y="1516550"/>
            <a:ext cx="3296125" cy="230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45"/>
          <p:cNvSpPr txBox="1"/>
          <p:nvPr/>
        </p:nvSpPr>
        <p:spPr>
          <a:xfrm>
            <a:off x="4869225" y="4079000"/>
            <a:ext cx="37878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What might the boy and the captain be called? What might they be talking about?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46"/>
          <p:cNvSpPr txBox="1"/>
          <p:nvPr/>
        </p:nvSpPr>
        <p:spPr>
          <a:xfrm>
            <a:off x="316500" y="1718075"/>
            <a:ext cx="8511000" cy="1513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950">
                <a:solidFill>
                  <a:schemeClr val="dk1"/>
                </a:solidFill>
              </a:rPr>
              <a:t>“</a:t>
            </a:r>
            <a:endParaRPr sz="295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950">
                <a:solidFill>
                  <a:schemeClr val="lt1"/>
                </a:solidFill>
              </a:rPr>
              <a:t>“What are you doing?” asked the boy inquisitively.</a:t>
            </a:r>
            <a:endParaRPr sz="295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50">
              <a:solidFill>
                <a:schemeClr val="dk1"/>
              </a:solidFill>
            </a:endParaRPr>
          </a:p>
        </p:txBody>
      </p:sp>
      <p:cxnSp>
        <p:nvCxnSpPr>
          <p:cNvPr id="326" name="Google Shape;326;p46"/>
          <p:cNvCxnSpPr/>
          <p:nvPr/>
        </p:nvCxnSpPr>
        <p:spPr>
          <a:xfrm flipH="1">
            <a:off x="507625" y="645075"/>
            <a:ext cx="1525800" cy="16779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27" name="Google Shape;327;p46"/>
          <p:cNvCxnSpPr/>
          <p:nvPr/>
        </p:nvCxnSpPr>
        <p:spPr>
          <a:xfrm>
            <a:off x="2462950" y="641625"/>
            <a:ext cx="1582500" cy="15825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28" name="Google Shape;328;p46"/>
          <p:cNvSpPr txBox="1"/>
          <p:nvPr/>
        </p:nvSpPr>
        <p:spPr>
          <a:xfrm>
            <a:off x="316500" y="4289375"/>
            <a:ext cx="2283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FF0000"/>
                </a:solidFill>
              </a:rPr>
              <a:t>speech marks</a:t>
            </a:r>
            <a:endParaRPr b="1" sz="2400">
              <a:solidFill>
                <a:srgbClr val="FF0000"/>
              </a:solidFill>
            </a:endParaRPr>
          </a:p>
        </p:txBody>
      </p:sp>
      <p:sp>
        <p:nvSpPr>
          <p:cNvPr id="329" name="Google Shape;329;p46"/>
          <p:cNvSpPr txBox="1"/>
          <p:nvPr/>
        </p:nvSpPr>
        <p:spPr>
          <a:xfrm>
            <a:off x="2599500" y="4289375"/>
            <a:ext cx="2283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FF0000"/>
                </a:solidFill>
              </a:rPr>
              <a:t>question mark</a:t>
            </a:r>
            <a:endParaRPr b="1" sz="2400">
              <a:solidFill>
                <a:srgbClr val="FF0000"/>
              </a:solidFill>
            </a:endParaRPr>
          </a:p>
        </p:txBody>
      </p:sp>
      <p:sp>
        <p:nvSpPr>
          <p:cNvPr id="330" name="Google Shape;330;p46"/>
          <p:cNvSpPr txBox="1"/>
          <p:nvPr/>
        </p:nvSpPr>
        <p:spPr>
          <a:xfrm>
            <a:off x="4995500" y="4289375"/>
            <a:ext cx="26328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FF0000"/>
                </a:solidFill>
              </a:rPr>
              <a:t>reporting clause</a:t>
            </a:r>
            <a:endParaRPr b="1" sz="2400">
              <a:solidFill>
                <a:srgbClr val="FF0000"/>
              </a:solidFill>
            </a:endParaRPr>
          </a:p>
        </p:txBody>
      </p:sp>
      <p:sp>
        <p:nvSpPr>
          <p:cNvPr id="331" name="Google Shape;331;p46"/>
          <p:cNvSpPr txBox="1"/>
          <p:nvPr/>
        </p:nvSpPr>
        <p:spPr>
          <a:xfrm>
            <a:off x="7628300" y="4289375"/>
            <a:ext cx="12825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FF0000"/>
                </a:solidFill>
              </a:rPr>
              <a:t>adverb</a:t>
            </a:r>
            <a:endParaRPr b="1" sz="2400">
              <a:solidFill>
                <a:srgbClr val="FF0000"/>
              </a:solidFill>
            </a:endParaRPr>
          </a:p>
        </p:txBody>
      </p:sp>
      <p:cxnSp>
        <p:nvCxnSpPr>
          <p:cNvPr id="332" name="Google Shape;332;p46"/>
          <p:cNvCxnSpPr/>
          <p:nvPr/>
        </p:nvCxnSpPr>
        <p:spPr>
          <a:xfrm>
            <a:off x="4882500" y="839475"/>
            <a:ext cx="62100" cy="14073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33" name="Google Shape;333;p46"/>
          <p:cNvCxnSpPr/>
          <p:nvPr/>
        </p:nvCxnSpPr>
        <p:spPr>
          <a:xfrm>
            <a:off x="8018850" y="839475"/>
            <a:ext cx="62100" cy="14073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34" name="Google Shape;334;p46"/>
          <p:cNvCxnSpPr/>
          <p:nvPr/>
        </p:nvCxnSpPr>
        <p:spPr>
          <a:xfrm rot="10800000">
            <a:off x="3881625" y="2800300"/>
            <a:ext cx="16800" cy="9129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9" name="Google Shape;339;p47"/>
          <p:cNvPicPr preferRelativeResize="0"/>
          <p:nvPr/>
        </p:nvPicPr>
        <p:blipFill rotWithShape="1">
          <a:blip r:embed="rId3">
            <a:alphaModFix/>
          </a:blip>
          <a:srcRect b="-3270" l="0" r="0" t="3269"/>
          <a:stretch/>
        </p:blipFill>
        <p:spPr>
          <a:xfrm>
            <a:off x="2421225" y="235438"/>
            <a:ext cx="3939576" cy="4152725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47"/>
          <p:cNvSpPr/>
          <p:nvPr/>
        </p:nvSpPr>
        <p:spPr>
          <a:xfrm>
            <a:off x="5565775" y="3351525"/>
            <a:ext cx="3464100" cy="1650300"/>
          </a:xfrm>
          <a:prstGeom prst="wedgeRoundRectCallout">
            <a:avLst>
              <a:gd fmla="val -51147" name="adj1"/>
              <a:gd fmla="val -66438" name="adj2"/>
              <a:gd fmla="val 0" name="adj3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1" name="Google Shape;341;p47"/>
          <p:cNvSpPr/>
          <p:nvPr/>
        </p:nvSpPr>
        <p:spPr>
          <a:xfrm>
            <a:off x="145875" y="235450"/>
            <a:ext cx="3464100" cy="1446900"/>
          </a:xfrm>
          <a:prstGeom prst="wedgeRoundRectCallout">
            <a:avLst>
              <a:gd fmla="val 113143" name="adj1"/>
              <a:gd fmla="val 88807" name="adj2"/>
              <a:gd fmla="val 0" name="adj3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2" name="Google Shape;342;p47"/>
          <p:cNvSpPr txBox="1"/>
          <p:nvPr/>
        </p:nvSpPr>
        <p:spPr>
          <a:xfrm>
            <a:off x="145875" y="4220100"/>
            <a:ext cx="54198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</a:rPr>
              <a:t>First complete the speech bubbles. Next try rewriting the conversation using correct punctuation for direct speech. Remember a new speaker = a new line!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