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522" r:id="rId4"/>
    <p:sldId id="532" r:id="rId5"/>
    <p:sldId id="538" r:id="rId6"/>
    <p:sldId id="539" r:id="rId7"/>
    <p:sldId id="540" r:id="rId8"/>
    <p:sldId id="541" r:id="rId9"/>
    <p:sldId id="542" r:id="rId10"/>
    <p:sldId id="529" r:id="rId11"/>
  </p:sldIdLst>
  <p:sldSz cx="12192000" cy="6858000"/>
  <p:notesSz cx="6797675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DDF6"/>
    <a:srgbClr val="FD7FE2"/>
    <a:srgbClr val="AC7BE1"/>
    <a:srgbClr val="006C31"/>
    <a:srgbClr val="0070C0"/>
    <a:srgbClr val="FFFFFF"/>
    <a:srgbClr val="78EF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35" autoAdjust="0"/>
    <p:restoredTop sz="94660"/>
  </p:normalViewPr>
  <p:slideViewPr>
    <p:cSldViewPr snapToGrid="0">
      <p:cViewPr>
        <p:scale>
          <a:sx n="75" d="100"/>
          <a:sy n="75" d="100"/>
        </p:scale>
        <p:origin x="1896" y="858"/>
      </p:cViewPr>
      <p:guideLst>
        <p:guide orient="horz" pos="2160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A63DD-4834-44F1-A631-9F5BA907FE98}" type="datetimeFigureOut">
              <a:rPr lang="en-GB" smtClean="0"/>
              <a:t>27/04/2022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EF949F-4CF0-4C7F-B86B-CADD4FE6B6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24395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A63DD-4834-44F1-A631-9F5BA907FE98}" type="datetimeFigureOut">
              <a:rPr lang="en-GB" smtClean="0"/>
              <a:t>27/04/2022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EF949F-4CF0-4C7F-B86B-CADD4FE6B6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3124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A63DD-4834-44F1-A631-9F5BA907FE98}" type="datetimeFigureOut">
              <a:rPr lang="en-GB" smtClean="0"/>
              <a:t>27/04/2022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EF949F-4CF0-4C7F-B86B-CADD4FE6B6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573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A63DD-4834-44F1-A631-9F5BA907FE98}" type="datetimeFigureOut">
              <a:rPr lang="en-GB" smtClean="0"/>
              <a:t>27/04/2022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EF949F-4CF0-4C7F-B86B-CADD4FE6B6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8402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A63DD-4834-44F1-A631-9F5BA907FE98}" type="datetimeFigureOut">
              <a:rPr lang="en-GB" smtClean="0"/>
              <a:t>27/04/2022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EF949F-4CF0-4C7F-B86B-CADD4FE6B6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45170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A63DD-4834-44F1-A631-9F5BA907FE98}" type="datetimeFigureOut">
              <a:rPr lang="en-GB" smtClean="0"/>
              <a:t>27/04/2022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EF949F-4CF0-4C7F-B86B-CADD4FE6B6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374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A63DD-4834-44F1-A631-9F5BA907FE98}" type="datetimeFigureOut">
              <a:rPr lang="en-GB" smtClean="0"/>
              <a:t>27/04/2022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EF949F-4CF0-4C7F-B86B-CADD4FE6B6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9374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A63DD-4834-44F1-A631-9F5BA907FE98}" type="datetimeFigureOut">
              <a:rPr lang="en-GB" smtClean="0"/>
              <a:t>27/04/2022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EF949F-4CF0-4C7F-B86B-CADD4FE6B6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44763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A63DD-4834-44F1-A631-9F5BA907FE98}" type="datetimeFigureOut">
              <a:rPr lang="en-GB" smtClean="0"/>
              <a:t>27/04/2022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EF949F-4CF0-4C7F-B86B-CADD4FE6B6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38273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A63DD-4834-44F1-A631-9F5BA907FE98}" type="datetimeFigureOut">
              <a:rPr lang="en-GB" smtClean="0"/>
              <a:t>27/04/2022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EF949F-4CF0-4C7F-B86B-CADD4FE6B6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628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A63DD-4834-44F1-A631-9F5BA907FE98}" type="datetimeFigureOut">
              <a:rPr lang="en-GB" smtClean="0"/>
              <a:t>27/04/2022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EF949F-4CF0-4C7F-B86B-CADD4FE6B6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32880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949125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BA63DD-4834-44F1-A631-9F5BA907FE98}" type="datetimeFigureOut">
              <a:rPr lang="en-GB" smtClean="0"/>
              <a:t>27/04/2022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EF949F-4CF0-4C7F-B86B-CADD4FE6B6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05848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1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abcya.com/games/guess_the_number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5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6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9309" y="20960"/>
            <a:ext cx="117555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Century Gothic" panose="020B0502020202020204" pitchFamily="34" charset="0"/>
              </a:rPr>
              <a:t>Starter</a:t>
            </a:r>
          </a:p>
          <a:p>
            <a:r>
              <a:rPr lang="en-GB" b="1" dirty="0">
                <a:latin typeface="Century Gothic" panose="020B0502020202020204" pitchFamily="34" charset="0"/>
              </a:rPr>
              <a:t>Warm Up Qs</a:t>
            </a:r>
          </a:p>
          <a:p>
            <a:r>
              <a:rPr lang="en-GB" b="1" dirty="0">
                <a:latin typeface="Century Gothic" panose="020B0502020202020204" pitchFamily="34" charset="0"/>
              </a:rPr>
              <a:t>Guess The Number</a:t>
            </a:r>
          </a:p>
        </p:txBody>
      </p:sp>
      <p:sp>
        <p:nvSpPr>
          <p:cNvPr id="4" name="Rectangle 3"/>
          <p:cNvSpPr/>
          <p:nvPr/>
        </p:nvSpPr>
        <p:spPr>
          <a:xfrm>
            <a:off x="6348323" y="834095"/>
            <a:ext cx="5179291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Century Gothic" panose="020B0502020202020204" pitchFamily="34" charset="0"/>
              </a:rPr>
              <a:t>ACTIVITY</a:t>
            </a:r>
          </a:p>
          <a:p>
            <a:endParaRPr lang="en-GB" b="1" dirty="0">
              <a:latin typeface="Century Gothic" panose="020B0502020202020204" pitchFamily="34" charset="0"/>
            </a:endParaRPr>
          </a:p>
          <a:p>
            <a:r>
              <a:rPr lang="en-GB" b="1" dirty="0">
                <a:latin typeface="Century Gothic" panose="020B0502020202020204" pitchFamily="34" charset="0"/>
              </a:rPr>
              <a:t>WTS colour in bars to help solve problems.</a:t>
            </a:r>
          </a:p>
          <a:p>
            <a:endParaRPr lang="en-GB" b="1" dirty="0">
              <a:latin typeface="Century Gothic" panose="020B0502020202020204" pitchFamily="34" charset="0"/>
            </a:endParaRPr>
          </a:p>
          <a:p>
            <a:r>
              <a:rPr lang="en-GB" b="1" dirty="0">
                <a:latin typeface="Century Gothic" panose="020B0502020202020204" pitchFamily="34" charset="0"/>
              </a:rPr>
              <a:t>Rest of class have same problems but are to copy and complete in their books.</a:t>
            </a:r>
          </a:p>
          <a:p>
            <a:endParaRPr lang="en-GB" b="1" dirty="0">
              <a:latin typeface="Century Gothic" panose="020B0502020202020204" pitchFamily="34" charset="0"/>
            </a:endParaRPr>
          </a:p>
          <a:p>
            <a:r>
              <a:rPr lang="en-GB" b="1" dirty="0">
                <a:latin typeface="Century Gothic" panose="020B0502020202020204" pitchFamily="34" charset="0"/>
              </a:rPr>
              <a:t>Once completed they can move on to yellow questions.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F7061D6-EB4E-4848-8169-7030A3202A0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167" t="15802" r="44028" b="15263"/>
          <a:stretch/>
        </p:blipFill>
        <p:spPr>
          <a:xfrm>
            <a:off x="205507" y="876300"/>
            <a:ext cx="4729350" cy="576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6641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>
            <a:extLst>
              <a:ext uri="{FF2B5EF4-FFF2-40B4-BE49-F238E27FC236}">
                <a16:creationId xmlns:a16="http://schemas.microsoft.com/office/drawing/2014/main" id="{5C411A37-026C-48F0-9646-4E8DDBC31A28}"/>
              </a:ext>
            </a:extLst>
          </p:cNvPr>
          <p:cNvSpPr txBox="1">
            <a:spLocks/>
          </p:cNvSpPr>
          <p:nvPr/>
        </p:nvSpPr>
        <p:spPr>
          <a:xfrm>
            <a:off x="6354270" y="133003"/>
            <a:ext cx="5644342" cy="6558741"/>
          </a:xfrm>
          <a:prstGeom prst="rect">
            <a:avLst/>
          </a:prstGeom>
          <a:ln w="57150">
            <a:solidFill>
              <a:srgbClr val="FF0000"/>
            </a:solidFill>
          </a:ln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14350" indent="-514350" algn="l">
              <a:lnSpc>
                <a:spcPct val="150000"/>
              </a:lnSpc>
              <a:buFont typeface="+mj-lt"/>
              <a:buAutoNum type="alphaLcParenR"/>
            </a:pPr>
            <a:r>
              <a:rPr lang="en-GB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3/4 of 20cm?</a:t>
            </a:r>
          </a:p>
          <a:p>
            <a:pPr marL="514350" indent="-514350" algn="l">
              <a:lnSpc>
                <a:spcPct val="150000"/>
              </a:lnSpc>
              <a:buFont typeface="+mj-lt"/>
              <a:buAutoNum type="alphaLcParenR"/>
            </a:pPr>
            <a:r>
              <a:rPr lang="en-GB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76 x 3 = ??</a:t>
            </a:r>
          </a:p>
          <a:p>
            <a:pPr marL="514350" indent="-514350" algn="l">
              <a:lnSpc>
                <a:spcPct val="150000"/>
              </a:lnSpc>
              <a:buFont typeface="+mj-lt"/>
              <a:buAutoNum type="alphaLcParenR"/>
            </a:pPr>
            <a:r>
              <a:rPr lang="en-GB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½ = 0.?</a:t>
            </a:r>
          </a:p>
          <a:p>
            <a:pPr marL="514350" indent="-514350" algn="l">
              <a:lnSpc>
                <a:spcPct val="150000"/>
              </a:lnSpc>
              <a:buFont typeface="+mj-lt"/>
              <a:buAutoNum type="alphaLcParenR"/>
            </a:pPr>
            <a:r>
              <a:rPr lang="en-GB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¼ = ?/8</a:t>
            </a:r>
          </a:p>
          <a:p>
            <a:pPr marL="514350" indent="-514350" algn="l">
              <a:lnSpc>
                <a:spcPct val="150000"/>
              </a:lnSpc>
              <a:buFont typeface="+mj-lt"/>
              <a:buAutoNum type="alphaLcParenR"/>
            </a:pPr>
            <a:r>
              <a:rPr lang="en-GB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many visitors were there all weekend? </a:t>
            </a:r>
          </a:p>
          <a:p>
            <a:pPr marL="514350" indent="-514350" algn="l">
              <a:lnSpc>
                <a:spcPct val="150000"/>
              </a:lnSpc>
              <a:buFont typeface="+mj-lt"/>
              <a:buAutoNum type="alphaLcParenR"/>
            </a:pPr>
            <a:endParaRPr lang="en-GB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l">
              <a:lnSpc>
                <a:spcPct val="150000"/>
              </a:lnSpc>
              <a:buAutoNum type="alphaLcParenR" startAt="4"/>
            </a:pPr>
            <a:endParaRPr lang="en-GB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9D89C783-CAFF-4CCB-833D-2C1BB29E4891}"/>
              </a:ext>
            </a:extLst>
          </p:cNvPr>
          <p:cNvSpPr txBox="1">
            <a:spLocks/>
          </p:cNvSpPr>
          <p:nvPr/>
        </p:nvSpPr>
        <p:spPr>
          <a:xfrm>
            <a:off x="220170" y="133002"/>
            <a:ext cx="5644342" cy="6558741"/>
          </a:xfrm>
          <a:prstGeom prst="rect">
            <a:avLst/>
          </a:prstGeom>
          <a:ln w="57150">
            <a:solidFill>
              <a:srgbClr val="00B050"/>
            </a:solidFill>
          </a:ln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14350" indent="-514350" algn="l">
              <a:lnSpc>
                <a:spcPct val="150000"/>
              </a:lnSpc>
              <a:buFont typeface="+mj-lt"/>
              <a:buAutoNum type="alphaLcParenR"/>
            </a:pPr>
            <a:r>
              <a:rPr lang="en-GB" sz="32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13 - 4 = ??</a:t>
            </a:r>
          </a:p>
          <a:p>
            <a:pPr marL="514350" indent="-514350" algn="l">
              <a:lnSpc>
                <a:spcPct val="150000"/>
              </a:lnSpc>
              <a:buFont typeface="+mj-lt"/>
              <a:buAutoNum type="alphaLcParenR"/>
            </a:pPr>
            <a:r>
              <a:rPr lang="en-GB" sz="32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 x 4 = ??</a:t>
            </a:r>
          </a:p>
          <a:p>
            <a:pPr marL="514350" indent="-514350" algn="l">
              <a:lnSpc>
                <a:spcPct val="150000"/>
              </a:lnSpc>
              <a:buFont typeface="+mj-lt"/>
              <a:buAutoNum type="alphaLcParenR"/>
            </a:pPr>
            <a:r>
              <a:rPr lang="en-GB" sz="32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 + 12 + 10 = ??</a:t>
            </a:r>
          </a:p>
          <a:p>
            <a:pPr marL="514350" indent="-514350" algn="l">
              <a:lnSpc>
                <a:spcPct val="150000"/>
              </a:lnSpc>
              <a:buAutoNum type="alphaLcParenR" startAt="4"/>
            </a:pPr>
            <a:r>
              <a:rPr lang="en-GB" sz="32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43 and 18</a:t>
            </a:r>
          </a:p>
          <a:p>
            <a:pPr marL="514350" indent="-514350" algn="l">
              <a:lnSpc>
                <a:spcPct val="150000"/>
              </a:lnSpc>
              <a:buAutoNum type="alphaLcParenR" startAt="4"/>
            </a:pPr>
            <a:r>
              <a:rPr lang="en-GB" sz="32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How many quarters are equivalent to one half?</a:t>
            </a:r>
          </a:p>
          <a:p>
            <a:pPr algn="l">
              <a:lnSpc>
                <a:spcPct val="150000"/>
              </a:lnSpc>
            </a:pPr>
            <a:endParaRPr lang="en-GB" sz="40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CCEFCFD6-8085-491C-92B1-7133C49A10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4671655"/>
              </p:ext>
            </p:extLst>
          </p:nvPr>
        </p:nvGraphicFramePr>
        <p:xfrm>
          <a:off x="6541191" y="4199466"/>
          <a:ext cx="5270500" cy="21251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1700">
                  <a:extLst>
                    <a:ext uri="{9D8B030D-6E8A-4147-A177-3AD203B41FA5}">
                      <a16:colId xmlns:a16="http://schemas.microsoft.com/office/drawing/2014/main" val="1964776068"/>
                    </a:ext>
                  </a:extLst>
                </a:gridCol>
                <a:gridCol w="3098800">
                  <a:extLst>
                    <a:ext uri="{9D8B030D-6E8A-4147-A177-3AD203B41FA5}">
                      <a16:colId xmlns:a16="http://schemas.microsoft.com/office/drawing/2014/main" val="2567416066"/>
                    </a:ext>
                  </a:extLst>
                </a:gridCol>
              </a:tblGrid>
              <a:tr h="708378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Day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Number of Visitors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7265583"/>
                  </a:ext>
                </a:extLst>
              </a:tr>
              <a:tr h="708378">
                <a:tc>
                  <a:txBody>
                    <a:bodyPr/>
                    <a:lstStyle/>
                    <a:p>
                      <a:r>
                        <a:rPr lang="en-GB" sz="3600" dirty="0">
                          <a:solidFill>
                            <a:schemeClr val="tx1"/>
                          </a:solidFill>
                        </a:rPr>
                        <a:t>Saturday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</a:rPr>
                        <a:t>493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3161274"/>
                  </a:ext>
                </a:extLst>
              </a:tr>
              <a:tr h="708378">
                <a:tc>
                  <a:txBody>
                    <a:bodyPr/>
                    <a:lstStyle/>
                    <a:p>
                      <a:r>
                        <a:rPr lang="en-GB" sz="3600" dirty="0">
                          <a:solidFill>
                            <a:schemeClr val="tx1"/>
                          </a:solidFill>
                        </a:rPr>
                        <a:t>Sunday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</a:rPr>
                        <a:t>413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35534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450022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15066" y="5813362"/>
            <a:ext cx="516186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b="1" dirty="0">
                <a:hlinkClick r:id="rId2"/>
              </a:rPr>
              <a:t>https://www.abcya.com/games/guess_the_number</a:t>
            </a:r>
            <a:endParaRPr lang="en-GB" b="1" dirty="0"/>
          </a:p>
          <a:p>
            <a:pPr algn="ctr"/>
            <a:endParaRPr lang="en-GB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1CC4655-5DFC-45D8-9906-5FFEF6EE1EA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437" t="23610" r="24375" b="5808"/>
          <a:stretch/>
        </p:blipFill>
        <p:spPr>
          <a:xfrm>
            <a:off x="2914647" y="398307"/>
            <a:ext cx="6362700" cy="484044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721922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09E70EFD-75BF-470F-9FFE-D34CA837DD95}"/>
                  </a:ext>
                </a:extLst>
              </p:cNvPr>
              <p:cNvSpPr txBox="1"/>
              <p:nvPr/>
            </p:nvSpPr>
            <p:spPr>
              <a:xfrm>
                <a:off x="3570036" y="1005247"/>
                <a:ext cx="4556628" cy="8828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36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36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3600" b="0" i="0" smtClean="0"/>
                              <m:t>5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36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3600" dirty="0"/>
                  <a:t>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36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36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3600" b="0" i="0" smtClean="0"/>
                              <m:t>2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360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endParaRPr lang="en-GB" sz="3600" dirty="0"/>
              </a:p>
            </p:txBody>
          </p:sp>
        </mc:Choice>
        <mc:Fallback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09E70EFD-75BF-470F-9FFE-D34CA837DD9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0036" y="1005247"/>
                <a:ext cx="4556628" cy="88287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AC85AE4D-9FA2-40B7-9ABE-DCA1B3D27F1E}"/>
                  </a:ext>
                </a:extLst>
              </p:cNvPr>
              <p:cNvSpPr txBox="1"/>
              <p:nvPr/>
            </p:nvSpPr>
            <p:spPr>
              <a:xfrm>
                <a:off x="2962905" y="4665774"/>
                <a:ext cx="6266190" cy="8828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36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36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3600" b="0" i="0" smtClean="0"/>
                              <m:t>5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36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3600" dirty="0"/>
                  <a:t>  is </a:t>
                </a:r>
                <a:r>
                  <a:rPr lang="en-GB" sz="3600" u="sng" dirty="0"/>
                  <a:t>					___</a:t>
                </a:r>
                <a:r>
                  <a:rPr lang="en-GB" sz="3600" dirty="0"/>
                  <a:t>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36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36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3600" b="0" i="0" smtClean="0"/>
                              <m:t>2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360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endParaRPr lang="en-GB" sz="3600" dirty="0"/>
              </a:p>
            </p:txBody>
          </p:sp>
        </mc:Choice>
        <mc:Fallback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AC85AE4D-9FA2-40B7-9ABE-DCA1B3D27F1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2905" y="4665774"/>
                <a:ext cx="6266190" cy="882870"/>
              </a:xfrm>
              <a:prstGeom prst="rect">
                <a:avLst/>
              </a:prstGeom>
              <a:blipFill>
                <a:blip r:embed="rId4"/>
                <a:stretch>
                  <a:fillRect b="-1310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Oval 6">
            <a:extLst>
              <a:ext uri="{FF2B5EF4-FFF2-40B4-BE49-F238E27FC236}">
                <a16:creationId xmlns:a16="http://schemas.microsoft.com/office/drawing/2014/main" id="{EF1E81F1-A0E2-47C4-A260-FADE528A16DD}"/>
              </a:ext>
            </a:extLst>
          </p:cNvPr>
          <p:cNvSpPr/>
          <p:nvPr/>
        </p:nvSpPr>
        <p:spPr>
          <a:xfrm>
            <a:off x="5556490" y="1160436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99236EC-9B3B-4A1E-9A25-F5AAAB00EF08}"/>
              </a:ext>
            </a:extLst>
          </p:cNvPr>
          <p:cNvSpPr/>
          <p:nvPr/>
        </p:nvSpPr>
        <p:spPr>
          <a:xfrm>
            <a:off x="4500557" y="4665774"/>
            <a:ext cx="250491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</a:rPr>
              <a:t>greater than</a:t>
            </a:r>
            <a:endParaRPr lang="en-GB" sz="3200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7CEC3D2E-DB6F-4D78-ADDC-3A5E2CA486E2}"/>
                  </a:ext>
                </a:extLst>
              </p:cNvPr>
              <p:cNvSpPr/>
              <p:nvPr/>
            </p:nvSpPr>
            <p:spPr>
              <a:xfrm>
                <a:off x="5551953" y="1128932"/>
                <a:ext cx="635110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3200" dirty="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7CEC3D2E-DB6F-4D78-ADDC-3A5E2CA486E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51953" y="1128932"/>
                <a:ext cx="635110" cy="6463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 9">
            <a:extLst>
              <a:ext uri="{FF2B5EF4-FFF2-40B4-BE49-F238E27FC236}">
                <a16:creationId xmlns:a16="http://schemas.microsoft.com/office/drawing/2014/main" id="{EEB9A631-F60D-41EF-A3EA-C8D5DE71DB6F}"/>
              </a:ext>
            </a:extLst>
          </p:cNvPr>
          <p:cNvSpPr/>
          <p:nvPr/>
        </p:nvSpPr>
        <p:spPr>
          <a:xfrm>
            <a:off x="2800152" y="2368247"/>
            <a:ext cx="4469552" cy="62402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8C982C5-B54E-4586-AEF1-2FD0C95C81C6}"/>
              </a:ext>
            </a:extLst>
          </p:cNvPr>
          <p:cNvSpPr/>
          <p:nvPr/>
        </p:nvSpPr>
        <p:spPr>
          <a:xfrm>
            <a:off x="2800152" y="3497154"/>
            <a:ext cx="1785632" cy="64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4A3E6D31-ECC7-4B1F-BF6E-4F74173BED3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7394270"/>
              </p:ext>
            </p:extLst>
          </p:nvPr>
        </p:nvGraphicFramePr>
        <p:xfrm>
          <a:off x="2800152" y="2368248"/>
          <a:ext cx="6266190" cy="64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95170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895170">
                  <a:extLst>
                    <a:ext uri="{9D8B030D-6E8A-4147-A177-3AD203B41FA5}">
                      <a16:colId xmlns:a16="http://schemas.microsoft.com/office/drawing/2014/main" val="2094723814"/>
                    </a:ext>
                  </a:extLst>
                </a:gridCol>
                <a:gridCol w="895170">
                  <a:extLst>
                    <a:ext uri="{9D8B030D-6E8A-4147-A177-3AD203B41FA5}">
                      <a16:colId xmlns:a16="http://schemas.microsoft.com/office/drawing/2014/main" val="1792972763"/>
                    </a:ext>
                  </a:extLst>
                </a:gridCol>
                <a:gridCol w="895170">
                  <a:extLst>
                    <a:ext uri="{9D8B030D-6E8A-4147-A177-3AD203B41FA5}">
                      <a16:colId xmlns:a16="http://schemas.microsoft.com/office/drawing/2014/main" val="3408500064"/>
                    </a:ext>
                  </a:extLst>
                </a:gridCol>
                <a:gridCol w="895170">
                  <a:extLst>
                    <a:ext uri="{9D8B030D-6E8A-4147-A177-3AD203B41FA5}">
                      <a16:colId xmlns:a16="http://schemas.microsoft.com/office/drawing/2014/main" val="3609155998"/>
                    </a:ext>
                  </a:extLst>
                </a:gridCol>
                <a:gridCol w="895170">
                  <a:extLst>
                    <a:ext uri="{9D8B030D-6E8A-4147-A177-3AD203B41FA5}">
                      <a16:colId xmlns:a16="http://schemas.microsoft.com/office/drawing/2014/main" val="3209380838"/>
                    </a:ext>
                  </a:extLst>
                </a:gridCol>
                <a:gridCol w="895170">
                  <a:extLst>
                    <a:ext uri="{9D8B030D-6E8A-4147-A177-3AD203B41FA5}">
                      <a16:colId xmlns:a16="http://schemas.microsoft.com/office/drawing/2014/main" val="2926836350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B74C1189-C86D-4946-A5A7-BD3A056539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0837777"/>
              </p:ext>
            </p:extLst>
          </p:nvPr>
        </p:nvGraphicFramePr>
        <p:xfrm>
          <a:off x="2800152" y="3497154"/>
          <a:ext cx="6266190" cy="64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95170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895170">
                  <a:extLst>
                    <a:ext uri="{9D8B030D-6E8A-4147-A177-3AD203B41FA5}">
                      <a16:colId xmlns:a16="http://schemas.microsoft.com/office/drawing/2014/main" val="2094723814"/>
                    </a:ext>
                  </a:extLst>
                </a:gridCol>
                <a:gridCol w="895170">
                  <a:extLst>
                    <a:ext uri="{9D8B030D-6E8A-4147-A177-3AD203B41FA5}">
                      <a16:colId xmlns:a16="http://schemas.microsoft.com/office/drawing/2014/main" val="1792972763"/>
                    </a:ext>
                  </a:extLst>
                </a:gridCol>
                <a:gridCol w="895170">
                  <a:extLst>
                    <a:ext uri="{9D8B030D-6E8A-4147-A177-3AD203B41FA5}">
                      <a16:colId xmlns:a16="http://schemas.microsoft.com/office/drawing/2014/main" val="3408500064"/>
                    </a:ext>
                  </a:extLst>
                </a:gridCol>
                <a:gridCol w="895170">
                  <a:extLst>
                    <a:ext uri="{9D8B030D-6E8A-4147-A177-3AD203B41FA5}">
                      <a16:colId xmlns:a16="http://schemas.microsoft.com/office/drawing/2014/main" val="3609155998"/>
                    </a:ext>
                  </a:extLst>
                </a:gridCol>
                <a:gridCol w="895170">
                  <a:extLst>
                    <a:ext uri="{9D8B030D-6E8A-4147-A177-3AD203B41FA5}">
                      <a16:colId xmlns:a16="http://schemas.microsoft.com/office/drawing/2014/main" val="3209380838"/>
                    </a:ext>
                  </a:extLst>
                </a:gridCol>
                <a:gridCol w="895170">
                  <a:extLst>
                    <a:ext uri="{9D8B030D-6E8A-4147-A177-3AD203B41FA5}">
                      <a16:colId xmlns:a16="http://schemas.microsoft.com/office/drawing/2014/main" val="2926836350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208283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F1A49F51-42C5-4F0B-8AC6-2B5D667B996A}"/>
              </a:ext>
            </a:extLst>
          </p:cNvPr>
          <p:cNvSpPr/>
          <p:nvPr/>
        </p:nvSpPr>
        <p:spPr>
          <a:xfrm>
            <a:off x="2669891" y="2238159"/>
            <a:ext cx="1824820" cy="64799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1E329FF-B302-407E-944A-741F11B9B254}"/>
              </a:ext>
            </a:extLst>
          </p:cNvPr>
          <p:cNvSpPr/>
          <p:nvPr/>
        </p:nvSpPr>
        <p:spPr>
          <a:xfrm>
            <a:off x="2669891" y="3367066"/>
            <a:ext cx="4254512" cy="64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3415CA07-3511-426C-90E3-0591D94F72DB}"/>
                  </a:ext>
                </a:extLst>
              </p:cNvPr>
              <p:cNvSpPr txBox="1"/>
              <p:nvPr/>
            </p:nvSpPr>
            <p:spPr>
              <a:xfrm>
                <a:off x="3439775" y="875159"/>
                <a:ext cx="4556628" cy="8828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36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36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36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3600" b="0" i="0" smtClean="0"/>
                              <m:t>10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3600" dirty="0"/>
                  <a:t>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36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r>
                          <m:rPr>
                            <m:brk m:alnAt="63"/>
                          </m:rPr>
                          <a:rPr lang="en-GB" sz="36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sz="36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f>
                          <m:fPr>
                            <m:ctrlPr>
                              <a:rPr lang="en-GB" sz="36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3600" b="0" i="0" smtClean="0"/>
                              <m:t>7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3600" b="0" i="0" smtClean="0"/>
                              <m:t>10</m:t>
                            </m:r>
                          </m:den>
                        </m:f>
                      </m:e>
                    </m:box>
                  </m:oMath>
                </a14:m>
                <a:endParaRPr lang="en-GB" sz="3600" dirty="0"/>
              </a:p>
            </p:txBody>
          </p:sp>
        </mc:Choice>
        <mc:Fallback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3415CA07-3511-426C-90E3-0591D94F72D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39775" y="875159"/>
                <a:ext cx="4556628" cy="88287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7B540B1C-96C4-4D94-A759-81115C1A0F78}"/>
                  </a:ext>
                </a:extLst>
              </p:cNvPr>
              <p:cNvSpPr txBox="1"/>
              <p:nvPr/>
            </p:nvSpPr>
            <p:spPr>
              <a:xfrm>
                <a:off x="2510160" y="4602542"/>
                <a:ext cx="6500490" cy="8901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36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36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36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3600" b="0" i="0" smtClean="0"/>
                              <m:t>10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3600" dirty="0"/>
                  <a:t>  is </a:t>
                </a:r>
                <a:r>
                  <a:rPr lang="en-GB" sz="3600" u="sng" dirty="0"/>
                  <a:t>		  			</a:t>
                </a:r>
                <a:r>
                  <a:rPr lang="en-GB" sz="3600" dirty="0"/>
                  <a:t>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36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36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3600" b="0" i="0" smtClean="0"/>
                              <m:t>7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3600" b="0" i="0" smtClean="0"/>
                              <m:t>10</m:t>
                            </m:r>
                          </m:den>
                        </m:f>
                      </m:e>
                    </m:box>
                  </m:oMath>
                </a14:m>
                <a:endParaRPr lang="en-GB" sz="3600" dirty="0"/>
              </a:p>
            </p:txBody>
          </p:sp>
        </mc:Choice>
        <mc:Fallback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7B540B1C-96C4-4D94-A759-81115C1A0F7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0160" y="4602542"/>
                <a:ext cx="6500490" cy="890115"/>
              </a:xfrm>
              <a:prstGeom prst="rect">
                <a:avLst/>
              </a:prstGeom>
              <a:blipFill>
                <a:blip r:embed="rId4"/>
                <a:stretch>
                  <a:fillRect b="-1232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Oval 17">
            <a:extLst>
              <a:ext uri="{FF2B5EF4-FFF2-40B4-BE49-F238E27FC236}">
                <a16:creationId xmlns:a16="http://schemas.microsoft.com/office/drawing/2014/main" id="{88E00A62-E864-4820-99CB-80671206A3EB}"/>
              </a:ext>
            </a:extLst>
          </p:cNvPr>
          <p:cNvSpPr/>
          <p:nvPr/>
        </p:nvSpPr>
        <p:spPr>
          <a:xfrm>
            <a:off x="5426229" y="1030348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2CBD11D3-10AC-41E5-B0BD-D055AB0401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3941773"/>
              </p:ext>
            </p:extLst>
          </p:nvPr>
        </p:nvGraphicFramePr>
        <p:xfrm>
          <a:off x="2669891" y="2238160"/>
          <a:ext cx="6096000" cy="64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9472381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79297276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40850006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60915599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20938083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2683635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7869382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8442567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895466823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sp>
        <p:nvSpPr>
          <p:cNvPr id="20" name="Rectangle 19">
            <a:extLst>
              <a:ext uri="{FF2B5EF4-FFF2-40B4-BE49-F238E27FC236}">
                <a16:creationId xmlns:a16="http://schemas.microsoft.com/office/drawing/2014/main" id="{10EB5629-1361-4B65-A5F3-94759FA1304C}"/>
              </a:ext>
            </a:extLst>
          </p:cNvPr>
          <p:cNvSpPr/>
          <p:nvPr/>
        </p:nvSpPr>
        <p:spPr>
          <a:xfrm>
            <a:off x="4496314" y="4661602"/>
            <a:ext cx="184537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</a:rPr>
              <a:t>less than</a:t>
            </a:r>
            <a:endParaRPr lang="en-GB" sz="3200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B71235F4-0911-4F8A-94F5-F5B25E875113}"/>
                  </a:ext>
                </a:extLst>
              </p:cNvPr>
              <p:cNvSpPr/>
              <p:nvPr/>
            </p:nvSpPr>
            <p:spPr>
              <a:xfrm>
                <a:off x="5421692" y="998844"/>
                <a:ext cx="585417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3200" dirty="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B71235F4-0911-4F8A-94F5-F5B25E87511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21692" y="998844"/>
                <a:ext cx="585417" cy="58477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9B016449-28EE-4DAA-9DC2-8577EE59A2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522333"/>
              </p:ext>
            </p:extLst>
          </p:nvPr>
        </p:nvGraphicFramePr>
        <p:xfrm>
          <a:off x="2669891" y="3367066"/>
          <a:ext cx="6096000" cy="64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9472381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79297276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40850006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60915599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20938083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2683635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7869382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8442567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895466823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05324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20" grpId="0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2870E251-BB39-4D63-A02A-A4812407FDD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2156"/>
          <a:stretch/>
        </p:blipFill>
        <p:spPr>
          <a:xfrm>
            <a:off x="5766636" y="1625783"/>
            <a:ext cx="3546609" cy="12960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60D83079-554B-412E-B64A-A47BD431F9E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5117"/>
          <a:stretch/>
        </p:blipFill>
        <p:spPr>
          <a:xfrm>
            <a:off x="2180800" y="1651909"/>
            <a:ext cx="3319580" cy="112117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B5061EDB-88A4-4FCC-B380-F0E7FFE09C2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30990" y="802415"/>
            <a:ext cx="1219200" cy="86677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4095C058-BAAA-4282-BDB4-45C3FDB18A2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58890" y="815477"/>
            <a:ext cx="1562100" cy="866775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2B266FFC-9764-42CB-98FD-DC8E5BE1FCFC}"/>
              </a:ext>
            </a:extLst>
          </p:cNvPr>
          <p:cNvSpPr/>
          <p:nvPr/>
        </p:nvSpPr>
        <p:spPr>
          <a:xfrm>
            <a:off x="1538370" y="3429000"/>
            <a:ext cx="911526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What do you notice?</a:t>
            </a:r>
          </a:p>
          <a:p>
            <a:pPr algn="ctr"/>
            <a:endParaRPr lang="en-GB" sz="2800" dirty="0"/>
          </a:p>
          <a:p>
            <a:pPr algn="ctr"/>
            <a:r>
              <a:rPr lang="en-GB" sz="2800" dirty="0"/>
              <a:t>When the denominators are the same, </a:t>
            </a:r>
          </a:p>
          <a:p>
            <a:pPr algn="ctr"/>
            <a:r>
              <a:rPr lang="en-GB" sz="2800" dirty="0"/>
              <a:t>the</a:t>
            </a:r>
            <a:r>
              <a:rPr lang="en-GB" sz="2800" u="sng" dirty="0"/>
              <a:t>			</a:t>
            </a:r>
            <a:r>
              <a:rPr lang="en-GB" sz="2800" dirty="0"/>
              <a:t> the numerator, the </a:t>
            </a:r>
            <a:r>
              <a:rPr lang="en-GB" sz="2800" u="sng" dirty="0"/>
              <a:t>			</a:t>
            </a:r>
            <a:r>
              <a:rPr lang="en-GB" sz="2800" dirty="0"/>
              <a:t> the fraction.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071A5D6-B341-4634-9ABE-735EEB88A7FD}"/>
              </a:ext>
            </a:extLst>
          </p:cNvPr>
          <p:cNvSpPr txBox="1"/>
          <p:nvPr/>
        </p:nvSpPr>
        <p:spPr>
          <a:xfrm>
            <a:off x="2013329" y="4645933"/>
            <a:ext cx="2081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greater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BC6DFC4-DF39-4A5C-BC9A-8AD573A7441D}"/>
              </a:ext>
            </a:extLst>
          </p:cNvPr>
          <p:cNvSpPr txBox="1"/>
          <p:nvPr/>
        </p:nvSpPr>
        <p:spPr>
          <a:xfrm>
            <a:off x="7539941" y="4645933"/>
            <a:ext cx="2081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greater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39A2E17-1BD0-42AD-868C-886EFAD821D9}"/>
              </a:ext>
            </a:extLst>
          </p:cNvPr>
          <p:cNvSpPr txBox="1"/>
          <p:nvPr/>
        </p:nvSpPr>
        <p:spPr>
          <a:xfrm>
            <a:off x="1997563" y="4708997"/>
            <a:ext cx="2081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smaller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2EF47EB-1E30-41C3-A482-540D7270E1CE}"/>
              </a:ext>
            </a:extLst>
          </p:cNvPr>
          <p:cNvSpPr txBox="1"/>
          <p:nvPr/>
        </p:nvSpPr>
        <p:spPr>
          <a:xfrm>
            <a:off x="7539941" y="4708997"/>
            <a:ext cx="2081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smaller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70029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7" grpId="1"/>
      <p:bldP spid="28" grpId="0"/>
      <p:bldP spid="28" grpId="1"/>
      <p:bldP spid="29" grpId="0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D54CDFEA-5813-4C98-A441-F58496430E6B}"/>
                  </a:ext>
                </a:extLst>
              </p:cNvPr>
              <p:cNvSpPr txBox="1"/>
              <p:nvPr/>
            </p:nvSpPr>
            <p:spPr>
              <a:xfrm>
                <a:off x="3817686" y="1063352"/>
                <a:ext cx="4556628" cy="8835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36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36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36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3600" b="0" i="0" smtClean="0"/>
                              <m:t>4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3600" dirty="0"/>
                  <a:t>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36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36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36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3600" b="0" i="0" smtClean="0"/>
                              <m:t>3</m:t>
                            </m:r>
                          </m:den>
                        </m:f>
                      </m:e>
                    </m:box>
                  </m:oMath>
                </a14:m>
                <a:endParaRPr lang="en-GB" sz="3600" dirty="0"/>
              </a:p>
            </p:txBody>
          </p:sp>
        </mc:Choice>
        <mc:Fallback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D54CDFEA-5813-4C98-A441-F58496430E6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7686" y="1063352"/>
                <a:ext cx="4556628" cy="88357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C3C2CFFE-98C1-40A5-BD9B-D110CE6B9510}"/>
                  </a:ext>
                </a:extLst>
              </p:cNvPr>
              <p:cNvSpPr txBox="1"/>
              <p:nvPr/>
            </p:nvSpPr>
            <p:spPr>
              <a:xfrm>
                <a:off x="2942698" y="4709953"/>
                <a:ext cx="6306207" cy="8835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36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36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36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3600" b="0" i="0" smtClean="0"/>
                              <m:t>4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3600" dirty="0"/>
                  <a:t>  is </a:t>
                </a:r>
                <a:r>
                  <a:rPr lang="en-GB" sz="3600" u="sng" dirty="0"/>
                  <a:t>	______				</a:t>
                </a:r>
                <a:r>
                  <a:rPr lang="en-GB" sz="3600" dirty="0"/>
                  <a:t>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36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36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36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3600" b="0" i="0" smtClean="0"/>
                              <m:t>3</m:t>
                            </m:r>
                          </m:den>
                        </m:f>
                      </m:e>
                    </m:box>
                  </m:oMath>
                </a14:m>
                <a:endParaRPr lang="en-GB" sz="3600" dirty="0"/>
              </a:p>
            </p:txBody>
          </p:sp>
        </mc:Choice>
        <mc:Fallback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C3C2CFFE-98C1-40A5-BD9B-D110CE6B95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42698" y="4709953"/>
                <a:ext cx="6306207" cy="883575"/>
              </a:xfrm>
              <a:prstGeom prst="rect">
                <a:avLst/>
              </a:prstGeom>
              <a:blipFill>
                <a:blip r:embed="rId4"/>
                <a:stretch>
                  <a:fillRect b="-1310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Oval 14">
            <a:extLst>
              <a:ext uri="{FF2B5EF4-FFF2-40B4-BE49-F238E27FC236}">
                <a16:creationId xmlns:a16="http://schemas.microsoft.com/office/drawing/2014/main" id="{A2E808B9-B47D-4FA9-9B90-B7CB22DB402C}"/>
              </a:ext>
            </a:extLst>
          </p:cNvPr>
          <p:cNvSpPr/>
          <p:nvPr/>
        </p:nvSpPr>
        <p:spPr>
          <a:xfrm>
            <a:off x="5804140" y="1218541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BAD39DC9-870A-4749-BC46-69721B91EF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2429621"/>
              </p:ext>
            </p:extLst>
          </p:nvPr>
        </p:nvGraphicFramePr>
        <p:xfrm>
          <a:off x="4314521" y="2394795"/>
          <a:ext cx="3483428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70857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2094723814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1792972763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3408500064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49109A0C-067D-452F-AC33-FF9AFCF50E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9000638"/>
              </p:ext>
            </p:extLst>
          </p:nvPr>
        </p:nvGraphicFramePr>
        <p:xfrm>
          <a:off x="4314900" y="3273892"/>
          <a:ext cx="3483428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1143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2626557811"/>
                    </a:ext>
                  </a:extLst>
                </a:gridCol>
                <a:gridCol w="1161142">
                  <a:extLst>
                    <a:ext uri="{9D8B030D-6E8A-4147-A177-3AD203B41FA5}">
                      <a16:colId xmlns:a16="http://schemas.microsoft.com/office/drawing/2014/main" val="388372387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99F9DBB2-BCE3-4F93-BAF2-EBB43699F9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7777927"/>
              </p:ext>
            </p:extLst>
          </p:nvPr>
        </p:nvGraphicFramePr>
        <p:xfrm>
          <a:off x="4314899" y="2394795"/>
          <a:ext cx="3483428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70857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2094723814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1792972763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3408500064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FDCA6CC0-639D-4CD4-925C-7868C58487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4604753"/>
              </p:ext>
            </p:extLst>
          </p:nvPr>
        </p:nvGraphicFramePr>
        <p:xfrm>
          <a:off x="4314900" y="3273892"/>
          <a:ext cx="3483428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1143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3658764052"/>
                    </a:ext>
                  </a:extLst>
                </a:gridCol>
                <a:gridCol w="1161142">
                  <a:extLst>
                    <a:ext uri="{9D8B030D-6E8A-4147-A177-3AD203B41FA5}">
                      <a16:colId xmlns:a16="http://schemas.microsoft.com/office/drawing/2014/main" val="2983989032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sp>
        <p:nvSpPr>
          <p:cNvPr id="20" name="Rectangle 19">
            <a:extLst>
              <a:ext uri="{FF2B5EF4-FFF2-40B4-BE49-F238E27FC236}">
                <a16:creationId xmlns:a16="http://schemas.microsoft.com/office/drawing/2014/main" id="{C1EDE6C9-29FE-4938-9E01-4E99F221441E}"/>
              </a:ext>
            </a:extLst>
          </p:cNvPr>
          <p:cNvSpPr/>
          <p:nvPr/>
        </p:nvSpPr>
        <p:spPr>
          <a:xfrm>
            <a:off x="5064440" y="4723862"/>
            <a:ext cx="252024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</a:rPr>
              <a:t>smaller than</a:t>
            </a:r>
            <a:endParaRPr lang="en-GB" sz="3200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AC24D666-5377-457E-9AE7-7D7D0A81D06A}"/>
                  </a:ext>
                </a:extLst>
              </p:cNvPr>
              <p:cNvSpPr/>
              <p:nvPr/>
            </p:nvSpPr>
            <p:spPr>
              <a:xfrm>
                <a:off x="5768071" y="1187037"/>
                <a:ext cx="635110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3200" dirty="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AC24D666-5377-457E-9AE7-7D7D0A81D06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68071" y="1187037"/>
                <a:ext cx="635110" cy="6463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955199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40D2D268-CD09-43A8-A24E-81F95B0D1422}"/>
                  </a:ext>
                </a:extLst>
              </p:cNvPr>
              <p:cNvSpPr txBox="1"/>
              <p:nvPr/>
            </p:nvSpPr>
            <p:spPr>
              <a:xfrm>
                <a:off x="3707805" y="1082402"/>
                <a:ext cx="4556628" cy="8835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36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36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36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36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3600" dirty="0"/>
                  <a:t>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36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36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36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3600" b="0" i="0" smtClean="0"/>
                              <m:t>5</m:t>
                            </m:r>
                          </m:den>
                        </m:f>
                      </m:e>
                    </m:box>
                  </m:oMath>
                </a14:m>
                <a:endParaRPr lang="en-GB" sz="3600" dirty="0"/>
              </a:p>
            </p:txBody>
          </p:sp>
        </mc:Choice>
        <mc:Fallback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40D2D268-CD09-43A8-A24E-81F95B0D142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7805" y="1082402"/>
                <a:ext cx="4556628" cy="88357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51A6E03B-A6D4-4E35-9787-D57CA39E8B29}"/>
                  </a:ext>
                </a:extLst>
              </p:cNvPr>
              <p:cNvSpPr txBox="1"/>
              <p:nvPr/>
            </p:nvSpPr>
            <p:spPr>
              <a:xfrm>
                <a:off x="2647621" y="4664386"/>
                <a:ext cx="6896757" cy="8835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36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36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36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36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3600" dirty="0"/>
                  <a:t>  is </a:t>
                </a:r>
                <a:r>
                  <a:rPr lang="en-GB" sz="3600" u="sng" dirty="0"/>
                  <a:t>	______				</a:t>
                </a:r>
                <a:r>
                  <a:rPr lang="en-GB" sz="3600" dirty="0"/>
                  <a:t>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36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36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36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3600" b="0" i="0" smtClean="0"/>
                              <m:t>5</m:t>
                            </m:r>
                          </m:den>
                        </m:f>
                      </m:e>
                    </m:box>
                  </m:oMath>
                </a14:m>
                <a:endParaRPr lang="en-GB" sz="3600" dirty="0"/>
              </a:p>
            </p:txBody>
          </p:sp>
        </mc:Choice>
        <mc:Fallback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51A6E03B-A6D4-4E35-9787-D57CA39E8B2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7621" y="4664386"/>
                <a:ext cx="6896757" cy="883575"/>
              </a:xfrm>
              <a:prstGeom prst="rect">
                <a:avLst/>
              </a:prstGeom>
              <a:blipFill>
                <a:blip r:embed="rId4"/>
                <a:stretch>
                  <a:fillRect b="-1310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Oval 23">
            <a:extLst>
              <a:ext uri="{FF2B5EF4-FFF2-40B4-BE49-F238E27FC236}">
                <a16:creationId xmlns:a16="http://schemas.microsoft.com/office/drawing/2014/main" id="{5ABCF204-3FF3-46C1-98D1-06F132C8BFB1}"/>
              </a:ext>
            </a:extLst>
          </p:cNvPr>
          <p:cNvSpPr/>
          <p:nvPr/>
        </p:nvSpPr>
        <p:spPr>
          <a:xfrm>
            <a:off x="5694259" y="1237591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D9292242-3250-4568-A648-DF9FE5BB0D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3338428"/>
              </p:ext>
            </p:extLst>
          </p:nvPr>
        </p:nvGraphicFramePr>
        <p:xfrm>
          <a:off x="2937921" y="2445403"/>
          <a:ext cx="6095999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70857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2094723814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1792972763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3408500064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3609155998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3209380838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1895466823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0CE225D3-EFED-4FFC-8BCA-299FC51E02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9463774"/>
              </p:ext>
            </p:extLst>
          </p:nvPr>
        </p:nvGraphicFramePr>
        <p:xfrm>
          <a:off x="2937920" y="3595552"/>
          <a:ext cx="6095999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626557811"/>
                    </a:ext>
                  </a:extLst>
                </a:gridCol>
                <a:gridCol w="1219199">
                  <a:extLst>
                    <a:ext uri="{9D8B030D-6E8A-4147-A177-3AD203B41FA5}">
                      <a16:colId xmlns:a16="http://schemas.microsoft.com/office/drawing/2014/main" val="388372387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225094304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4227162281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883A0C57-1771-4D45-BBE7-0CC5180946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4274453"/>
              </p:ext>
            </p:extLst>
          </p:nvPr>
        </p:nvGraphicFramePr>
        <p:xfrm>
          <a:off x="2937921" y="2445403"/>
          <a:ext cx="6095999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70857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2094723814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1792972763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3408500064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3609155998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3209380838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1895466823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94FC54BD-5667-48B1-B4B8-86E9F1A842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3501099"/>
              </p:ext>
            </p:extLst>
          </p:nvPr>
        </p:nvGraphicFramePr>
        <p:xfrm>
          <a:off x="2937920" y="3595552"/>
          <a:ext cx="6095999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658764052"/>
                    </a:ext>
                  </a:extLst>
                </a:gridCol>
                <a:gridCol w="1219199">
                  <a:extLst>
                    <a:ext uri="{9D8B030D-6E8A-4147-A177-3AD203B41FA5}">
                      <a16:colId xmlns:a16="http://schemas.microsoft.com/office/drawing/2014/main" val="2983989032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861030436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914338858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sp>
        <p:nvSpPr>
          <p:cNvPr id="29" name="Rectangle 28">
            <a:extLst>
              <a:ext uri="{FF2B5EF4-FFF2-40B4-BE49-F238E27FC236}">
                <a16:creationId xmlns:a16="http://schemas.microsoft.com/office/drawing/2014/main" id="{96A37E00-6007-459D-8E7E-7837A6E6A2A4}"/>
              </a:ext>
            </a:extLst>
          </p:cNvPr>
          <p:cNvSpPr/>
          <p:nvPr/>
        </p:nvSpPr>
        <p:spPr>
          <a:xfrm>
            <a:off x="4954559" y="4745701"/>
            <a:ext cx="252024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</a:rPr>
              <a:t>smaller than</a:t>
            </a:r>
            <a:endParaRPr lang="en-GB" sz="3200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DE19665F-DA52-451F-A323-FDFCECEBD8CD}"/>
                  </a:ext>
                </a:extLst>
              </p:cNvPr>
              <p:cNvSpPr/>
              <p:nvPr/>
            </p:nvSpPr>
            <p:spPr>
              <a:xfrm>
                <a:off x="5658190" y="1206087"/>
                <a:ext cx="635110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3200" dirty="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DE19665F-DA52-451F-A323-FDFCECEBD8C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58190" y="1206087"/>
                <a:ext cx="635110" cy="6463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39300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48E392AE-6F87-4B59-BEE5-88F461D1F8B0}"/>
              </a:ext>
            </a:extLst>
          </p:cNvPr>
          <p:cNvSpPr txBox="1"/>
          <p:nvPr/>
        </p:nvSpPr>
        <p:spPr>
          <a:xfrm>
            <a:off x="2932276" y="2855386"/>
            <a:ext cx="60439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800" dirty="0"/>
          </a:p>
          <a:p>
            <a:pPr algn="ctr"/>
            <a:r>
              <a:rPr lang="en-GB" sz="2800" dirty="0"/>
              <a:t>What do you notice?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8F50422-93CB-4349-B186-D7E202168AB6}"/>
              </a:ext>
            </a:extLst>
          </p:cNvPr>
          <p:cNvSpPr txBox="1"/>
          <p:nvPr/>
        </p:nvSpPr>
        <p:spPr>
          <a:xfrm>
            <a:off x="381000" y="4214138"/>
            <a:ext cx="116395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When the numerators are the same, </a:t>
            </a:r>
          </a:p>
          <a:p>
            <a:pPr algn="ctr"/>
            <a:r>
              <a:rPr lang="en-GB" sz="2800" dirty="0"/>
              <a:t>the </a:t>
            </a:r>
            <a:r>
              <a:rPr lang="en-GB" sz="2800" u="sng" dirty="0"/>
              <a:t>			</a:t>
            </a:r>
            <a:r>
              <a:rPr lang="en-GB" sz="2800" dirty="0"/>
              <a:t> the denominator, the </a:t>
            </a:r>
            <a:r>
              <a:rPr lang="en-GB" sz="2800" u="sng" dirty="0"/>
              <a:t>			</a:t>
            </a:r>
            <a:r>
              <a:rPr lang="en-GB" sz="2800" dirty="0"/>
              <a:t> the fraction.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6CA445B-E9F8-4CBF-B9A4-5CC1BF5C65ED}"/>
              </a:ext>
            </a:extLst>
          </p:cNvPr>
          <p:cNvSpPr txBox="1"/>
          <p:nvPr/>
        </p:nvSpPr>
        <p:spPr>
          <a:xfrm>
            <a:off x="1673440" y="4574502"/>
            <a:ext cx="2081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greater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E9DE30A-7331-48DF-BF02-76A7F37079D5}"/>
              </a:ext>
            </a:extLst>
          </p:cNvPr>
          <p:cNvSpPr txBox="1"/>
          <p:nvPr/>
        </p:nvSpPr>
        <p:spPr>
          <a:xfrm>
            <a:off x="7254437" y="4603842"/>
            <a:ext cx="2081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greater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0A71623-8983-4518-9ED1-B601F25AE360}"/>
              </a:ext>
            </a:extLst>
          </p:cNvPr>
          <p:cNvSpPr txBox="1"/>
          <p:nvPr/>
        </p:nvSpPr>
        <p:spPr>
          <a:xfrm>
            <a:off x="1691506" y="4584448"/>
            <a:ext cx="2081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smaller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98188F7-06DE-4EA7-A37D-8A5555487149}"/>
              </a:ext>
            </a:extLst>
          </p:cNvPr>
          <p:cNvSpPr txBox="1"/>
          <p:nvPr/>
        </p:nvSpPr>
        <p:spPr>
          <a:xfrm>
            <a:off x="7218305" y="4602364"/>
            <a:ext cx="2081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smaller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0C93FC01-5230-42BA-8985-9A93B469A3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3867" y="794914"/>
            <a:ext cx="2550547" cy="190513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A5A6022A-48CF-4BDB-BEEF-1BC7C78895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54268" y="883163"/>
            <a:ext cx="3570218" cy="187637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87152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6" grpId="1"/>
      <p:bldP spid="17" grpId="0"/>
      <p:bldP spid="18" grpId="0"/>
      <p:bldP spid="19" grpId="0"/>
      <p:bldP spid="19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Rectangle 49"/>
          <p:cNvSpPr/>
          <p:nvPr/>
        </p:nvSpPr>
        <p:spPr>
          <a:xfrm>
            <a:off x="127000" y="114300"/>
            <a:ext cx="77087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u="sng" dirty="0">
                <a:latin typeface="Century Gothic" panose="020B0502020202020204" pitchFamily="34" charset="0"/>
              </a:rPr>
              <a:t>28/04/22</a:t>
            </a:r>
          </a:p>
          <a:p>
            <a:r>
              <a:rPr lang="en-GB" sz="2800" b="1" u="sng" dirty="0">
                <a:latin typeface="Century Gothic" panose="020B0502020202020204" pitchFamily="34" charset="0"/>
              </a:rPr>
              <a:t>LO: Can I compare fractions?</a:t>
            </a:r>
          </a:p>
        </p:txBody>
      </p:sp>
      <p:sp>
        <p:nvSpPr>
          <p:cNvPr id="51" name="Rectangle 50"/>
          <p:cNvSpPr/>
          <p:nvPr/>
        </p:nvSpPr>
        <p:spPr>
          <a:xfrm>
            <a:off x="341223" y="1355577"/>
            <a:ext cx="677077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Copy in date and LO</a:t>
            </a:r>
          </a:p>
          <a:p>
            <a:endParaRPr lang="en-GB" sz="2800" b="1" dirty="0">
              <a:latin typeface="Century Gothic" panose="020B0502020202020204" pitchFamily="34" charset="0"/>
            </a:endParaRPr>
          </a:p>
          <a:p>
            <a:r>
              <a:rPr lang="en-GB" sz="2800" b="1" dirty="0">
                <a:latin typeface="Century Gothic" panose="020B0502020202020204" pitchFamily="34" charset="0"/>
              </a:rPr>
              <a:t>Copy in questions unless you are given a sheet to work on.</a:t>
            </a:r>
          </a:p>
          <a:p>
            <a:endParaRPr lang="en-GB" sz="2800" b="1" dirty="0">
              <a:latin typeface="Century Gothic" panose="020B0502020202020204" pitchFamily="34" charset="0"/>
            </a:endParaRPr>
          </a:p>
          <a:p>
            <a:r>
              <a:rPr lang="en-GB" sz="2800" b="1" dirty="0">
                <a:latin typeface="Century Gothic" panose="020B0502020202020204" pitchFamily="34" charset="0"/>
              </a:rPr>
              <a:t>Remember our presentation rules for fractions – especially 3DG!</a:t>
            </a:r>
          </a:p>
          <a:p>
            <a:endParaRPr lang="en-GB" sz="2800" b="1" dirty="0">
              <a:latin typeface="Century Gothic" panose="020B0502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8426521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9.9|4.5|4.3|1.8|2.2|1.3|1.8|1.1|2.5|2.9|2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9.9|4.5|4.3|1.8|2.2|1.3|1.8|1.1|2.5|2.9|2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9.9|4.5|4.3|1.8|2.2|1.3|1.8|1.1|2.5|2.9|2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9.9|4.5|4.3|1.8|2.2|1.3|1.8|1.1|2.5|2.9|2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9.9|4.5|4.3|1.8|2.2|1.3|1.8|1.1|2.5|2.9|2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9.9|4.5|4.3|1.8|2.2|1.3|1.8|1.1|2.5|2.9|2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9.9|4.5|4.3|1.8|2.2|1.3|1.8|1.1|2.5|2.9|2.7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14649</TotalTime>
  <Words>286</Words>
  <Application>Microsoft Office PowerPoint</Application>
  <PresentationFormat>Widescreen</PresentationFormat>
  <Paragraphs>66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Cambria Math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 + 7 =  5 x 10 =  8 – 5 =  5 + 5 + 5 = What is the number?</dc:title>
  <dc:creator>Daniel Good</dc:creator>
  <cp:lastModifiedBy>Daniel Good</cp:lastModifiedBy>
  <cp:revision>402</cp:revision>
  <cp:lastPrinted>2022-04-26T15:49:00Z</cp:lastPrinted>
  <dcterms:created xsi:type="dcterms:W3CDTF">2021-11-18T13:46:14Z</dcterms:created>
  <dcterms:modified xsi:type="dcterms:W3CDTF">2022-04-27T17:31:37Z</dcterms:modified>
</cp:coreProperties>
</file>