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9"/>
  </p:notesMasterIdLst>
  <p:handoutMasterIdLst>
    <p:handoutMasterId r:id="rId10"/>
  </p:handoutMasterIdLst>
  <p:sldIdLst>
    <p:sldId id="427" r:id="rId2"/>
    <p:sldId id="276" r:id="rId3"/>
    <p:sldId id="294" r:id="rId4"/>
    <p:sldId id="481" r:id="rId5"/>
    <p:sldId id="264" r:id="rId6"/>
    <p:sldId id="265" r:id="rId7"/>
    <p:sldId id="482" r:id="rId8"/>
  </p:sldIdLst>
  <p:sldSz cx="12192000" cy="6858000"/>
  <p:notesSz cx="6858000" cy="9144000"/>
  <p:embeddedFontLst>
    <p:embeddedFont>
      <p:font typeface="Muli" panose="020B0604020202020204" charset="0"/>
      <p:regular r:id="rId11"/>
      <p:bold r:id="rId12"/>
    </p:embeddedFont>
    <p:embeddedFont>
      <p:font typeface="OpenDyslexicAlta" panose="020B0604020202020204" charset="0"/>
      <p:regular r:id="rId13"/>
      <p:bold r:id="rId14"/>
      <p:italic r:id="rId15"/>
      <p:boldItalic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45" autoAdjust="0"/>
    <p:restoredTop sz="87211" autoAdjust="0"/>
  </p:normalViewPr>
  <p:slideViewPr>
    <p:cSldViewPr snapToGrid="0" snapToObjects="1">
      <p:cViewPr varScale="1">
        <p:scale>
          <a:sx n="71" d="100"/>
          <a:sy n="71" d="100"/>
        </p:scale>
        <p:origin x="624" y="62"/>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3670555-72D4-BF40-B685-8412B7FA50E9}" type="datetimeFigureOut">
              <a:rPr lang="en-GB" smtClean="0">
                <a:latin typeface="Muli" pitchFamily="2" charset="77"/>
              </a:rPr>
              <a:t>10/01/2021</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Muli" pitchFamily="2" charset="77"/>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Muli" pitchFamily="2" charset="77"/>
              </a:defRPr>
            </a:lvl1pPr>
          </a:lstStyle>
          <a:p>
            <a:fld id="{9C363ADC-09E6-FD4B-932E-4485A3F0108B}" type="datetimeFigureOut">
              <a:rPr lang="en-GB" smtClean="0"/>
              <a:pPr/>
              <a:t>10/01/2021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a:t>
            </a:fld>
            <a:endParaRPr lang="en-GB"/>
          </a:p>
        </p:txBody>
      </p:sp>
    </p:spTree>
    <p:extLst>
      <p:ext uri="{BB962C8B-B14F-4D97-AF65-F5344CB8AC3E}">
        <p14:creationId xmlns:p14="http://schemas.microsoft.com/office/powerpoint/2010/main" val="2413724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a:t>
            </a:fld>
            <a:endParaRPr lang="en-GB"/>
          </a:p>
        </p:txBody>
      </p:sp>
    </p:spTree>
    <p:extLst>
      <p:ext uri="{BB962C8B-B14F-4D97-AF65-F5344CB8AC3E}">
        <p14:creationId xmlns:p14="http://schemas.microsoft.com/office/powerpoint/2010/main" val="19015496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10/01/2021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‘sub-’ which means under or below.</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4</a:t>
            </a:r>
          </a:p>
        </p:txBody>
      </p:sp>
    </p:spTree>
    <p:extLst>
      <p:ext uri="{BB962C8B-B14F-4D97-AF65-F5344CB8AC3E}">
        <p14:creationId xmlns:p14="http://schemas.microsoft.com/office/powerpoint/2010/main" val="1042636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 The prefix ‘sub-’ which means under or below.</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72683465"/>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that children are looking at words with the prefix ‘sub’. Sub changes the meaning of the word to mean under or below.  Ask children if they can think of any words that begin with the prefix ‘sub’ – can they think why it might mean under or below?</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spelling - each child to have a mini whiteboard. Choose a word from the list and ask children to write in on their whiteboard and hold it up to check spelling. </a:t>
                      </a:r>
                    </a:p>
                    <a:p>
                      <a:endParaRPr lang="en-GB" sz="1700" b="0" i="0" baseline="0" dirty="0">
                        <a:latin typeface="Muli" pitchFamily="2" charset="77"/>
                      </a:endParaRPr>
                    </a:p>
                    <a:p>
                      <a:r>
                        <a:rPr lang="en-GB" sz="1700" b="0" i="0" baseline="0" dirty="0">
                          <a:latin typeface="Muli" pitchFamily="2" charset="77"/>
                        </a:rPr>
                        <a:t>Remind children to segment the word in their head when writing to include sub+ root word. </a:t>
                      </a:r>
                    </a:p>
                    <a:p>
                      <a:endParaRPr lang="en-GB" sz="1700" b="0" i="0" baseline="0" dirty="0">
                        <a:latin typeface="Muli" pitchFamily="2" charset="77"/>
                      </a:endParaRPr>
                    </a:p>
                    <a:p>
                      <a:r>
                        <a:rPr lang="en-GB" sz="1700" b="0" i="0" baseline="0" dirty="0">
                          <a:latin typeface="Muli" pitchFamily="2" charset="77"/>
                        </a:rPr>
                        <a:t>Discuss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endParaRPr lang="en-GB" sz="1700" b="0" i="0" dirty="0">
                        <a:latin typeface="Muli" pitchFamily="2" charset="77"/>
                      </a:endParaRPr>
                    </a:p>
                    <a:p>
                      <a:r>
                        <a:rPr lang="en-GB" sz="1700" b="0" i="0" dirty="0">
                          <a:latin typeface="Muli" pitchFamily="2" charset="77"/>
                        </a:rPr>
                        <a:t>Children to choose the correct word from the spelling list to complete the sentence on the power point.</a:t>
                      </a:r>
                    </a:p>
                    <a:p>
                      <a:endParaRPr lang="en-GB" sz="1700" b="0" i="0" dirty="0">
                        <a:latin typeface="Muli" pitchFamily="2" charset="77"/>
                      </a:endParaRPr>
                    </a:p>
                    <a:p>
                      <a:r>
                        <a:rPr lang="en-GB" sz="1700" b="0" i="0" dirty="0">
                          <a:latin typeface="Muli" pitchFamily="2" charset="77"/>
                        </a:rPr>
                        <a:t>Check with a partner and then feed back as a class.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10" name="Table 9">
            <a:extLst>
              <a:ext uri="{FF2B5EF4-FFF2-40B4-BE49-F238E27FC236}">
                <a16:creationId xmlns:a16="http://schemas.microsoft.com/office/drawing/2014/main" id="{9F5EE644-3FD3-9447-B681-763FEC2580C7}"/>
              </a:ext>
            </a:extLst>
          </p:cNvPr>
          <p:cNvGraphicFramePr>
            <a:graphicFrameLocks noGrp="1"/>
          </p:cNvGraphicFramePr>
          <p:nvPr>
            <p:extLst>
              <p:ext uri="{D42A27DB-BD31-4B8C-83A1-F6EECF244321}">
                <p14:modId xmlns:p14="http://schemas.microsoft.com/office/powerpoint/2010/main" val="2068899282"/>
              </p:ext>
            </p:extLst>
          </p:nvPr>
        </p:nvGraphicFramePr>
        <p:xfrm>
          <a:off x="508000" y="15499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661865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1677385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064782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__________ .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__________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_____________.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___________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29618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526008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a:t>
            </a:r>
            <a:r>
              <a:rPr lang="en-GB" dirty="0">
                <a:solidFill>
                  <a:srgbClr val="FF3860"/>
                </a:solidFill>
                <a:latin typeface="OpenDyslexicAlta" pitchFamily="2" charset="77"/>
                <a:ea typeface="OpenDyslexic" charset="0"/>
                <a:cs typeface="OpenDyslexic" charset="0"/>
              </a:rPr>
              <a:t>subject</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a:t>
            </a:r>
            <a:r>
              <a:rPr lang="en-GB" dirty="0">
                <a:solidFill>
                  <a:srgbClr val="FF3860"/>
                </a:solidFill>
                <a:latin typeface="OpenDyslexicAlta" pitchFamily="2" charset="77"/>
                <a:ea typeface="OpenDyslexic" charset="0"/>
                <a:cs typeface="OpenDyslexic" charset="0"/>
              </a:rPr>
              <a:t>subway</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a:t>
            </a:r>
            <a:r>
              <a:rPr lang="en-GB" dirty="0">
                <a:solidFill>
                  <a:srgbClr val="FF3860"/>
                </a:solidFill>
                <a:latin typeface="OpenDyslexicAlta" pitchFamily="2" charset="77"/>
                <a:ea typeface="OpenDyslexic" charset="0"/>
                <a:cs typeface="OpenDyslexic" charset="0"/>
              </a:rPr>
              <a:t>submerge</a:t>
            </a:r>
            <a:r>
              <a:rPr lang="en-GB" dirty="0">
                <a:latin typeface="OpenDyslexicAlta" pitchFamily="2" charset="77"/>
                <a:ea typeface="OpenDyslexic" charset="0"/>
                <a:cs typeface="OpenDyslexic" charset="0"/>
              </a:rPr>
              <a:t>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a:t>
            </a:r>
            <a:r>
              <a:rPr lang="en-GB" dirty="0">
                <a:solidFill>
                  <a:srgbClr val="FF3860"/>
                </a:solidFill>
                <a:latin typeface="OpenDyslexicAlta" pitchFamily="2" charset="77"/>
                <a:ea typeface="OpenDyslexic" charset="0"/>
                <a:cs typeface="OpenDyslexic" charset="0"/>
              </a:rPr>
              <a:t>substandard</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a:t>
            </a:r>
            <a:r>
              <a:rPr lang="en-GB" dirty="0">
                <a:solidFill>
                  <a:srgbClr val="FF3860"/>
                </a:solidFill>
                <a:latin typeface="OpenDyslexicAlta" pitchFamily="2" charset="77"/>
                <a:ea typeface="OpenDyslexic" charset="0"/>
                <a:cs typeface="OpenDyslexic" charset="0"/>
              </a:rPr>
              <a:t>submit</a:t>
            </a:r>
            <a:r>
              <a:rPr lang="en-GB" dirty="0">
                <a:latin typeface="OpenDyslexicAlta" pitchFamily="2" charset="77"/>
                <a:ea typeface="OpenDyslexic" charset="0"/>
                <a:cs typeface="OpenDyslexic" charset="0"/>
              </a:rPr>
              <a:t>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639972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72105077"/>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858433">
                  <a:extLst>
                    <a:ext uri="{9D8B030D-6E8A-4147-A177-3AD203B41FA5}">
                      <a16:colId xmlns:a16="http://schemas.microsoft.com/office/drawing/2014/main" val="20000"/>
                    </a:ext>
                  </a:extLst>
                </a:gridCol>
                <a:gridCol w="1858433">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2439234727"/>
                    </a:ext>
                  </a:extLst>
                </a:gridCol>
                <a:gridCol w="1858433">
                  <a:extLst>
                    <a:ext uri="{9D8B030D-6E8A-4147-A177-3AD203B41FA5}">
                      <a16:colId xmlns:a16="http://schemas.microsoft.com/office/drawing/2014/main" val="35489039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4</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5</a:t>
                      </a:r>
                      <a:r>
                        <a:rPr lang="en-GB" b="0" i="0" baseline="30000" dirty="0">
                          <a:latin typeface="OpenDyslexicAlta" pitchFamily="2" charset="77"/>
                          <a:ea typeface="OpenDyslexic" charset="0"/>
                          <a:cs typeface="OpenDyslexic" charset="0"/>
                        </a:rPr>
                        <a:t>th</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606108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6664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240244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485166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81314999"/>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4526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5681155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07649262"/>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7317595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10393</TotalTime>
  <Words>600</Words>
  <Application>Microsoft Office PowerPoint</Application>
  <PresentationFormat>Widescreen</PresentationFormat>
  <Paragraphs>229</Paragraphs>
  <Slides>7</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Muli</vt:lpstr>
      <vt:lpstr>OpenDyslexicAlta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d.pritchard81@gmail.com</cp:lastModifiedBy>
  <cp:revision>267</cp:revision>
  <cp:lastPrinted>2018-09-23T09:21:34Z</cp:lastPrinted>
  <dcterms:created xsi:type="dcterms:W3CDTF">2018-08-06T08:16:18Z</dcterms:created>
  <dcterms:modified xsi:type="dcterms:W3CDTF">2021-01-10T13:52:52Z</dcterms:modified>
</cp:coreProperties>
</file>