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306" r:id="rId2"/>
    <p:sldId id="258" r:id="rId3"/>
    <p:sldId id="270" r:id="rId4"/>
    <p:sldId id="307" r:id="rId5"/>
    <p:sldId id="297" r:id="rId6"/>
    <p:sldId id="272" r:id="rId7"/>
    <p:sldId id="298" r:id="rId8"/>
    <p:sldId id="273" r:id="rId9"/>
    <p:sldId id="299" r:id="rId10"/>
    <p:sldId id="274" r:id="rId11"/>
    <p:sldId id="276" r:id="rId12"/>
    <p:sldId id="277" r:id="rId13"/>
    <p:sldId id="300" r:id="rId14"/>
    <p:sldId id="301" r:id="rId15"/>
    <p:sldId id="278" r:id="rId16"/>
    <p:sldId id="302" r:id="rId17"/>
    <p:sldId id="303" r:id="rId18"/>
    <p:sldId id="279" r:id="rId19"/>
    <p:sldId id="305" r:id="rId20"/>
    <p:sldId id="304" r:id="rId21"/>
  </p:sldIdLst>
  <p:sldSz cx="12192000" cy="6858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ookies" panose="020B0604020202020204"/>
      <p:regular r:id="rId28"/>
    </p:embeddedFont>
    <p:embeddedFont>
      <p:font typeface="Lato" panose="020B0604020202020204" charset="0"/>
      <p:regular r:id="rId29"/>
      <p:bold r:id="rId30"/>
      <p:italic r:id="rId31"/>
      <p:boldItalic r:id="rId32"/>
    </p:embeddedFont>
    <p:embeddedFont>
      <p:font typeface="Lato Light" panose="020F0302020204030203" charset="0"/>
      <p:regular r:id="rId33"/>
      <p:italic r:id="rId34"/>
    </p:embeddedFont>
    <p:embeddedFont>
      <p:font typeface="Muli" panose="020B0604020202020204" charset="0"/>
      <p:regular r:id="rId35"/>
      <p:bold r:id="rId36"/>
    </p:embeddedFont>
    <p:embeddedFont>
      <p:font typeface="OpenDyslexic" panose="020B0604020202020204" charset="0"/>
      <p:regular r:id="rId37"/>
      <p:bold r:id="rId38"/>
      <p:italic r:id="rId39"/>
      <p:boldItalic r:id="rId40"/>
    </p:embeddedFont>
    <p:embeddedFont>
      <p:font typeface="OpenDyslexicAlta" panose="020B0604020202020204" charset="0"/>
      <p:regular r:id="rId41"/>
      <p:bold r:id="rId42"/>
      <p:italic r:id="rId43"/>
      <p:boldItalic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30" autoAdjust="0"/>
    <p:restoredTop sz="87189" autoAdjust="0"/>
  </p:normalViewPr>
  <p:slideViewPr>
    <p:cSldViewPr snapToGrid="0" snapToObjects="1">
      <p:cViewPr varScale="1">
        <p:scale>
          <a:sx n="71" d="100"/>
          <a:sy n="71" d="100"/>
        </p:scale>
        <p:origin x="624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font" Target="fonts/font16.fntdata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42" Type="http://schemas.openxmlformats.org/officeDocument/2006/relationships/font" Target="fonts/font19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font" Target="fonts/font17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4" Type="http://schemas.openxmlformats.org/officeDocument/2006/relationships/font" Target="fonts/font2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openxmlformats.org/officeDocument/2006/relationships/font" Target="fonts/font20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1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363ADC-09E6-FD4B-932E-4485A3F0108B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7C66A0-413B-D942-BD25-075929779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9B26B-16D5-6F4D-96FE-A3FD21D929F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24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7DFD5-B20C-0843-B9F3-D331800CC2B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Lato Light" panose="020F0302020204030203" pitchFamily="34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Lato Light" panose="020F0302020204030203" pitchFamily="34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Lato Light" panose="020F0302020204030203" pitchFamily="34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Lato Light" panose="020F0302020204030203" pitchFamily="34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ato" panose="020F0502020204030203" pitchFamily="34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Lato" panose="020F0502020204030203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ato" panose="020F0502020204030203" pitchFamily="34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i="1" kern="1200" dirty="0">
                <a:solidFill>
                  <a:prstClr val="black"/>
                </a:solidFill>
                <a:latin typeface="OpenDyslexic" charset="0"/>
                <a:ea typeface="OpenDyslexic" charset="0"/>
                <a:cs typeface="OpenDyslexic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aseline="30000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aseline="30000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aseline="0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aseline="30000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ato" panose="020F0502020204030203" pitchFamily="34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Lato" panose="020F0502020204030203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ato" panose="020F0502020204030203" pitchFamily="34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Lato" panose="020F0502020204030203" pitchFamily="34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7DFD5-B20C-0843-B9F3-D331800CC2B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7DFD5-B20C-0843-B9F3-D331800CC2B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7DFD5-B20C-0843-B9F3-D331800CC2B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7DFD5-B20C-0843-B9F3-D331800CC2B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7DFD5-B20C-0843-B9F3-D331800CC2B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7DFD5-B20C-0843-B9F3-D331800CC2B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7DFD5-B20C-0843-B9F3-D331800CC2B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7DFD5-B20C-0843-B9F3-D331800CC2B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7DFD5-B20C-0843-B9F3-D331800CC2B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7DFD5-B20C-0843-B9F3-D331800CC2B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D7F810-DEEF-074C-B140-2A2C318EAF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Lato Light" panose="020F0302020204030203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llinsdictionary.com/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863A8EC4-655D-4546-A0AE-0671AEC23D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CD1B6FD-11D7-3849-9417-35B7467228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6750"/>
            <a:ext cx="12192000" cy="61912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00D2F8C-5C7E-D541-9EDA-A4DF2C2E2FEE}"/>
              </a:ext>
            </a:extLst>
          </p:cNvPr>
          <p:cNvSpPr txBox="1"/>
          <p:nvPr/>
        </p:nvSpPr>
        <p:spPr>
          <a:xfrm>
            <a:off x="231648" y="6581001"/>
            <a:ext cx="1176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Muli" pitchFamily="2" charset="77"/>
              </a:rPr>
              <a:t>All elements of this scheme are copyright © The Spelling Shed Ltd and may not be redistributed without permission.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62ED2B2-06CE-9849-84DD-DCF1DC2D39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7200" y="4922612"/>
            <a:ext cx="3983736" cy="8752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564A0E0-D230-8641-90BC-831B53681AAE}"/>
              </a:ext>
            </a:extLst>
          </p:cNvPr>
          <p:cNvSpPr txBox="1"/>
          <p:nvPr/>
        </p:nvSpPr>
        <p:spPr>
          <a:xfrm>
            <a:off x="4267201" y="5025808"/>
            <a:ext cx="398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>
                      <a:alpha val="39000"/>
                    </a:schemeClr>
                  </a:outerShdw>
                </a:effectLst>
                <a:latin typeface="Cookies" pitchFamily="2" charset="0"/>
              </a:rPr>
              <a:t>Challenge Weeks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16E7DB3-0D9A-8D4E-A1D6-E5CC49A337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3187" y="735105"/>
            <a:ext cx="6731762" cy="11663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510B178-264B-EB45-8E52-86150CA95EAD}"/>
              </a:ext>
            </a:extLst>
          </p:cNvPr>
          <p:cNvSpPr txBox="1"/>
          <p:nvPr/>
        </p:nvSpPr>
        <p:spPr>
          <a:xfrm>
            <a:off x="11207262" y="6596390"/>
            <a:ext cx="9847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dirty="0">
                <a:solidFill>
                  <a:schemeClr val="bg1"/>
                </a:solidFill>
              </a:rPr>
              <a:t>20/10/18</a:t>
            </a:r>
          </a:p>
        </p:txBody>
      </p:sp>
    </p:spTree>
    <p:extLst>
      <p:ext uri="{BB962C8B-B14F-4D97-AF65-F5344CB8AC3E}">
        <p14:creationId xmlns:p14="http://schemas.microsoft.com/office/powerpoint/2010/main" val="1007386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4833" y="200322"/>
            <a:ext cx="9398833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OpenDyslexicAlta" pitchFamily="2" charset="77"/>
              </a:rPr>
              <a:t>This pack contains a set of activities and games which can be used throughout the year groups during the ‘Challenge Week’ lists.   These activities can be used with spellings in any stage. </a:t>
            </a:r>
          </a:p>
          <a:p>
            <a:endParaRPr lang="en-GB" sz="1600" dirty="0">
              <a:latin typeface="OpenDyslexicAlta" pitchFamily="2" charset="77"/>
            </a:endParaRPr>
          </a:p>
          <a:p>
            <a:r>
              <a:rPr lang="en-GB" sz="1600" dirty="0">
                <a:latin typeface="OpenDyslexicAlta" pitchFamily="2" charset="77"/>
              </a:rPr>
              <a:t>Each activity comes with an instruction page for children and teacher’s notes where necessary.  This can be shared on the board for the children to read rather than printed. </a:t>
            </a:r>
          </a:p>
          <a:p>
            <a:endParaRPr lang="en-GB" sz="1600" dirty="0">
              <a:latin typeface="OpenDyslexicAlta" pitchFamily="2" charset="77"/>
            </a:endParaRPr>
          </a:p>
          <a:p>
            <a:r>
              <a:rPr lang="en-GB" sz="1600" dirty="0">
                <a:latin typeface="OpenDyslexicAlta" pitchFamily="2" charset="77"/>
              </a:rPr>
              <a:t>To conserve ink and reduce costs the resources will work effectively in black and white.</a:t>
            </a:r>
          </a:p>
          <a:p>
            <a:endParaRPr lang="en-GB" sz="1600" dirty="0">
              <a:latin typeface="OpenDyslexicAlta" pitchFamily="2" charset="77"/>
            </a:endParaRPr>
          </a:p>
          <a:p>
            <a:r>
              <a:rPr lang="en-GB" sz="1400" dirty="0">
                <a:latin typeface="OpenDyslexicAlta" pitchFamily="2" charset="77"/>
              </a:rPr>
              <a:t>1.  Battleships</a:t>
            </a:r>
          </a:p>
          <a:p>
            <a:endParaRPr lang="en-GB" sz="1400" dirty="0">
              <a:latin typeface="OpenDyslexicAlta" pitchFamily="2" charset="77"/>
            </a:endParaRPr>
          </a:p>
          <a:p>
            <a:r>
              <a:rPr lang="en-GB" sz="1400" dirty="0">
                <a:latin typeface="OpenDyslexicAlta" pitchFamily="2" charset="77"/>
              </a:rPr>
              <a:t>2.  Alphabetical Order</a:t>
            </a:r>
          </a:p>
          <a:p>
            <a:endParaRPr lang="en-GB" sz="1400" dirty="0">
              <a:latin typeface="OpenDyslexicAlta" pitchFamily="2" charset="77"/>
            </a:endParaRPr>
          </a:p>
          <a:p>
            <a:r>
              <a:rPr lang="en-GB" sz="1400" dirty="0">
                <a:latin typeface="OpenDyslexicAlta" pitchFamily="2" charset="77"/>
              </a:rPr>
              <a:t>3.  Define it! </a:t>
            </a:r>
          </a:p>
          <a:p>
            <a:endParaRPr lang="en-GB" sz="1400" dirty="0">
              <a:latin typeface="OpenDyslexicAlta" pitchFamily="2" charset="77"/>
            </a:endParaRPr>
          </a:p>
          <a:p>
            <a:r>
              <a:rPr lang="en-GB" sz="1400" dirty="0">
                <a:latin typeface="OpenDyslexicAlta" pitchFamily="2" charset="77"/>
              </a:rPr>
              <a:t>4.  The Spelling Web</a:t>
            </a:r>
          </a:p>
          <a:p>
            <a:endParaRPr lang="en-GB" sz="1400" dirty="0">
              <a:latin typeface="OpenDyslexicAlta" pitchFamily="2" charset="77"/>
            </a:endParaRPr>
          </a:p>
          <a:p>
            <a:r>
              <a:rPr lang="en-GB" sz="1400" dirty="0">
                <a:latin typeface="OpenDyslexicAlta" pitchFamily="2" charset="77"/>
              </a:rPr>
              <a:t>5.  The Synonym Shed</a:t>
            </a:r>
          </a:p>
          <a:p>
            <a:endParaRPr lang="en-GB" sz="1400" dirty="0">
              <a:latin typeface="OpenDyslexicAlta" pitchFamily="2" charset="77"/>
            </a:endParaRPr>
          </a:p>
          <a:p>
            <a:r>
              <a:rPr lang="en-GB" sz="1400" dirty="0">
                <a:latin typeface="OpenDyslexicAlta" pitchFamily="2" charset="77"/>
              </a:rPr>
              <a:t>6.  Scrabble</a:t>
            </a:r>
          </a:p>
          <a:p>
            <a:endParaRPr lang="en-GB" sz="1400" dirty="0">
              <a:latin typeface="OpenDyslexicAlta" pitchFamily="2" charset="77"/>
            </a:endParaRPr>
          </a:p>
          <a:p>
            <a:r>
              <a:rPr lang="en-GB" sz="1400" dirty="0">
                <a:latin typeface="OpenDyslexicAlta" pitchFamily="2" charset="77"/>
              </a:rPr>
              <a:t>7.  Memory Challenge</a:t>
            </a:r>
          </a:p>
          <a:p>
            <a:endParaRPr lang="en-GB" sz="1400" dirty="0">
              <a:latin typeface="OpenDyslexicAlta" pitchFamily="2" charset="77"/>
            </a:endParaRPr>
          </a:p>
          <a:p>
            <a:pPr marL="342900" indent="-342900">
              <a:buAutoNum type="arabicPeriod" startAt="8"/>
            </a:pPr>
            <a:r>
              <a:rPr lang="en-GB" sz="1400" dirty="0">
                <a:latin typeface="OpenDyslexicAlta" pitchFamily="2" charset="77"/>
              </a:rPr>
              <a:t>Spelling Search </a:t>
            </a:r>
          </a:p>
          <a:p>
            <a:pPr marL="342900" indent="-342900">
              <a:buAutoNum type="arabicPeriod" startAt="8"/>
            </a:pPr>
            <a:endParaRPr lang="en-GB" sz="1400" dirty="0">
              <a:latin typeface="OpenDyslexicAlta" pitchFamily="2" charset="77"/>
            </a:endParaRPr>
          </a:p>
          <a:p>
            <a:pPr marL="342900" indent="-342900">
              <a:buAutoNum type="arabicPeriod" startAt="8"/>
            </a:pPr>
            <a:r>
              <a:rPr lang="en-GB" sz="1400" dirty="0">
                <a:latin typeface="OpenDyslexicAlta" pitchFamily="2" charset="77"/>
              </a:rPr>
              <a:t>Cross Words</a:t>
            </a:r>
          </a:p>
          <a:p>
            <a:endParaRPr lang="en-GB" sz="1600" dirty="0">
              <a:latin typeface="OpenDyslexicAlta" pitchFamily="2" charset="77"/>
            </a:endParaRPr>
          </a:p>
          <a:p>
            <a:endParaRPr lang="en-GB" sz="1600" dirty="0"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777393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7613" y="209145"/>
            <a:ext cx="42915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Alta" pitchFamily="2" charset="77"/>
                <a:ea typeface="OpenDyslexic" charset="0"/>
                <a:cs typeface="OpenDyslexic" charset="0"/>
              </a:rPr>
              <a:t>Battleships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4694" y="1282377"/>
            <a:ext cx="1137753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</a:rPr>
              <a:t>Place your spelling words on your ‘Battleship Grid.’, You can write them in any direction </a:t>
            </a:r>
            <a:r>
              <a:rPr lang="mr-IN" dirty="0">
                <a:latin typeface="OpenDyslexicAlta" pitchFamily="2" charset="77"/>
              </a:rPr>
              <a:t>–</a:t>
            </a:r>
            <a:r>
              <a:rPr lang="en-GB" dirty="0">
                <a:latin typeface="OpenDyslexicAlta" pitchFamily="2" charset="77"/>
              </a:rPr>
              <a:t> horizontally, vertically or diagonally.  </a:t>
            </a:r>
          </a:p>
          <a:p>
            <a:endParaRPr lang="en-GB" dirty="0">
              <a:latin typeface="OpenDyslexicAlta" pitchFamily="2" charset="77"/>
            </a:endParaRPr>
          </a:p>
          <a:p>
            <a:r>
              <a:rPr lang="en-GB" dirty="0">
                <a:latin typeface="OpenDyslexicAlta" pitchFamily="2" charset="77"/>
              </a:rPr>
              <a:t>Take turns to call out a coordinate by calling out a letter and a number.</a:t>
            </a:r>
          </a:p>
          <a:p>
            <a:endParaRPr lang="en-GB" dirty="0">
              <a:latin typeface="OpenDyslexicAlta" pitchFamily="2" charset="77"/>
            </a:endParaRPr>
          </a:p>
          <a:p>
            <a:r>
              <a:rPr lang="en-GB" dirty="0">
                <a:latin typeface="OpenDyslexicAlta" pitchFamily="2" charset="77"/>
              </a:rPr>
              <a:t>If your partner calls out a coordinate and there is a letter there mark it with an ’X’.  </a:t>
            </a:r>
          </a:p>
          <a:p>
            <a:endParaRPr lang="en-GB" dirty="0">
              <a:latin typeface="OpenDyslexicAlta" pitchFamily="2" charset="77"/>
            </a:endParaRPr>
          </a:p>
          <a:p>
            <a:r>
              <a:rPr lang="en-GB" dirty="0">
                <a:latin typeface="OpenDyslexicAlta" pitchFamily="2" charset="77"/>
              </a:rPr>
              <a:t>If someone scores a hit then they can continue to call out letters until they miss. </a:t>
            </a:r>
          </a:p>
          <a:p>
            <a:endParaRPr lang="en-GB" dirty="0">
              <a:latin typeface="OpenDyslexicAlta" pitchFamily="2" charset="77"/>
            </a:endParaRPr>
          </a:p>
          <a:p>
            <a:r>
              <a:rPr lang="en-GB" dirty="0">
                <a:latin typeface="OpenDyslexicAlta" pitchFamily="2" charset="77"/>
              </a:rPr>
              <a:t>The winner is the first to sink all of their words. </a:t>
            </a:r>
          </a:p>
          <a:p>
            <a:endParaRPr lang="en-GB" dirty="0">
              <a:latin typeface="OpenDyslexicAlta" pitchFamily="2" charset="77"/>
            </a:endParaRPr>
          </a:p>
          <a:p>
            <a:r>
              <a:rPr lang="en-GB" dirty="0">
                <a:latin typeface="OpenDyslexicAlta" pitchFamily="2" charset="77"/>
              </a:rPr>
              <a:t>Teacher Note:</a:t>
            </a:r>
          </a:p>
          <a:p>
            <a:endParaRPr lang="en-GB" dirty="0">
              <a:latin typeface="OpenDyslexicAlta" pitchFamily="2" charset="77"/>
            </a:endParaRPr>
          </a:p>
          <a:p>
            <a:r>
              <a:rPr lang="en-GB" dirty="0">
                <a:latin typeface="OpenDyslexicAlta" pitchFamily="2" charset="77"/>
              </a:rPr>
              <a:t>You may want some children to add fewer words to their grid if time is tight during the lesson.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9607" y="5747371"/>
            <a:ext cx="10702977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</a:rPr>
              <a:t>Extension:  If a player scores a hit their partner reveals what the letter is.  They not down the letters and try to unscramble the hit letters. </a:t>
            </a:r>
          </a:p>
        </p:txBody>
      </p:sp>
    </p:spTree>
    <p:extLst>
      <p:ext uri="{BB962C8B-B14F-4D97-AF65-F5344CB8AC3E}">
        <p14:creationId xmlns:p14="http://schemas.microsoft.com/office/powerpoint/2010/main" val="1382404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8010114"/>
              </p:ext>
            </p:extLst>
          </p:nvPr>
        </p:nvGraphicFramePr>
        <p:xfrm>
          <a:off x="259389" y="1240611"/>
          <a:ext cx="5777868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14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57266">
                <a:tc gridSpan="11"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</a:rPr>
                        <a:t>My</a:t>
                      </a:r>
                      <a:r>
                        <a:rPr lang="en-GB" baseline="0" dirty="0">
                          <a:latin typeface="OpenDyslexicAlta" pitchFamily="2" charset="77"/>
                        </a:rPr>
                        <a:t> Spelling Ships </a:t>
                      </a:r>
                      <a:endParaRPr lang="en-GB" dirty="0">
                        <a:latin typeface="OpenDyslexicAlta" pitchFamily="2" charset="7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" charset="0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37243"/>
              </p:ext>
            </p:extLst>
          </p:nvPr>
        </p:nvGraphicFramePr>
        <p:xfrm>
          <a:off x="6138791" y="1240611"/>
          <a:ext cx="5777868" cy="51206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814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8148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57266">
                <a:tc gridSpan="12"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</a:rPr>
                        <a:t>My</a:t>
                      </a:r>
                      <a:r>
                        <a:rPr lang="en-GB" baseline="0" dirty="0">
                          <a:latin typeface="OpenDyslexicAlta" pitchFamily="2" charset="77"/>
                        </a:rPr>
                        <a:t> Partner’s Spelling Ships</a:t>
                      </a:r>
                      <a:endParaRPr lang="en-GB" dirty="0">
                        <a:latin typeface="OpenDyslexicAlta" pitchFamily="2" charset="7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72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" charset="0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" charset="0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6538969" y="604336"/>
            <a:ext cx="26050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Alta" pitchFamily="2" charset="77"/>
                <a:ea typeface="OpenDyslexic" charset="0"/>
                <a:cs typeface="OpenDyslexic" charset="0"/>
              </a:rPr>
              <a:t>Battleships</a:t>
            </a:r>
          </a:p>
        </p:txBody>
      </p:sp>
      <p:pic>
        <p:nvPicPr>
          <p:cNvPr id="1026" name="Picture 2" descr="ar Ship, Silhouette, Ship, War, Navy, Military, Nav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41" y="-332486"/>
            <a:ext cx="3747287" cy="187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410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4630" y="326036"/>
            <a:ext cx="71657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Alta" pitchFamily="2" charset="77"/>
                <a:ea typeface="OpenDyslexic" charset="0"/>
                <a:cs typeface="OpenDyslexic" charset="0"/>
              </a:rPr>
              <a:t>Alphabetical</a:t>
            </a:r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 Order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4694" y="1282377"/>
            <a:ext cx="1137753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OpenDyslexicAlta" pitchFamily="2" charset="77"/>
              </a:rPr>
              <a:t>Place your spelling words in order alphabetically.</a:t>
            </a:r>
          </a:p>
          <a:p>
            <a:endParaRPr lang="en-GB" sz="2400" dirty="0">
              <a:latin typeface="OpenDyslexicAlta" pitchFamily="2" charset="77"/>
            </a:endParaRPr>
          </a:p>
          <a:p>
            <a:r>
              <a:rPr lang="en-GB" sz="2400" dirty="0">
                <a:latin typeface="OpenDyslexicAlta" pitchFamily="2" charset="77"/>
              </a:rPr>
              <a:t>If you have more than one word starting with the same letter then you need to look at the next letter. </a:t>
            </a:r>
          </a:p>
          <a:p>
            <a:endParaRPr lang="en-GB" sz="2400" dirty="0">
              <a:latin typeface="OpenDyslexicAlta" pitchFamily="2" charset="77"/>
            </a:endParaRPr>
          </a:p>
          <a:p>
            <a:pPr algn="ctr"/>
            <a:r>
              <a:rPr lang="en-GB" sz="2400" dirty="0">
                <a:latin typeface="OpenDyslexicAlta" pitchFamily="2" charset="77"/>
              </a:rPr>
              <a:t>‘</a:t>
            </a:r>
            <a:r>
              <a:rPr lang="en-GB" sz="2400" b="1" dirty="0">
                <a:latin typeface="OpenDyslexicAlta" pitchFamily="2" charset="77"/>
              </a:rPr>
              <a:t>apple</a:t>
            </a:r>
            <a:r>
              <a:rPr lang="en-GB" sz="2400" dirty="0">
                <a:latin typeface="OpenDyslexicAlta" pitchFamily="2" charset="77"/>
              </a:rPr>
              <a:t>’ comes before ‘</a:t>
            </a:r>
            <a:r>
              <a:rPr lang="en-GB" sz="2400" b="1" dirty="0">
                <a:latin typeface="OpenDyslexicAlta" pitchFamily="2" charset="77"/>
              </a:rPr>
              <a:t>cucumber</a:t>
            </a:r>
            <a:r>
              <a:rPr lang="en-GB" sz="2400" dirty="0">
                <a:latin typeface="OpenDyslexicAlta" pitchFamily="2" charset="77"/>
              </a:rPr>
              <a:t>’ because </a:t>
            </a:r>
            <a:r>
              <a:rPr lang="en-GB" sz="2400" b="1" dirty="0">
                <a:latin typeface="OpenDyslexicAlta" pitchFamily="2" charset="77"/>
              </a:rPr>
              <a:t>a </a:t>
            </a:r>
            <a:r>
              <a:rPr lang="en-GB" sz="2400" dirty="0">
                <a:latin typeface="OpenDyslexicAlta" pitchFamily="2" charset="77"/>
              </a:rPr>
              <a:t>comes before </a:t>
            </a:r>
            <a:r>
              <a:rPr lang="en-GB" sz="2400" b="1" dirty="0">
                <a:latin typeface="OpenDyslexicAlta" pitchFamily="2" charset="77"/>
              </a:rPr>
              <a:t>c.</a:t>
            </a:r>
          </a:p>
          <a:p>
            <a:endParaRPr lang="en-GB" sz="2400" b="1" dirty="0">
              <a:latin typeface="OpenDyslexicAlta" pitchFamily="2" charset="77"/>
            </a:endParaRPr>
          </a:p>
          <a:p>
            <a:pPr algn="ctr"/>
            <a:r>
              <a:rPr lang="en-GB" sz="2400" b="1" dirty="0">
                <a:latin typeface="OpenDyslexicAlta" pitchFamily="2" charset="77"/>
              </a:rPr>
              <a:t>‘apple’ </a:t>
            </a:r>
            <a:r>
              <a:rPr lang="en-GB" sz="2400" dirty="0">
                <a:latin typeface="OpenDyslexicAlta" pitchFamily="2" charset="77"/>
              </a:rPr>
              <a:t>comes after </a:t>
            </a:r>
            <a:r>
              <a:rPr lang="en-GB" sz="2400" b="1" dirty="0">
                <a:latin typeface="OpenDyslexicAlta" pitchFamily="2" charset="77"/>
              </a:rPr>
              <a:t>’alphabet’ </a:t>
            </a:r>
            <a:r>
              <a:rPr lang="en-GB" sz="2400" dirty="0">
                <a:latin typeface="OpenDyslexicAlta" pitchFamily="2" charset="77"/>
              </a:rPr>
              <a:t>because the 2nd letter </a:t>
            </a:r>
            <a:r>
              <a:rPr lang="en-GB" sz="2400" b="1" dirty="0">
                <a:latin typeface="OpenDyslexicAlta" pitchFamily="2" charset="77"/>
              </a:rPr>
              <a:t>p</a:t>
            </a:r>
            <a:r>
              <a:rPr lang="en-GB" sz="2400" dirty="0">
                <a:latin typeface="OpenDyslexicAlta" pitchFamily="2" charset="77"/>
              </a:rPr>
              <a:t> comes after the second letter </a:t>
            </a:r>
            <a:r>
              <a:rPr lang="en-GB" sz="2400" b="1" dirty="0">
                <a:latin typeface="OpenDyslexicAlta" pitchFamily="2" charset="77"/>
              </a:rPr>
              <a:t>l</a:t>
            </a:r>
          </a:p>
          <a:p>
            <a:endParaRPr lang="en-GB" sz="2400" dirty="0">
              <a:latin typeface="OpenDyslexicAlta" pitchFamily="2" charset="77"/>
            </a:endParaRPr>
          </a:p>
          <a:p>
            <a:r>
              <a:rPr lang="en-GB" sz="2400" dirty="0">
                <a:latin typeface="OpenDyslexicAlta" pitchFamily="2" charset="77"/>
              </a:rPr>
              <a:t> </a:t>
            </a:r>
          </a:p>
          <a:p>
            <a:endParaRPr lang="en-GB" sz="2400" dirty="0">
              <a:latin typeface="OpenDyslexicAlta" pitchFamily="2" charset="77"/>
            </a:endParaRPr>
          </a:p>
          <a:p>
            <a:endParaRPr lang="en-GB" sz="2400" dirty="0">
              <a:latin typeface="OpenDyslexicAlta" pitchFamily="2" charset="77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9959" y="6130259"/>
            <a:ext cx="108270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a b c d e f g h i j k l m n o p q r s t u v w x y z </a:t>
            </a:r>
            <a:endParaRPr lang="en-GB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Dyslexic" charset="0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43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9959" y="6130259"/>
            <a:ext cx="108270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a b c d e f g h i j k l m n o p q r s t u v w x y z </a:t>
            </a:r>
            <a:endParaRPr lang="en-GB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Dyslexic" charset="0"/>
              <a:ea typeface="OpenDyslexic" charset="0"/>
              <a:cs typeface="OpenDyslexic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9248" y="257959"/>
            <a:ext cx="6598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Alta" pitchFamily="2" charset="77"/>
                <a:ea typeface="OpenDyslexic" charset="0"/>
                <a:cs typeface="OpenDyslexic" charset="0"/>
              </a:rPr>
              <a:t>Alphabetical</a:t>
            </a:r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 Order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2" y="1045289"/>
            <a:ext cx="11377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/>
              </a:rPr>
              <a:t>Copy your spelling words into the grid on the left. </a:t>
            </a:r>
          </a:p>
          <a:p>
            <a:r>
              <a:rPr lang="en-GB" dirty="0">
                <a:latin typeface="OpenDyslexicAlta"/>
              </a:rPr>
              <a:t>Rewrite the spellings into the grid on the right in alphabetical order.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5121969"/>
              </p:ext>
            </p:extLst>
          </p:nvPr>
        </p:nvGraphicFramePr>
        <p:xfrm>
          <a:off x="874871" y="1716316"/>
          <a:ext cx="3124616" cy="4364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46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674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/>
                        </a:rPr>
                        <a:t>My Spellings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3224417"/>
              </p:ext>
            </p:extLst>
          </p:nvPr>
        </p:nvGraphicFramePr>
        <p:xfrm>
          <a:off x="7173238" y="1766064"/>
          <a:ext cx="3124616" cy="436419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246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674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/>
                        </a:rPr>
                        <a:t>Alphabetical Order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67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7516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562" y="359047"/>
            <a:ext cx="3812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Define it!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4694" y="1282377"/>
            <a:ext cx="113775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400" dirty="0">
                <a:latin typeface="OpenDyslexicAlta"/>
              </a:rPr>
              <a:t>Find your word in the dictionary and read its definition. </a:t>
            </a:r>
          </a:p>
          <a:p>
            <a:pPr marL="457200" indent="-457200">
              <a:buAutoNum type="arabicPeriod"/>
            </a:pPr>
            <a:endParaRPr lang="en-GB" sz="2400" dirty="0">
              <a:latin typeface="OpenDyslexicAlta"/>
            </a:endParaRPr>
          </a:p>
          <a:p>
            <a:pPr marL="457200" indent="-457200">
              <a:buAutoNum type="arabicPeriod"/>
            </a:pPr>
            <a:r>
              <a:rPr lang="en-GB" sz="2400" dirty="0">
                <a:latin typeface="OpenDyslexicAlta"/>
              </a:rPr>
              <a:t> Use the dictionary to create a definition in your own words.</a:t>
            </a:r>
          </a:p>
          <a:p>
            <a:r>
              <a:rPr lang="en-GB" sz="2400" dirty="0"/>
              <a:t> </a:t>
            </a:r>
          </a:p>
          <a:p>
            <a:endParaRPr lang="en-GB" sz="2400" dirty="0"/>
          </a:p>
          <a:p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464694" y="5668946"/>
            <a:ext cx="113775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Muli" pitchFamily="2" charset="77"/>
              </a:rPr>
              <a:t>Teacher Note:  Online dictionaries are available. We recommend the COBUILD dictionary which is available here:  </a:t>
            </a:r>
            <a:r>
              <a:rPr lang="en-GB" sz="2000" dirty="0">
                <a:latin typeface="Muli" pitchFamily="2" charset="77"/>
                <a:hlinkClick r:id="rId2"/>
              </a:rPr>
              <a:t>https://</a:t>
            </a:r>
            <a:r>
              <a:rPr lang="en-GB" sz="2000" dirty="0" err="1">
                <a:latin typeface="Muli" pitchFamily="2" charset="77"/>
                <a:hlinkClick r:id="rId2"/>
              </a:rPr>
              <a:t>www.collinsdictionary.com</a:t>
            </a:r>
            <a:r>
              <a:rPr lang="en-GB" sz="2000" dirty="0">
                <a:latin typeface="Muli" pitchFamily="2" charset="77"/>
                <a:hlinkClick r:id="rId2"/>
              </a:rPr>
              <a:t>/  </a:t>
            </a:r>
            <a:endParaRPr lang="en-GB" sz="2000" dirty="0">
              <a:latin typeface="Muli" pitchFamily="2" charset="77"/>
            </a:endParaRPr>
          </a:p>
          <a:p>
            <a:endParaRPr lang="en-GB" sz="2000" dirty="0">
              <a:latin typeface="Muli" pitchFamily="2" charset="77"/>
            </a:endParaRPr>
          </a:p>
          <a:p>
            <a:endParaRPr lang="en-GB" sz="200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34020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953367"/>
              </p:ext>
            </p:extLst>
          </p:nvPr>
        </p:nvGraphicFramePr>
        <p:xfrm>
          <a:off x="377252" y="1229334"/>
          <a:ext cx="5508052" cy="53373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111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6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9624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/>
                        </a:rPr>
                        <a:t>Spelling</a:t>
                      </a:r>
                      <a:r>
                        <a:rPr lang="en-GB" baseline="0" dirty="0">
                          <a:latin typeface="OpenDyslexicAlta"/>
                        </a:rPr>
                        <a:t> Word</a:t>
                      </a:r>
                      <a:endParaRPr lang="en-GB" dirty="0">
                        <a:latin typeface="OpenDyslexicAlt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/>
                        </a:rPr>
                        <a:t>Definition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________________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________________</a:t>
                      </a:r>
                    </a:p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________________</a:t>
                      </a:r>
                    </a:p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________________</a:t>
                      </a:r>
                    </a:p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________________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654888"/>
              </p:ext>
            </p:extLst>
          </p:nvPr>
        </p:nvGraphicFramePr>
        <p:xfrm>
          <a:off x="6345836" y="1229334"/>
          <a:ext cx="5508052" cy="53373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111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6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9624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/>
                        </a:rPr>
                        <a:t>Spelling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/>
                        </a:rPr>
                        <a:t>Definition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________________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________________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________________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________________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________________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77252" y="306004"/>
            <a:ext cx="3812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Define it! </a:t>
            </a:r>
          </a:p>
        </p:txBody>
      </p:sp>
    </p:spTree>
    <p:extLst>
      <p:ext uri="{BB962C8B-B14F-4D97-AF65-F5344CB8AC3E}">
        <p14:creationId xmlns:p14="http://schemas.microsoft.com/office/powerpoint/2010/main" val="1753935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292" y="326036"/>
            <a:ext cx="66784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The Spelling Web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8292" y="1687111"/>
            <a:ext cx="1137753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OpenDyslexicAlta"/>
              </a:rPr>
              <a:t>Can you help this spelling spider and fill his web with tasty spelling words.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Copy each of your spellings into the web 5 times or more. 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You may want to use coloured pencils to make your web stand out. 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Ask a partner to check your spellings for you.  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5" name="Picture 4" descr="pider, Insect, Bug, Cartoon, Comic, White, Cu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43" y="4748535"/>
            <a:ext cx="2691247" cy="1959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81" y="3995803"/>
            <a:ext cx="3195965" cy="2712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8409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b, Cobweb, Vector, Nature, Spider, Hallow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003" y="0"/>
            <a:ext cx="76899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der, Insect, Bug, Cartoon, Comic, White, Cu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43" y="4307331"/>
            <a:ext cx="3297192" cy="240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209862"/>
            <a:ext cx="66784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The Spelling Web</a:t>
            </a:r>
          </a:p>
        </p:txBody>
      </p:sp>
    </p:spTree>
    <p:extLst>
      <p:ext uri="{BB962C8B-B14F-4D97-AF65-F5344CB8AC3E}">
        <p14:creationId xmlns:p14="http://schemas.microsoft.com/office/powerpoint/2010/main" val="61600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1520" y="314793"/>
            <a:ext cx="73244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The Synonym Shed</a:t>
            </a:r>
          </a:p>
        </p:txBody>
      </p:sp>
      <p:pic>
        <p:nvPicPr>
          <p:cNvPr id="4102" name="Picture 6" descr="ut, Log, Cabin, Wood, House, Rustic, Home, Rural, Bar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933" y="2613644"/>
            <a:ext cx="5145831" cy="4338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8292" y="1687111"/>
            <a:ext cx="113775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/>
              </a:rPr>
              <a:t>Welcome to The Synonym Shack here we like to find different words that have</a:t>
            </a:r>
          </a:p>
          <a:p>
            <a:r>
              <a:rPr lang="en-GB" sz="2000" dirty="0">
                <a:latin typeface="OpenDyslexicAlta"/>
              </a:rPr>
              <a:t>the same meaning. </a:t>
            </a:r>
          </a:p>
          <a:p>
            <a:endParaRPr lang="en-GB" sz="2000" dirty="0">
              <a:latin typeface="OpenDyslexicAlta"/>
            </a:endParaRPr>
          </a:p>
          <a:p>
            <a:r>
              <a:rPr lang="en-GB" sz="2000" dirty="0">
                <a:latin typeface="OpenDyslexicAlta"/>
              </a:rPr>
              <a:t>Put your spelling words on the shack roof and fill it with </a:t>
            </a:r>
          </a:p>
          <a:p>
            <a:r>
              <a:rPr lang="en-GB" sz="2000" dirty="0">
                <a:latin typeface="OpenDyslexicAlta"/>
              </a:rPr>
              <a:t>words that mean the same. </a:t>
            </a:r>
          </a:p>
          <a:p>
            <a:endParaRPr lang="en-GB" sz="2000" dirty="0"/>
          </a:p>
        </p:txBody>
      </p:sp>
      <p:grpSp>
        <p:nvGrpSpPr>
          <p:cNvPr id="3" name="Group 2"/>
          <p:cNvGrpSpPr/>
          <p:nvPr/>
        </p:nvGrpSpPr>
        <p:grpSpPr>
          <a:xfrm>
            <a:off x="3631441" y="3856336"/>
            <a:ext cx="3078555" cy="2784305"/>
            <a:chOff x="3252865" y="4249550"/>
            <a:chExt cx="2132576" cy="2135542"/>
          </a:xfrm>
        </p:grpSpPr>
        <p:pic>
          <p:nvPicPr>
            <p:cNvPr id="4104" name="Picture 8" descr="ouse, Building, Exterior, White, Roof, Door, Chimney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2865" y="4249550"/>
              <a:ext cx="2132576" cy="2135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3839468" y="5187144"/>
              <a:ext cx="959370" cy="11685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 rot="2527541">
            <a:off x="5554034" y="4124846"/>
            <a:ext cx="1037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happy</a:t>
            </a:r>
          </a:p>
        </p:txBody>
      </p:sp>
      <p:sp>
        <p:nvSpPr>
          <p:cNvPr id="11" name="TextBox 10"/>
          <p:cNvSpPr txBox="1"/>
          <p:nvPr/>
        </p:nvSpPr>
        <p:spPr>
          <a:xfrm rot="19732320">
            <a:off x="4043017" y="5017656"/>
            <a:ext cx="1037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cheery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 rot="20491468">
            <a:off x="4043017" y="5805069"/>
            <a:ext cx="1037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gleeful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 rot="1658962">
            <a:off x="5274924" y="5997195"/>
            <a:ext cx="1037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merry</a:t>
            </a:r>
            <a:endParaRPr lang="en-GB" sz="2400" dirty="0"/>
          </a:p>
        </p:txBody>
      </p:sp>
      <p:sp>
        <p:nvSpPr>
          <p:cNvPr id="14" name="TextBox 13"/>
          <p:cNvSpPr txBox="1"/>
          <p:nvPr/>
        </p:nvSpPr>
        <p:spPr>
          <a:xfrm rot="19732320">
            <a:off x="5016095" y="5037313"/>
            <a:ext cx="1037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joyful</a:t>
            </a:r>
            <a:endParaRPr lang="en-GB" sz="2400" dirty="0"/>
          </a:p>
        </p:txBody>
      </p:sp>
      <p:sp>
        <p:nvSpPr>
          <p:cNvPr id="15" name="TextBox 14"/>
          <p:cNvSpPr txBox="1"/>
          <p:nvPr/>
        </p:nvSpPr>
        <p:spPr>
          <a:xfrm rot="21419122">
            <a:off x="4759015" y="4423712"/>
            <a:ext cx="1037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jolly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430495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11519" y="314793"/>
            <a:ext cx="73244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The Synonym Shed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554554" y="1484025"/>
            <a:ext cx="2593381" cy="4961743"/>
            <a:chOff x="224770" y="776458"/>
            <a:chExt cx="3078555" cy="5864183"/>
          </a:xfrm>
        </p:grpSpPr>
        <p:grpSp>
          <p:nvGrpSpPr>
            <p:cNvPr id="2" name="Group 1"/>
            <p:cNvGrpSpPr/>
            <p:nvPr/>
          </p:nvGrpSpPr>
          <p:grpSpPr>
            <a:xfrm>
              <a:off x="224770" y="3856336"/>
              <a:ext cx="3078555" cy="2784305"/>
              <a:chOff x="3252865" y="4249550"/>
              <a:chExt cx="2132576" cy="2135542"/>
            </a:xfrm>
          </p:grpSpPr>
          <p:pic>
            <p:nvPicPr>
              <p:cNvPr id="3" name="Picture 8" descr="ouse, Building, Exterior, White, Roof, Door, Chimney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2865" y="4249550"/>
                <a:ext cx="2132576" cy="21355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Rectangle 3"/>
              <p:cNvSpPr/>
              <p:nvPr/>
            </p:nvSpPr>
            <p:spPr>
              <a:xfrm>
                <a:off x="3839468" y="5187144"/>
                <a:ext cx="959370" cy="116851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224770" y="776458"/>
              <a:ext cx="3078555" cy="2784305"/>
              <a:chOff x="3252865" y="4249550"/>
              <a:chExt cx="2132576" cy="2135542"/>
            </a:xfrm>
          </p:grpSpPr>
          <p:pic>
            <p:nvPicPr>
              <p:cNvPr id="7" name="Picture 8" descr="ouse, Building, Exterior, White, Roof, Door, Chimney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2865" y="4249550"/>
                <a:ext cx="2132576" cy="21355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Rectangle 7"/>
              <p:cNvSpPr/>
              <p:nvPr/>
            </p:nvSpPr>
            <p:spPr>
              <a:xfrm>
                <a:off x="3839468" y="5187144"/>
                <a:ext cx="959370" cy="116851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367626" y="1484025"/>
            <a:ext cx="2593381" cy="4961743"/>
            <a:chOff x="224770" y="776458"/>
            <a:chExt cx="3078555" cy="5864183"/>
          </a:xfrm>
        </p:grpSpPr>
        <p:grpSp>
          <p:nvGrpSpPr>
            <p:cNvPr id="11" name="Group 10"/>
            <p:cNvGrpSpPr/>
            <p:nvPr/>
          </p:nvGrpSpPr>
          <p:grpSpPr>
            <a:xfrm>
              <a:off x="224770" y="3856336"/>
              <a:ext cx="3078555" cy="2784305"/>
              <a:chOff x="3252865" y="4249550"/>
              <a:chExt cx="2132576" cy="2135542"/>
            </a:xfrm>
          </p:grpSpPr>
          <p:pic>
            <p:nvPicPr>
              <p:cNvPr id="15" name="Picture 8" descr="ouse, Building, Exterior, White, Roof, Door, Chimney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2865" y="4249550"/>
                <a:ext cx="2132576" cy="21355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Rectangle 15"/>
              <p:cNvSpPr/>
              <p:nvPr/>
            </p:nvSpPr>
            <p:spPr>
              <a:xfrm>
                <a:off x="3839468" y="5187144"/>
                <a:ext cx="959370" cy="116851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224770" y="776458"/>
              <a:ext cx="3078555" cy="2784305"/>
              <a:chOff x="3252865" y="4249550"/>
              <a:chExt cx="2132576" cy="2135542"/>
            </a:xfrm>
          </p:grpSpPr>
          <p:pic>
            <p:nvPicPr>
              <p:cNvPr id="13" name="Picture 8" descr="ouse, Building, Exterior, White, Roof, Door, Chimney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2865" y="4249550"/>
                <a:ext cx="2132576" cy="21355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Rectangle 13"/>
              <p:cNvSpPr/>
              <p:nvPr/>
            </p:nvSpPr>
            <p:spPr>
              <a:xfrm>
                <a:off x="3839468" y="5187144"/>
                <a:ext cx="959370" cy="116851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6148383" y="1484025"/>
            <a:ext cx="2593381" cy="4961743"/>
            <a:chOff x="224770" y="776458"/>
            <a:chExt cx="3078555" cy="5864183"/>
          </a:xfrm>
        </p:grpSpPr>
        <p:grpSp>
          <p:nvGrpSpPr>
            <p:cNvPr id="18" name="Group 17"/>
            <p:cNvGrpSpPr/>
            <p:nvPr/>
          </p:nvGrpSpPr>
          <p:grpSpPr>
            <a:xfrm>
              <a:off x="224770" y="3856336"/>
              <a:ext cx="3078555" cy="2784305"/>
              <a:chOff x="3252865" y="4249550"/>
              <a:chExt cx="2132576" cy="2135542"/>
            </a:xfrm>
          </p:grpSpPr>
          <p:pic>
            <p:nvPicPr>
              <p:cNvPr id="22" name="Picture 8" descr="ouse, Building, Exterior, White, Roof, Door, Chimney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2865" y="4249550"/>
                <a:ext cx="2132576" cy="21355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3839468" y="5187144"/>
                <a:ext cx="959370" cy="116851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224770" y="776458"/>
              <a:ext cx="3078555" cy="2784305"/>
              <a:chOff x="3252865" y="4249550"/>
              <a:chExt cx="2132576" cy="2135542"/>
            </a:xfrm>
          </p:grpSpPr>
          <p:pic>
            <p:nvPicPr>
              <p:cNvPr id="20" name="Picture 8" descr="ouse, Building, Exterior, White, Roof, Door, Chimney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2865" y="4249550"/>
                <a:ext cx="2132576" cy="21355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Rectangle 20"/>
              <p:cNvSpPr/>
              <p:nvPr/>
            </p:nvSpPr>
            <p:spPr>
              <a:xfrm>
                <a:off x="3839468" y="5187144"/>
                <a:ext cx="959370" cy="116851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4" name="Group 23"/>
          <p:cNvGrpSpPr/>
          <p:nvPr/>
        </p:nvGrpSpPr>
        <p:grpSpPr>
          <a:xfrm>
            <a:off x="9041485" y="1484025"/>
            <a:ext cx="2593381" cy="4961743"/>
            <a:chOff x="224770" y="776458"/>
            <a:chExt cx="3078555" cy="5864183"/>
          </a:xfrm>
        </p:grpSpPr>
        <p:grpSp>
          <p:nvGrpSpPr>
            <p:cNvPr id="25" name="Group 24"/>
            <p:cNvGrpSpPr/>
            <p:nvPr/>
          </p:nvGrpSpPr>
          <p:grpSpPr>
            <a:xfrm>
              <a:off x="224770" y="3856336"/>
              <a:ext cx="3078555" cy="2784305"/>
              <a:chOff x="3252865" y="4249550"/>
              <a:chExt cx="2132576" cy="2135542"/>
            </a:xfrm>
          </p:grpSpPr>
          <p:pic>
            <p:nvPicPr>
              <p:cNvPr id="29" name="Picture 8" descr="ouse, Building, Exterior, White, Roof, Door, Chimney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2865" y="4249550"/>
                <a:ext cx="2132576" cy="21355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0" name="Rectangle 29"/>
              <p:cNvSpPr/>
              <p:nvPr/>
            </p:nvSpPr>
            <p:spPr>
              <a:xfrm>
                <a:off x="3839468" y="5187144"/>
                <a:ext cx="959370" cy="116851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224770" y="776458"/>
              <a:ext cx="3078555" cy="2784305"/>
              <a:chOff x="3252865" y="4249550"/>
              <a:chExt cx="2132576" cy="2135542"/>
            </a:xfrm>
          </p:grpSpPr>
          <p:pic>
            <p:nvPicPr>
              <p:cNvPr id="27" name="Picture 8" descr="ouse, Building, Exterior, White, Roof, Door, Chimney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52865" y="4249550"/>
                <a:ext cx="2132576" cy="21355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" name="Rectangle 27"/>
              <p:cNvSpPr/>
              <p:nvPr/>
            </p:nvSpPr>
            <p:spPr>
              <a:xfrm>
                <a:off x="3839468" y="5187144"/>
                <a:ext cx="959370" cy="116851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337992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19259" y="299802"/>
            <a:ext cx="33618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Alta" pitchFamily="2" charset="77"/>
                <a:ea typeface="OpenDyslexic" charset="0"/>
                <a:cs typeface="OpenDyslexic" charset="0"/>
              </a:rPr>
              <a:t>Scrabble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17" y="2334352"/>
            <a:ext cx="6934200" cy="11684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07232" y="1358258"/>
            <a:ext cx="113775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/>
              </a:rPr>
              <a:t>In the game of ‘Scrabble’ letters are given a score. </a:t>
            </a:r>
          </a:p>
          <a:p>
            <a:r>
              <a:rPr lang="en-GB" sz="2000" dirty="0">
                <a:latin typeface="OpenDyslexicAlta"/>
              </a:rPr>
              <a:t>You can see the scores on the tiles below.  A is worth 1 and B is worth 3</a:t>
            </a:r>
            <a:r>
              <a:rPr lang="mr-IN" sz="2000" dirty="0">
                <a:latin typeface="OpenDyslexicAlta"/>
              </a:rPr>
              <a:t>…</a:t>
            </a:r>
            <a:endParaRPr lang="en-GB" sz="2000" dirty="0">
              <a:latin typeface="OpenDyslexicAlt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0317" y="3519126"/>
            <a:ext cx="1137753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/>
              </a:rPr>
              <a:t>The word bank is worth B </a:t>
            </a:r>
            <a:r>
              <a:rPr lang="mr-IN" sz="2000" dirty="0">
                <a:latin typeface="OpenDyslexicAlta"/>
              </a:rPr>
              <a:t>–</a:t>
            </a:r>
            <a:r>
              <a:rPr lang="en-GB" sz="2000" dirty="0">
                <a:latin typeface="OpenDyslexicAlta"/>
              </a:rPr>
              <a:t> 3 points, A </a:t>
            </a:r>
            <a:r>
              <a:rPr lang="mr-IN" sz="2000" dirty="0">
                <a:latin typeface="OpenDyslexicAlta"/>
              </a:rPr>
              <a:t>–</a:t>
            </a:r>
            <a:r>
              <a:rPr lang="en-GB" sz="2000" dirty="0">
                <a:latin typeface="OpenDyslexicAlta"/>
              </a:rPr>
              <a:t> 1 point, N </a:t>
            </a:r>
            <a:r>
              <a:rPr lang="mr-IN" sz="2000" dirty="0">
                <a:latin typeface="OpenDyslexicAlta"/>
              </a:rPr>
              <a:t>–</a:t>
            </a:r>
            <a:r>
              <a:rPr lang="en-GB" sz="2000" dirty="0">
                <a:latin typeface="OpenDyslexicAlta"/>
              </a:rPr>
              <a:t> 1 point and K </a:t>
            </a:r>
            <a:r>
              <a:rPr lang="mr-IN" sz="2000" dirty="0">
                <a:latin typeface="OpenDyslexicAlta"/>
              </a:rPr>
              <a:t>–</a:t>
            </a:r>
            <a:r>
              <a:rPr lang="en-GB" sz="2000" dirty="0">
                <a:latin typeface="OpenDyslexicAlta"/>
              </a:rPr>
              <a:t> 5 Points so 10 points. </a:t>
            </a:r>
          </a:p>
          <a:p>
            <a:endParaRPr lang="en-GB" sz="2000" dirty="0">
              <a:latin typeface="OpenDyslexicAlta"/>
            </a:endParaRPr>
          </a:p>
          <a:p>
            <a:r>
              <a:rPr lang="en-GB" sz="2000" dirty="0">
                <a:latin typeface="OpenDyslexicAlta"/>
              </a:rPr>
              <a:t>Can you find the score </a:t>
            </a:r>
          </a:p>
          <a:p>
            <a:r>
              <a:rPr lang="en-GB" sz="2000" dirty="0">
                <a:latin typeface="OpenDyslexicAlta"/>
              </a:rPr>
              <a:t>for each of your words?</a:t>
            </a:r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4659682" y="4362138"/>
            <a:ext cx="7188170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OpenDyslexicAlta"/>
                <a:ea typeface="OpenDyslexic" charset="0"/>
                <a:cs typeface="OpenDyslexic" charset="0"/>
              </a:rPr>
              <a:t>Challenge questions</a:t>
            </a:r>
          </a:p>
          <a:p>
            <a:endParaRPr lang="en-GB" dirty="0">
              <a:latin typeface="OpenDyslexicAlta"/>
            </a:endParaRPr>
          </a:p>
          <a:p>
            <a:r>
              <a:rPr lang="en-GB" dirty="0">
                <a:latin typeface="OpenDyslexicAlta"/>
              </a:rPr>
              <a:t>Can you find a word which scores more than 20?</a:t>
            </a:r>
          </a:p>
          <a:p>
            <a:r>
              <a:rPr lang="en-GB" dirty="0">
                <a:latin typeface="OpenDyslexicAlta"/>
              </a:rPr>
              <a:t>Can you find a word which scores more than 50 or 100?</a:t>
            </a:r>
          </a:p>
          <a:p>
            <a:br>
              <a:rPr lang="en-GB" dirty="0">
                <a:latin typeface="OpenDyslexicAlta"/>
              </a:rPr>
            </a:br>
            <a:r>
              <a:rPr lang="en-GB" dirty="0">
                <a:latin typeface="OpenDyslexicAlta"/>
              </a:rPr>
              <a:t>Can you add a suffix or prefix to one of your spelling words to make them score higher?</a:t>
            </a:r>
          </a:p>
        </p:txBody>
      </p:sp>
    </p:spTree>
    <p:extLst>
      <p:ext uri="{BB962C8B-B14F-4D97-AF65-F5344CB8AC3E}">
        <p14:creationId xmlns:p14="http://schemas.microsoft.com/office/powerpoint/2010/main" val="159127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80373" y="335842"/>
            <a:ext cx="33618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Alta" pitchFamily="2" charset="77"/>
                <a:ea typeface="OpenDyslexic" charset="0"/>
                <a:cs typeface="OpenDyslexic" charset="0"/>
              </a:rPr>
              <a:t>Scrabble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13" y="238971"/>
            <a:ext cx="5609860" cy="945251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581993"/>
              </p:ext>
            </p:extLst>
          </p:nvPr>
        </p:nvGraphicFramePr>
        <p:xfrm>
          <a:off x="377252" y="1229334"/>
          <a:ext cx="5508052" cy="53373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111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6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9624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</a:rPr>
                        <a:t>Spelling</a:t>
                      </a:r>
                      <a:r>
                        <a:rPr lang="en-GB" baseline="0" dirty="0">
                          <a:latin typeface="OpenDyslexicAlta" pitchFamily="2" charset="77"/>
                        </a:rPr>
                        <a:t> Word</a:t>
                      </a:r>
                      <a:endParaRPr lang="en-GB" dirty="0"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</a:rPr>
                        <a:t>Scrabble Score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________________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________________</a:t>
                      </a:r>
                    </a:p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________________</a:t>
                      </a:r>
                    </a:p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________________</a:t>
                      </a:r>
                    </a:p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________________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466333"/>
              </p:ext>
            </p:extLst>
          </p:nvPr>
        </p:nvGraphicFramePr>
        <p:xfrm>
          <a:off x="6137733" y="1229334"/>
          <a:ext cx="5508052" cy="53373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111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6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9624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</a:rPr>
                        <a:t>Spelling</a:t>
                      </a:r>
                      <a:r>
                        <a:rPr lang="en-GB" baseline="0" dirty="0">
                          <a:latin typeface="OpenDyslexicAlta" pitchFamily="2" charset="77"/>
                        </a:rPr>
                        <a:t> Word</a:t>
                      </a:r>
                      <a:endParaRPr lang="en-GB" dirty="0"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</a:rPr>
                        <a:t>Scrabble Scorer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________________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________________</a:t>
                      </a:r>
                    </a:p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________________</a:t>
                      </a:r>
                    </a:p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________________</a:t>
                      </a:r>
                    </a:p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9432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________________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68371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778" y="351231"/>
            <a:ext cx="47468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Memory </a:t>
            </a:r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Alta" pitchFamily="2" charset="77"/>
                <a:ea typeface="OpenDyslexic" charset="0"/>
                <a:cs typeface="OpenDyslexic" charset="0"/>
              </a:rPr>
              <a:t>Challenge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9778" y="1387308"/>
            <a:ext cx="1137753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OpenDyslexicAlta"/>
              </a:rPr>
              <a:t>In this game you will play against a partner. 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Copy 5 </a:t>
            </a:r>
            <a:r>
              <a:rPr lang="mr-IN" sz="2400" dirty="0">
                <a:latin typeface="OpenDyslexicAlta"/>
              </a:rPr>
              <a:t>–</a:t>
            </a:r>
            <a:r>
              <a:rPr lang="en-GB" sz="2400" dirty="0">
                <a:latin typeface="OpenDyslexicAlta"/>
              </a:rPr>
              <a:t> 10 of your spellings onto a whiteboard.  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Allow your partner 30 seconds to study your spellings. 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After 30 seconds, secretly rub out one of the spellings, can your partner identify which word is missing? 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If they guess it right then they receive a point.  If they guess incorrectly then you get a point. 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Take turns of writing down the spellings. </a:t>
            </a:r>
          </a:p>
        </p:txBody>
      </p:sp>
    </p:spTree>
    <p:extLst>
      <p:ext uri="{BB962C8B-B14F-4D97-AF65-F5344CB8AC3E}">
        <p14:creationId xmlns:p14="http://schemas.microsoft.com/office/powerpoint/2010/main" val="987973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778" y="351231"/>
            <a:ext cx="47468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Memory Challenge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9778" y="1387308"/>
            <a:ext cx="113775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Muli" pitchFamily="2" charset="77"/>
              </a:rPr>
              <a:t>Teacher Notes</a:t>
            </a:r>
          </a:p>
          <a:p>
            <a:endParaRPr lang="en-GB" sz="2400" dirty="0">
              <a:latin typeface="Muli" pitchFamily="2" charset="77"/>
            </a:endParaRPr>
          </a:p>
          <a:p>
            <a:r>
              <a:rPr lang="en-GB" sz="2400" dirty="0">
                <a:latin typeface="Muli" pitchFamily="2" charset="77"/>
              </a:rPr>
              <a:t>A variation on this game would be for one child to write down 5-8 spellings.  In this case, add a word and their partner guesses which word has been added. </a:t>
            </a:r>
          </a:p>
          <a:p>
            <a:endParaRPr lang="en-GB" sz="2400" dirty="0">
              <a:latin typeface="Muli" pitchFamily="2" charset="77"/>
            </a:endParaRPr>
          </a:p>
          <a:p>
            <a:r>
              <a:rPr lang="en-GB" sz="2400" dirty="0">
                <a:latin typeface="Muli" pitchFamily="2" charset="77"/>
              </a:rPr>
              <a:t>They could scramble the letters of one of the words and their partner guesses what the word is. </a:t>
            </a:r>
          </a:p>
          <a:p>
            <a:endParaRPr lang="en-GB" sz="2400" dirty="0">
              <a:latin typeface="Muli" pitchFamily="2" charset="77"/>
            </a:endParaRPr>
          </a:p>
          <a:p>
            <a:r>
              <a:rPr lang="en-GB" sz="2400" dirty="0">
                <a:latin typeface="Muli" pitchFamily="2" charset="77"/>
              </a:rPr>
              <a:t>Children could rub out single letters in one of their words and their partners have to say which letters have been missed out. </a:t>
            </a:r>
          </a:p>
          <a:p>
            <a:endParaRPr lang="en-GB" sz="2400" dirty="0">
              <a:latin typeface="Muli" pitchFamily="2" charset="77"/>
            </a:endParaRPr>
          </a:p>
          <a:p>
            <a:endParaRPr lang="en-GB" sz="240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468672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778" y="396201"/>
            <a:ext cx="47912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Spelling </a:t>
            </a: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Alta" pitchFamily="2" charset="77"/>
                <a:ea typeface="OpenDyslexic" charset="0"/>
                <a:cs typeface="OpenDyslexic" charset="0"/>
              </a:rPr>
              <a:t>Search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9778" y="1387308"/>
            <a:ext cx="1137753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OpenDyslexicAlta"/>
              </a:rPr>
              <a:t>Create a word search of this week’s spellings and challenge one of your friends to solve them. </a:t>
            </a:r>
          </a:p>
          <a:p>
            <a:br>
              <a:rPr lang="en-GB" sz="2400" dirty="0">
                <a:latin typeface="OpenDyslexicAlta"/>
              </a:rPr>
            </a:br>
            <a:r>
              <a:rPr lang="en-GB" sz="2400" dirty="0">
                <a:latin typeface="OpenDyslexicAlta"/>
              </a:rPr>
              <a:t>Can you find where their words are hidden before they find yours?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Step 1.  Add the words to the grid. You can add them in any direction </a:t>
            </a:r>
            <a:r>
              <a:rPr lang="mr-IN" sz="2400" dirty="0">
                <a:latin typeface="OpenDyslexicAlta"/>
              </a:rPr>
              <a:t>–</a:t>
            </a:r>
            <a:r>
              <a:rPr lang="en-GB" sz="2400" dirty="0">
                <a:latin typeface="OpenDyslexicAlta"/>
              </a:rPr>
              <a:t> vertically, horizontally, diagonally and even backwards. 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Step 2:  Add in letters at random to fill in the grid. 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Tip:  Using letters that are used in the spelling words makes finding the real words more difficult. </a:t>
            </a:r>
          </a:p>
          <a:p>
            <a:endParaRPr lang="en-GB" sz="2400" dirty="0">
              <a:latin typeface="OpenDyslexicAlta"/>
            </a:endParaRP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96577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429636"/>
              </p:ext>
            </p:extLst>
          </p:nvPr>
        </p:nvGraphicFramePr>
        <p:xfrm>
          <a:off x="1663904" y="1342904"/>
          <a:ext cx="8752484" cy="51317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408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6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92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72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67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679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67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679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3679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457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56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56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56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56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800120" y="351231"/>
            <a:ext cx="39661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Spelling </a:t>
            </a:r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Alta" pitchFamily="2" charset="77"/>
                <a:ea typeface="OpenDyslexic" charset="0"/>
                <a:cs typeface="OpenDyslexic" charset="0"/>
              </a:rPr>
              <a:t>Search</a:t>
            </a:r>
          </a:p>
        </p:txBody>
      </p:sp>
    </p:spTree>
    <p:extLst>
      <p:ext uri="{BB962C8B-B14F-4D97-AF65-F5344CB8AC3E}">
        <p14:creationId xmlns:p14="http://schemas.microsoft.com/office/powerpoint/2010/main" val="11868266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778" y="396201"/>
            <a:ext cx="47912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Crosswords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9778" y="1372318"/>
            <a:ext cx="113775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OpenDyslexicAlta"/>
              </a:rPr>
              <a:t>Can you link your words to make a cross word?</a:t>
            </a:r>
          </a:p>
          <a:p>
            <a:br>
              <a:rPr lang="en-GB" sz="2400" dirty="0">
                <a:latin typeface="OpenDyslexicAlta"/>
              </a:rPr>
            </a:br>
            <a:r>
              <a:rPr lang="en-GB" sz="2400" dirty="0">
                <a:latin typeface="OpenDyslexicAlta"/>
              </a:rPr>
              <a:t>Complete the grid by adding your words to link as many words from your list as possible.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Tip:  Practise joining words on a whiteboard first, this way you can move them around. </a:t>
            </a:r>
          </a:p>
          <a:p>
            <a:endParaRPr lang="en-GB" sz="2400" dirty="0">
              <a:latin typeface="OpenDyslexicAlta"/>
            </a:endParaRPr>
          </a:p>
          <a:p>
            <a:r>
              <a:rPr lang="en-GB" sz="2400" dirty="0">
                <a:latin typeface="OpenDyslexicAlta"/>
              </a:rPr>
              <a:t>Remember: Your words can be positioned </a:t>
            </a:r>
          </a:p>
          <a:p>
            <a:r>
              <a:rPr lang="en-GB" sz="2400" dirty="0">
                <a:latin typeface="OpenDyslexicAlta"/>
              </a:rPr>
              <a:t>horizontally, vertically and diagonally.   </a:t>
            </a:r>
          </a:p>
          <a:p>
            <a:endParaRPr lang="en-GB" sz="2400" dirty="0">
              <a:latin typeface="OpenDyslexicAlta"/>
            </a:endParaRPr>
          </a:p>
          <a:p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158" y="4137477"/>
            <a:ext cx="4248064" cy="25570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641756" y="4137477"/>
            <a:ext cx="273577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12960788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98816" y="1447835"/>
          <a:ext cx="8752484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408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6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92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72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40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67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679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67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679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3679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457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56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56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56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56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i="0" dirty="0">
                        <a:effectLst/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429772" y="421779"/>
            <a:ext cx="32287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Dyslexic" charset="0"/>
                <a:ea typeface="OpenDyslexic" charset="0"/>
                <a:cs typeface="OpenDyslexic" charset="0"/>
              </a:rPr>
              <a:t>Cross words</a:t>
            </a:r>
          </a:p>
        </p:txBody>
      </p:sp>
    </p:spTree>
    <p:extLst>
      <p:ext uri="{BB962C8B-B14F-4D97-AF65-F5344CB8AC3E}">
        <p14:creationId xmlns:p14="http://schemas.microsoft.com/office/powerpoint/2010/main" val="1151667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5826</TotalTime>
  <Words>1123</Words>
  <Application>Microsoft Office PowerPoint</Application>
  <PresentationFormat>Widescreen</PresentationFormat>
  <Paragraphs>238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Muli</vt:lpstr>
      <vt:lpstr>Arial</vt:lpstr>
      <vt:lpstr>Calibri</vt:lpstr>
      <vt:lpstr>OpenDyslexic</vt:lpstr>
      <vt:lpstr>Cookies</vt:lpstr>
      <vt:lpstr>Lato Light</vt:lpstr>
      <vt:lpstr>OpenDyslexicAlta</vt:lpstr>
      <vt:lpstr>Lato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d.pritchard81@gmail.com</cp:lastModifiedBy>
  <cp:revision>137</cp:revision>
  <cp:lastPrinted>2018-09-02T20:42:46Z</cp:lastPrinted>
  <dcterms:created xsi:type="dcterms:W3CDTF">2018-08-06T08:16:18Z</dcterms:created>
  <dcterms:modified xsi:type="dcterms:W3CDTF">2021-01-24T14:04:59Z</dcterms:modified>
</cp:coreProperties>
</file>