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28" r:id="rId2"/>
    <p:sldId id="277" r:id="rId3"/>
    <p:sldId id="295" r:id="rId4"/>
    <p:sldId id="483" r:id="rId5"/>
    <p:sldId id="296" r:id="rId6"/>
    <p:sldId id="484" r:id="rId7"/>
    <p:sldId id="266" r:id="rId8"/>
    <p:sldId id="267" r:id="rId9"/>
    <p:sldId id="485" r:id="rId10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uli" panose="020B0604020202020204" charset="0"/>
      <p:regular r:id="rId17"/>
      <p:bold r:id="rId18"/>
    </p:embeddedFont>
    <p:embeddedFont>
      <p:font typeface="OpenDyslexicAlta" panose="020B060402020202020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45" autoAdjust="0"/>
    <p:restoredTop sz="87211" autoAdjust="0"/>
  </p:normalViewPr>
  <p:slideViewPr>
    <p:cSldViewPr snapToGrid="0" snapToObjects="1">
      <p:cViewPr varScale="1">
        <p:scale>
          <a:sx n="71" d="100"/>
          <a:sy n="71" d="100"/>
        </p:scale>
        <p:origin x="6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17/01/2021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12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388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7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058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164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832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GB" dirty="0"/>
              <a:t>The prefix ‘inter-’ means between, amongst or during.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18643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DBE228-6D41-A748-9592-1AE43A5B93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2B884-3FE8-CF4F-BAE3-4C745B9084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16013" y="788047"/>
            <a:ext cx="427037" cy="362803"/>
          </a:xfrm>
        </p:spPr>
        <p:txBody>
          <a:bodyPr/>
          <a:lstStyle/>
          <a:p>
            <a:r>
              <a:rPr lang="en-GB" dirty="0"/>
              <a:t> 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B32AF4-9343-2540-89B6-82250EA03E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dirty="0"/>
              <a:t> The prefix ‘inter-’ means between, amongst or during. 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A36E15-7309-2E4B-8E87-7493AD89C1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fontAlgn="t"/>
            <a:r>
              <a:rPr lang="en-GB" dirty="0"/>
              <a:t>interact</a:t>
            </a:r>
          </a:p>
          <a:p>
            <a:pPr fontAlgn="t"/>
            <a:r>
              <a:rPr lang="en-GB" dirty="0"/>
              <a:t>intercity</a:t>
            </a:r>
          </a:p>
          <a:p>
            <a:pPr fontAlgn="t"/>
            <a:r>
              <a:rPr lang="en-GB" dirty="0"/>
              <a:t>international</a:t>
            </a:r>
          </a:p>
          <a:p>
            <a:pPr fontAlgn="t"/>
            <a:r>
              <a:rPr lang="en-GB" dirty="0"/>
              <a:t>interfere</a:t>
            </a:r>
          </a:p>
          <a:p>
            <a:pPr fontAlgn="t"/>
            <a:r>
              <a:rPr lang="en-GB" dirty="0"/>
              <a:t>interview</a:t>
            </a:r>
          </a:p>
          <a:p>
            <a:pPr fontAlgn="t"/>
            <a:r>
              <a:rPr lang="en-GB" dirty="0"/>
              <a:t>intercept</a:t>
            </a:r>
          </a:p>
          <a:p>
            <a:pPr fontAlgn="t"/>
            <a:r>
              <a:rPr lang="en-GB" dirty="0"/>
              <a:t>intercom</a:t>
            </a:r>
          </a:p>
          <a:p>
            <a:pPr fontAlgn="t"/>
            <a:r>
              <a:rPr lang="en-GB" dirty="0"/>
              <a:t>internet</a:t>
            </a:r>
          </a:p>
          <a:p>
            <a:pPr fontAlgn="t"/>
            <a:r>
              <a:rPr lang="en-GB" dirty="0"/>
              <a:t>interchange</a:t>
            </a:r>
          </a:p>
          <a:p>
            <a:pPr fontAlgn="t"/>
            <a:r>
              <a:rPr lang="en-GB" dirty="0"/>
              <a:t>interface</a:t>
            </a:r>
          </a:p>
          <a:p>
            <a:endParaRPr lang="en-GB" dirty="0"/>
          </a:p>
        </p:txBody>
      </p:sp>
      <p:graphicFrame>
        <p:nvGraphicFramePr>
          <p:cNvPr id="7" name="Table Placeholder 6">
            <a:extLst>
              <a:ext uri="{FF2B5EF4-FFF2-40B4-BE49-F238E27FC236}">
                <a16:creationId xmlns:a16="http://schemas.microsoft.com/office/drawing/2014/main" id="{D4514438-BDEC-AA4B-BC27-4CCE78A121F0}"/>
              </a:ext>
            </a:extLst>
          </p:cNvPr>
          <p:cNvGraphicFramePr>
            <a:graphicFrameLocks noGrp="1"/>
          </p:cNvGraphicFramePr>
          <p:nvPr>
            <p:ph type="tbl" sz="quarter" idx="4294967295"/>
            <p:extLst>
              <p:ext uri="{D42A27DB-BD31-4B8C-83A1-F6EECF244321}">
                <p14:modId xmlns:p14="http://schemas.microsoft.com/office/powerpoint/2010/main" val="2148930854"/>
              </p:ext>
            </p:extLst>
          </p:nvPr>
        </p:nvGraphicFramePr>
        <p:xfrm>
          <a:off x="3429000" y="1311275"/>
          <a:ext cx="8545882" cy="52685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7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3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90863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Introduction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The prefix ‘inter’ is added to words to make them mean between, amongst or during. </a:t>
                      </a:r>
                    </a:p>
                    <a:p>
                      <a:endParaRPr lang="en-GB" sz="1700" b="0" i="0" dirty="0">
                        <a:latin typeface="Muli" pitchFamily="2" charset="77"/>
                      </a:endParaRPr>
                    </a:p>
                    <a:p>
                      <a:r>
                        <a:rPr lang="en-GB" sz="1700" b="0" i="0" dirty="0">
                          <a:latin typeface="Muli" pitchFamily="2" charset="77"/>
                        </a:rPr>
                        <a:t>Ask children to partner talk for one minute to think of any words beginning with the prefix ‘inter’.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373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Main Teaching Activity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 baseline="0" dirty="0">
                          <a:latin typeface="Muli" pitchFamily="2" charset="77"/>
                        </a:rPr>
                        <a:t>To help children understand how the words mean between, amongst or during, use the power point slide to get them to match up the  definitions with the correct word.</a:t>
                      </a:r>
                    </a:p>
                    <a:p>
                      <a:endParaRPr lang="en-GB" sz="17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700" b="0" i="0" baseline="0" dirty="0">
                          <a:latin typeface="Muli" pitchFamily="2" charset="77"/>
                        </a:rPr>
                        <a:t>Check answers and discuss misconceptions. Children could work independently or in a pair.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0357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Independent 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Get children to write the word ‘international’ across their mini white board. Set a 7 minute timer and see who can add as many of the spelling list words in to a scrabble web as possible.</a:t>
                      </a:r>
                    </a:p>
                    <a:p>
                      <a:endParaRPr lang="en-GB" sz="1700" b="0" i="0" dirty="0">
                        <a:latin typeface="Muli" pitchFamily="2" charset="77"/>
                      </a:endParaRPr>
                    </a:p>
                    <a:p>
                      <a:r>
                        <a:rPr lang="en-GB" sz="1700" b="0" i="0" dirty="0">
                          <a:latin typeface="Muli" pitchFamily="2" charset="77"/>
                        </a:rPr>
                        <a:t>You can use the example on the slide below if they need some support getting started.</a:t>
                      </a:r>
                      <a:br>
                        <a:rPr lang="en-GB" sz="1700" b="0" i="0" dirty="0">
                          <a:latin typeface="Muli" pitchFamily="2" charset="77"/>
                        </a:rPr>
                      </a:br>
                      <a:endParaRPr lang="en-GB" sz="1700" b="0" i="0" dirty="0">
                        <a:latin typeface="Muli" pitchFamily="2" charset="77"/>
                      </a:endParaRPr>
                    </a:p>
                    <a:p>
                      <a:r>
                        <a:rPr lang="en-GB" sz="1700" b="0" i="0" dirty="0">
                          <a:latin typeface="Muli" pitchFamily="2" charset="77"/>
                        </a:rPr>
                        <a:t>Feedback and if time, draw a scrabble web on the board as a class.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445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859D-17CA-AE45-8AD8-D6721354A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499" y="884236"/>
            <a:ext cx="10515600" cy="1325563"/>
          </a:xfrm>
        </p:spPr>
        <p:txBody>
          <a:bodyPr>
            <a:noAutofit/>
          </a:bodyPr>
          <a:lstStyle/>
          <a:p>
            <a:r>
              <a:rPr lang="en-GB" sz="3600" dirty="0"/>
              <a:t>Match the definition with the meaning: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C6AE331-0BBD-4B7D-989F-2A9A72D3E2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221845"/>
              </p:ext>
            </p:extLst>
          </p:nvPr>
        </p:nvGraphicFramePr>
        <p:xfrm>
          <a:off x="989556" y="2209799"/>
          <a:ext cx="9916569" cy="36099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41326">
                  <a:extLst>
                    <a:ext uri="{9D8B030D-6E8A-4147-A177-3AD203B41FA5}">
                      <a16:colId xmlns:a16="http://schemas.microsoft.com/office/drawing/2014/main" val="1346488415"/>
                    </a:ext>
                  </a:extLst>
                </a:gridCol>
                <a:gridCol w="1531656">
                  <a:extLst>
                    <a:ext uri="{9D8B030D-6E8A-4147-A177-3AD203B41FA5}">
                      <a16:colId xmlns:a16="http://schemas.microsoft.com/office/drawing/2014/main" val="1384051603"/>
                    </a:ext>
                  </a:extLst>
                </a:gridCol>
                <a:gridCol w="6543587">
                  <a:extLst>
                    <a:ext uri="{9D8B030D-6E8A-4147-A177-3AD203B41FA5}">
                      <a16:colId xmlns:a16="http://schemas.microsoft.com/office/drawing/2014/main" val="2556261791"/>
                    </a:ext>
                  </a:extLst>
                </a:gridCol>
              </a:tblGrid>
              <a:tr h="902494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</a:rPr>
                        <a:t>intergalactic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</a:rPr>
                        <a:t>A global, online computer network.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589277"/>
                  </a:ext>
                </a:extLst>
              </a:tr>
              <a:tr h="902494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</a:rPr>
                        <a:t>interview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Relating to, or moving between, two or more galaxies in the universe.</a:t>
                      </a:r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8098980"/>
                  </a:ext>
                </a:extLst>
              </a:tr>
              <a:tr h="902494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</a:rPr>
                        <a:t>international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A process that occurs when you want to get a job.</a:t>
                      </a:r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4275686"/>
                  </a:ext>
                </a:extLst>
              </a:tr>
              <a:tr h="902494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</a:rPr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Existing, occurring or carried out between nations.</a:t>
                      </a:r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146345"/>
                  </a:ext>
                </a:extLst>
              </a:tr>
            </a:tbl>
          </a:graphicData>
        </a:graphic>
      </p:graphicFrame>
      <p:pic>
        <p:nvPicPr>
          <p:cNvPr id="1030" name="Picture 6" descr="Cosmic Earth Galaxy Jupiter Mars Moon Spac">
            <a:extLst>
              <a:ext uri="{FF2B5EF4-FFF2-40B4-BE49-F238E27FC236}">
                <a16:creationId xmlns:a16="http://schemas.microsoft.com/office/drawing/2014/main" id="{EBD54B73-9BA8-4084-AAF7-E9AB4D13F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6285" y="2209799"/>
            <a:ext cx="131036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rowser Internet Www Global International">
            <a:extLst>
              <a:ext uri="{FF2B5EF4-FFF2-40B4-BE49-F238E27FC236}">
                <a16:creationId xmlns:a16="http://schemas.microsoft.com/office/drawing/2014/main" id="{93256DCB-1186-471A-8127-757A87A35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4451" y="4086226"/>
            <a:ext cx="854028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tistic Wordpress Web Data Information C">
            <a:extLst>
              <a:ext uri="{FF2B5EF4-FFF2-40B4-BE49-F238E27FC236}">
                <a16:creationId xmlns:a16="http://schemas.microsoft.com/office/drawing/2014/main" id="{ACD4F64F-4B03-4F8B-B8BE-ADA81DA20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3964" y="4984214"/>
            <a:ext cx="1035002" cy="79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anager, Person, People, Group, Conference">
            <a:extLst>
              <a:ext uri="{FF2B5EF4-FFF2-40B4-BE49-F238E27FC236}">
                <a16:creationId xmlns:a16="http://schemas.microsoft.com/office/drawing/2014/main" id="{14659C1D-0B0A-431E-917E-68F3EEF6E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6285" y="3187051"/>
            <a:ext cx="1310360" cy="738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788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859D-17CA-AE45-8AD8-D6721354A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499" y="884236"/>
            <a:ext cx="10515600" cy="1325563"/>
          </a:xfrm>
        </p:spPr>
        <p:txBody>
          <a:bodyPr>
            <a:noAutofit/>
          </a:bodyPr>
          <a:lstStyle/>
          <a:p>
            <a:r>
              <a:rPr lang="en-GB" sz="3600" dirty="0"/>
              <a:t>Match the definition with the meaning: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C6AE331-0BBD-4B7D-989F-2A9A72D3E2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693367"/>
              </p:ext>
            </p:extLst>
          </p:nvPr>
        </p:nvGraphicFramePr>
        <p:xfrm>
          <a:off x="989556" y="2209799"/>
          <a:ext cx="9916569" cy="36099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41326">
                  <a:extLst>
                    <a:ext uri="{9D8B030D-6E8A-4147-A177-3AD203B41FA5}">
                      <a16:colId xmlns:a16="http://schemas.microsoft.com/office/drawing/2014/main" val="1346488415"/>
                    </a:ext>
                  </a:extLst>
                </a:gridCol>
                <a:gridCol w="1531656">
                  <a:extLst>
                    <a:ext uri="{9D8B030D-6E8A-4147-A177-3AD203B41FA5}">
                      <a16:colId xmlns:a16="http://schemas.microsoft.com/office/drawing/2014/main" val="1384051603"/>
                    </a:ext>
                  </a:extLst>
                </a:gridCol>
                <a:gridCol w="6543587">
                  <a:extLst>
                    <a:ext uri="{9D8B030D-6E8A-4147-A177-3AD203B41FA5}">
                      <a16:colId xmlns:a16="http://schemas.microsoft.com/office/drawing/2014/main" val="2556261791"/>
                    </a:ext>
                  </a:extLst>
                </a:gridCol>
              </a:tblGrid>
              <a:tr h="9024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internet</a:t>
                      </a:r>
                    </a:p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</a:rPr>
                        <a:t>A global, online computer network.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589277"/>
                  </a:ext>
                </a:extLst>
              </a:tr>
              <a:tr h="9024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intergalactic</a:t>
                      </a:r>
                    </a:p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Relating to, or moving between, two or more galaxies in the universe.</a:t>
                      </a:r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8098980"/>
                  </a:ext>
                </a:extLst>
              </a:tr>
              <a:tr h="9024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interview</a:t>
                      </a:r>
                    </a:p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A process that occurs when you want to get a job.</a:t>
                      </a:r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4275686"/>
                  </a:ext>
                </a:extLst>
              </a:tr>
              <a:tr h="9024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International</a:t>
                      </a:r>
                    </a:p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Existing, occurring or carried out between nations.</a:t>
                      </a:r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146345"/>
                  </a:ext>
                </a:extLst>
              </a:tr>
            </a:tbl>
          </a:graphicData>
        </a:graphic>
      </p:graphicFrame>
      <p:pic>
        <p:nvPicPr>
          <p:cNvPr id="1030" name="Picture 6" descr="Cosmic Earth Galaxy Jupiter Mars Moon Spac">
            <a:extLst>
              <a:ext uri="{FF2B5EF4-FFF2-40B4-BE49-F238E27FC236}">
                <a16:creationId xmlns:a16="http://schemas.microsoft.com/office/drawing/2014/main" id="{EBD54B73-9BA8-4084-AAF7-E9AB4D13F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6285" y="3101974"/>
            <a:ext cx="131036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rowser Internet Www Global International">
            <a:extLst>
              <a:ext uri="{FF2B5EF4-FFF2-40B4-BE49-F238E27FC236}">
                <a16:creationId xmlns:a16="http://schemas.microsoft.com/office/drawing/2014/main" id="{93256DCB-1186-471A-8127-757A87A35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4451" y="4964906"/>
            <a:ext cx="854028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tistic Wordpress Web Data Information C">
            <a:extLst>
              <a:ext uri="{FF2B5EF4-FFF2-40B4-BE49-F238E27FC236}">
                <a16:creationId xmlns:a16="http://schemas.microsoft.com/office/drawing/2014/main" id="{ACD4F64F-4B03-4F8B-B8BE-ADA81DA20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3964" y="2253745"/>
            <a:ext cx="1035002" cy="79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anager, Person, People, Group, Conference">
            <a:extLst>
              <a:ext uri="{FF2B5EF4-FFF2-40B4-BE49-F238E27FC236}">
                <a16:creationId xmlns:a16="http://schemas.microsoft.com/office/drawing/2014/main" id="{14659C1D-0B0A-431E-917E-68F3EEF6E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6285" y="4097606"/>
            <a:ext cx="1310360" cy="738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255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C69369-392A-7941-A07E-DCE8306F86AF}"/>
              </a:ext>
            </a:extLst>
          </p:cNvPr>
          <p:cNvSpPr txBox="1"/>
          <p:nvPr/>
        </p:nvSpPr>
        <p:spPr>
          <a:xfrm>
            <a:off x="1929009" y="713984"/>
            <a:ext cx="585160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>
                <a:latin typeface="OpenDyslexicAlta" pitchFamily="2" charset="77"/>
              </a:rPr>
              <a:t>international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677957-5CF7-1C45-BFEA-4B08D323E6C2}"/>
              </a:ext>
            </a:extLst>
          </p:cNvPr>
          <p:cNvSpPr txBox="1"/>
          <p:nvPr/>
        </p:nvSpPr>
        <p:spPr>
          <a:xfrm>
            <a:off x="1750166" y="1684876"/>
            <a:ext cx="789062" cy="4313489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n-GB" sz="2800" dirty="0" err="1">
                <a:latin typeface="OpenDyslexicAlta" pitchFamily="2" charset="77"/>
              </a:rPr>
              <a:t>nternet</a:t>
            </a:r>
            <a:endParaRPr lang="en-GB" sz="2800" dirty="0">
              <a:latin typeface="OpenDyslexicAlta" pitchFamily="2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A1DDFA-9CCF-BB42-B0B3-77A384999F1E}"/>
              </a:ext>
            </a:extLst>
          </p:cNvPr>
          <p:cNvSpPr txBox="1"/>
          <p:nvPr/>
        </p:nvSpPr>
        <p:spPr>
          <a:xfrm>
            <a:off x="5350770" y="1485425"/>
            <a:ext cx="789062" cy="4903843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n-GB" sz="2800" dirty="0" err="1">
                <a:latin typeface="OpenDyslexicAlta" pitchFamily="2" charset="77"/>
              </a:rPr>
              <a:t>ntercity</a:t>
            </a:r>
            <a:endParaRPr lang="en-GB" sz="2800" dirty="0"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94187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C69369-392A-7941-A07E-DCE8306F86AF}"/>
              </a:ext>
            </a:extLst>
          </p:cNvPr>
          <p:cNvSpPr txBox="1"/>
          <p:nvPr/>
        </p:nvSpPr>
        <p:spPr>
          <a:xfrm>
            <a:off x="1929009" y="713984"/>
            <a:ext cx="585160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>
                <a:latin typeface="OpenDyslexicAlta" pitchFamily="2" charset="77"/>
              </a:rPr>
              <a:t>international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677957-5CF7-1C45-BFEA-4B08D323E6C2}"/>
              </a:ext>
            </a:extLst>
          </p:cNvPr>
          <p:cNvSpPr txBox="1"/>
          <p:nvPr/>
        </p:nvSpPr>
        <p:spPr>
          <a:xfrm>
            <a:off x="1750166" y="1684876"/>
            <a:ext cx="789062" cy="4313489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n-GB" sz="2800" dirty="0" err="1">
                <a:latin typeface="OpenDyslexicAlta" pitchFamily="2" charset="77"/>
              </a:rPr>
              <a:t>n</a:t>
            </a:r>
            <a:r>
              <a:rPr lang="en-GB" sz="2800" dirty="0" err="1">
                <a:solidFill>
                  <a:srgbClr val="FF3860"/>
                </a:solidFill>
                <a:latin typeface="OpenDyslexicAlta" pitchFamily="2" charset="77"/>
              </a:rPr>
              <a:t>t</a:t>
            </a:r>
            <a:r>
              <a:rPr lang="en-GB" sz="2800" dirty="0" err="1">
                <a:latin typeface="OpenDyslexicAlta" pitchFamily="2" charset="77"/>
              </a:rPr>
              <a:t>ernet</a:t>
            </a:r>
            <a:endParaRPr lang="en-GB" sz="2800" dirty="0">
              <a:latin typeface="OpenDyslexicAlta" pitchFamily="2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A1DDFA-9CCF-BB42-B0B3-77A384999F1E}"/>
              </a:ext>
            </a:extLst>
          </p:cNvPr>
          <p:cNvSpPr txBox="1"/>
          <p:nvPr/>
        </p:nvSpPr>
        <p:spPr>
          <a:xfrm>
            <a:off x="5350770" y="1485425"/>
            <a:ext cx="789062" cy="4905574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n </a:t>
            </a:r>
            <a:r>
              <a:rPr lang="en-GB" sz="2800" dirty="0" err="1">
                <a:latin typeface="OpenDyslexicAlta" pitchFamily="2" charset="77"/>
              </a:rPr>
              <a:t>e</a:t>
            </a:r>
            <a:r>
              <a:rPr lang="en-GB" sz="2800" dirty="0" err="1">
                <a:solidFill>
                  <a:srgbClr val="FF3860"/>
                </a:solidFill>
                <a:latin typeface="OpenDyslexicAlta" pitchFamily="2" charset="77"/>
              </a:rPr>
              <a:t>r</a:t>
            </a:r>
            <a:r>
              <a:rPr lang="en-GB" sz="2800" dirty="0" err="1">
                <a:latin typeface="OpenDyslexicAlta" pitchFamily="2" charset="77"/>
              </a:rPr>
              <a:t>c</a:t>
            </a:r>
            <a:r>
              <a:rPr lang="en-GB" sz="2800" dirty="0" err="1">
                <a:solidFill>
                  <a:srgbClr val="FF3860"/>
                </a:solidFill>
                <a:latin typeface="OpenDyslexicAlta" pitchFamily="2" charset="77"/>
              </a:rPr>
              <a:t>i</a:t>
            </a:r>
            <a:r>
              <a:rPr lang="en-GB" sz="2800" dirty="0" err="1">
                <a:latin typeface="OpenDyslexicAlta" pitchFamily="2" charset="77"/>
              </a:rPr>
              <a:t>ty</a:t>
            </a:r>
            <a:endParaRPr lang="en-GB" sz="2800" dirty="0">
              <a:latin typeface="OpenDyslexicAlta" pitchFamily="2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34532-4CBF-E044-9900-08C9403C7FA5}"/>
              </a:ext>
            </a:extLst>
          </p:cNvPr>
          <p:cNvSpPr txBox="1"/>
          <p:nvPr/>
        </p:nvSpPr>
        <p:spPr>
          <a:xfrm>
            <a:off x="5829475" y="4587957"/>
            <a:ext cx="2483372" cy="46166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400" dirty="0">
                <a:solidFill>
                  <a:srgbClr val="FF3860"/>
                </a:solidFill>
                <a:latin typeface="OpenDyslexicAlta" pitchFamily="2" charset="77"/>
              </a:rPr>
              <a:t>n t e r v I e 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FF1FDA-E1F2-164F-8E0A-BFDB28D9199C}"/>
              </a:ext>
            </a:extLst>
          </p:cNvPr>
          <p:cNvSpPr txBox="1"/>
          <p:nvPr/>
        </p:nvSpPr>
        <p:spPr>
          <a:xfrm>
            <a:off x="1393325" y="2409492"/>
            <a:ext cx="3018775" cy="52322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800" dirty="0" err="1">
                <a:solidFill>
                  <a:srgbClr val="FF3860"/>
                </a:solidFill>
                <a:latin typeface="OpenDyslexicAlta" pitchFamily="2" charset="77"/>
              </a:rPr>
              <a:t>i</a:t>
            </a:r>
            <a:r>
              <a:rPr lang="en-GB" sz="2800" dirty="0">
                <a:solidFill>
                  <a:srgbClr val="FF3860"/>
                </a:solidFill>
                <a:latin typeface="OpenDyslexicAlta" pitchFamily="2" charset="77"/>
              </a:rPr>
              <a:t> n t e r f e r 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97AA8-2B83-F849-A8DC-6CB6F6384A68}"/>
              </a:ext>
            </a:extLst>
          </p:cNvPr>
          <p:cNvSpPr txBox="1"/>
          <p:nvPr/>
        </p:nvSpPr>
        <p:spPr>
          <a:xfrm>
            <a:off x="1075463" y="4852063"/>
            <a:ext cx="2949846" cy="52322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800" dirty="0" err="1">
                <a:solidFill>
                  <a:srgbClr val="FF3860"/>
                </a:solidFill>
                <a:latin typeface="OpenDyslexicAlta" pitchFamily="2" charset="77"/>
              </a:rPr>
              <a:t>i</a:t>
            </a:r>
            <a:r>
              <a:rPr lang="en-GB" sz="2800" dirty="0">
                <a:solidFill>
                  <a:srgbClr val="FF3860"/>
                </a:solidFill>
                <a:latin typeface="OpenDyslexicAlta" pitchFamily="2" charset="77"/>
              </a:rPr>
              <a:t> n t   r f a c 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75EEDC-9988-9346-A964-958E8D1C17C8}"/>
              </a:ext>
            </a:extLst>
          </p:cNvPr>
          <p:cNvSpPr txBox="1"/>
          <p:nvPr/>
        </p:nvSpPr>
        <p:spPr>
          <a:xfrm>
            <a:off x="4259157" y="3414992"/>
            <a:ext cx="3038011" cy="52322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800" dirty="0" err="1">
                <a:solidFill>
                  <a:srgbClr val="FF3860"/>
                </a:solidFill>
                <a:latin typeface="OpenDyslexicAlta" pitchFamily="2" charset="77"/>
              </a:rPr>
              <a:t>i</a:t>
            </a:r>
            <a:r>
              <a:rPr lang="en-GB" sz="2800" dirty="0">
                <a:solidFill>
                  <a:srgbClr val="FF3860"/>
                </a:solidFill>
                <a:latin typeface="OpenDyslexicAlta" pitchFamily="2" charset="77"/>
              </a:rPr>
              <a:t> n t e   c e p 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D590A6-38E3-AD40-B1A9-CBD6C79D3FEB}"/>
              </a:ext>
            </a:extLst>
          </p:cNvPr>
          <p:cNvSpPr txBox="1"/>
          <p:nvPr/>
        </p:nvSpPr>
        <p:spPr>
          <a:xfrm>
            <a:off x="8222715" y="630779"/>
            <a:ext cx="702756" cy="4221284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n-GB" sz="2400" dirty="0">
                <a:solidFill>
                  <a:srgbClr val="FF3860"/>
                </a:solidFill>
                <a:latin typeface="OpenDyslexicAlta" pitchFamily="2" charset="77"/>
              </a:rPr>
              <a:t>Int </a:t>
            </a:r>
            <a:r>
              <a:rPr lang="en-GB" sz="2400" dirty="0" err="1">
                <a:solidFill>
                  <a:srgbClr val="FF3860"/>
                </a:solidFill>
                <a:latin typeface="OpenDyslexicAlta" pitchFamily="2" charset="77"/>
              </a:rPr>
              <a:t>rnet</a:t>
            </a:r>
            <a:endParaRPr lang="en-GB" sz="24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B127D9B-DFCD-7046-9947-CADEEB62F49D}"/>
              </a:ext>
            </a:extLst>
          </p:cNvPr>
          <p:cNvSpPr txBox="1"/>
          <p:nvPr/>
        </p:nvSpPr>
        <p:spPr>
          <a:xfrm>
            <a:off x="4957907" y="2242027"/>
            <a:ext cx="3839513" cy="52322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800" dirty="0" err="1">
                <a:solidFill>
                  <a:srgbClr val="FF3860"/>
                </a:solidFill>
                <a:latin typeface="OpenDyslexicAlta" pitchFamily="2" charset="77"/>
              </a:rPr>
              <a:t>i</a:t>
            </a:r>
            <a:r>
              <a:rPr lang="en-GB" sz="2800" dirty="0">
                <a:solidFill>
                  <a:srgbClr val="FF3860"/>
                </a:solidFill>
                <a:latin typeface="OpenDyslexicAlta" pitchFamily="2" charset="77"/>
              </a:rPr>
              <a:t> n t e r c h a n g 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17990F2-F314-0642-B0C1-5AEA470E4CC9}"/>
              </a:ext>
            </a:extLst>
          </p:cNvPr>
          <p:cNvSpPr txBox="1"/>
          <p:nvPr/>
        </p:nvSpPr>
        <p:spPr>
          <a:xfrm>
            <a:off x="8222715" y="3317074"/>
            <a:ext cx="2401619" cy="46166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400" dirty="0" err="1">
                <a:solidFill>
                  <a:srgbClr val="FF3860"/>
                </a:solidFill>
                <a:latin typeface="OpenDyslexicAlta" pitchFamily="2" charset="77"/>
              </a:rPr>
              <a:t>i</a:t>
            </a:r>
            <a:r>
              <a:rPr lang="en-GB" sz="2400" dirty="0">
                <a:solidFill>
                  <a:srgbClr val="FF3860"/>
                </a:solidFill>
                <a:latin typeface="OpenDyslexicAlta" pitchFamily="2" charset="77"/>
              </a:rPr>
              <a:t>   t e r c o 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D7CFDB-D3CD-FD4A-A66B-CEA97937CD4B}"/>
              </a:ext>
            </a:extLst>
          </p:cNvPr>
          <p:cNvSpPr txBox="1"/>
          <p:nvPr/>
        </p:nvSpPr>
        <p:spPr>
          <a:xfrm>
            <a:off x="8769395" y="1666481"/>
            <a:ext cx="702756" cy="4216732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n-GB" sz="2400" dirty="0">
                <a:solidFill>
                  <a:srgbClr val="FF3860"/>
                </a:solidFill>
                <a:latin typeface="OpenDyslexicAlta" pitchFamily="2" charset="77"/>
              </a:rPr>
              <a:t>Interact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E2447D-C7AA-B045-A48D-025FCB709624}"/>
              </a:ext>
            </a:extLst>
          </p:cNvPr>
          <p:cNvSpPr txBox="1"/>
          <p:nvPr/>
        </p:nvSpPr>
        <p:spPr>
          <a:xfrm>
            <a:off x="393539" y="277792"/>
            <a:ext cx="1724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3860"/>
                </a:solidFill>
              </a:rPr>
              <a:t>Answers: </a:t>
            </a:r>
          </a:p>
        </p:txBody>
      </p:sp>
    </p:spTree>
    <p:extLst>
      <p:ext uri="{BB962C8B-B14F-4D97-AF65-F5344CB8AC3E}">
        <p14:creationId xmlns:p14="http://schemas.microsoft.com/office/powerpoint/2010/main" val="1677552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0221598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520904854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609122904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intercept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678098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 The prefix ‘inter-’ means between, amongst or during.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15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403317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international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interview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intercept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interchange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72001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The prefix ‘inter-’ means between, amongst or during.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738881"/>
              </p:ext>
            </p:extLst>
          </p:nvPr>
        </p:nvGraphicFramePr>
        <p:xfrm>
          <a:off x="3468914" y="2250831"/>
          <a:ext cx="8478160" cy="408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international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impossible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electricity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interchange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simplistic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interact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diversity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intercom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inactive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interspersed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intercept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facial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interview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interesting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68914" y="1600196"/>
            <a:ext cx="8478158" cy="584775"/>
          </a:xfrm>
          <a:prstGeom prst="rect">
            <a:avLst/>
          </a:prstGeom>
          <a:solidFill>
            <a:srgbClr val="FF7E7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Ask someone to time you. Can you find your spellings hidden in the grid? How long did it take? Try it again and improve your speed!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68914" y="6387824"/>
            <a:ext cx="8478158" cy="307777"/>
          </a:xfrm>
          <a:prstGeom prst="rect">
            <a:avLst/>
          </a:prstGeom>
          <a:solidFill>
            <a:srgbClr val="FF7E7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Which new word in the grid follows the same spelling rule as the spelling list?</a:t>
            </a:r>
          </a:p>
        </p:txBody>
      </p:sp>
    </p:spTree>
    <p:extLst>
      <p:ext uri="{BB962C8B-B14F-4D97-AF65-F5344CB8AC3E}">
        <p14:creationId xmlns:p14="http://schemas.microsoft.com/office/powerpoint/2010/main" val="1932009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24412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international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interview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intercept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interchange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20305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The prefix ‘inter-’ means between, amongst or during.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Answers: </a:t>
                      </a:r>
                      <a:endParaRPr lang="en-GB" sz="140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679869"/>
              </p:ext>
            </p:extLst>
          </p:nvPr>
        </p:nvGraphicFramePr>
        <p:xfrm>
          <a:off x="3468914" y="2250831"/>
          <a:ext cx="8478160" cy="408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international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impossible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electricity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interchange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simplistic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interact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diversity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intercom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inactive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interspersed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internet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7468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intercept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facial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interview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interesting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68914" y="1600196"/>
            <a:ext cx="8478158" cy="584775"/>
          </a:xfrm>
          <a:prstGeom prst="rect">
            <a:avLst/>
          </a:prstGeom>
          <a:solidFill>
            <a:srgbClr val="FF7E7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Ask someone to time you. Can you find your spellings hidden in the grid? How long did it take? Try it again and improve your speed!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68914" y="6387824"/>
            <a:ext cx="8478158" cy="307777"/>
          </a:xfrm>
          <a:prstGeom prst="rect">
            <a:avLst/>
          </a:prstGeom>
          <a:solidFill>
            <a:srgbClr val="FF7E7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Which new word in the grid follows the same spelling rule as the spelling list?</a:t>
            </a:r>
          </a:p>
        </p:txBody>
      </p:sp>
    </p:spTree>
    <p:extLst>
      <p:ext uri="{BB962C8B-B14F-4D97-AF65-F5344CB8AC3E}">
        <p14:creationId xmlns:p14="http://schemas.microsoft.com/office/powerpoint/2010/main" val="159855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10393</TotalTime>
  <Words>619</Words>
  <Application>Microsoft Office PowerPoint</Application>
  <PresentationFormat>Widescreen</PresentationFormat>
  <Paragraphs>165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Muli</vt:lpstr>
      <vt:lpstr>Calibri</vt:lpstr>
      <vt:lpstr>OpenDyslexicAlta</vt:lpstr>
      <vt:lpstr>Office Theme</vt:lpstr>
      <vt:lpstr>PowerPoint Presentation</vt:lpstr>
      <vt:lpstr>PowerPoint Presentation</vt:lpstr>
      <vt:lpstr>Match the definition with the meaning:</vt:lpstr>
      <vt:lpstr>Match the definition with the meaning: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d.pritchard81@gmail.com</cp:lastModifiedBy>
  <cp:revision>268</cp:revision>
  <cp:lastPrinted>2018-09-23T09:21:34Z</cp:lastPrinted>
  <dcterms:created xsi:type="dcterms:W3CDTF">2018-08-06T08:16:18Z</dcterms:created>
  <dcterms:modified xsi:type="dcterms:W3CDTF">2021-01-17T18:53:06Z</dcterms:modified>
</cp:coreProperties>
</file>