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29"/>
  </p:notesMasterIdLst>
  <p:sldIdLst>
    <p:sldId id="266" r:id="rId6"/>
    <p:sldId id="267" r:id="rId7"/>
    <p:sldId id="268" r:id="rId8"/>
    <p:sldId id="272" r:id="rId9"/>
    <p:sldId id="273" r:id="rId10"/>
    <p:sldId id="259" r:id="rId11"/>
    <p:sldId id="257" r:id="rId12"/>
    <p:sldId id="264" r:id="rId13"/>
    <p:sldId id="282" r:id="rId14"/>
    <p:sldId id="283" r:id="rId15"/>
    <p:sldId id="277" r:id="rId16"/>
    <p:sldId id="262" r:id="rId17"/>
    <p:sldId id="261" r:id="rId18"/>
    <p:sldId id="269" r:id="rId19"/>
    <p:sldId id="260" r:id="rId20"/>
    <p:sldId id="265" r:id="rId21"/>
    <p:sldId id="284" r:id="rId22"/>
    <p:sldId id="274" r:id="rId23"/>
    <p:sldId id="281" r:id="rId24"/>
    <p:sldId id="275" r:id="rId25"/>
    <p:sldId id="279" r:id="rId26"/>
    <p:sldId id="276" r:id="rId27"/>
    <p:sldId id="270"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78" autoAdjust="0"/>
    <p:restoredTop sz="94660"/>
  </p:normalViewPr>
  <p:slideViewPr>
    <p:cSldViewPr snapToGrid="0">
      <p:cViewPr varScale="1">
        <p:scale>
          <a:sx n="83" d="100"/>
          <a:sy n="83" d="100"/>
        </p:scale>
        <p:origin x="653"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microsoft.com/office/2016/11/relationships/changesInfo" Target="changesInfos/changesInfo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presProps" Target="presProps.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y Woodford" userId="b3ab6ba9-4238-4f0a-af3e-ea105c03097b" providerId="ADAL" clId="{EDE7D3CC-9F43-4A36-A0F6-652E6B419DF8}"/>
    <pc:docChg chg="modSld">
      <pc:chgData name="Amy Woodford" userId="b3ab6ba9-4238-4f0a-af3e-ea105c03097b" providerId="ADAL" clId="{EDE7D3CC-9F43-4A36-A0F6-652E6B419DF8}" dt="2025-06-12T12:50:45.006" v="1" actId="20577"/>
      <pc:docMkLst>
        <pc:docMk/>
      </pc:docMkLst>
      <pc:sldChg chg="modSp mod">
        <pc:chgData name="Amy Woodford" userId="b3ab6ba9-4238-4f0a-af3e-ea105c03097b" providerId="ADAL" clId="{EDE7D3CC-9F43-4A36-A0F6-652E6B419DF8}" dt="2025-06-12T12:50:45.006" v="1" actId="20577"/>
        <pc:sldMkLst>
          <pc:docMk/>
          <pc:sldMk cId="1949771656" sldId="270"/>
        </pc:sldMkLst>
        <pc:spChg chg="mod">
          <ac:chgData name="Amy Woodford" userId="b3ab6ba9-4238-4f0a-af3e-ea105c03097b" providerId="ADAL" clId="{EDE7D3CC-9F43-4A36-A0F6-652E6B419DF8}" dt="2025-06-12T12:50:45.006" v="1" actId="20577"/>
          <ac:spMkLst>
            <pc:docMk/>
            <pc:sldMk cId="1949771656" sldId="270"/>
            <ac:spMk id="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A6C794-FDAE-4C67-8BB3-F03CA853E460}" type="datetimeFigureOut">
              <a:rPr lang="en-GB" smtClean="0"/>
              <a:t>12/06/2025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C8DA42-A8A2-4F08-A748-E09F0FD2B952}" type="slidenum">
              <a:rPr lang="en-GB" smtClean="0"/>
              <a:t>‹#›</a:t>
            </a:fld>
            <a:endParaRPr lang="en-GB"/>
          </a:p>
        </p:txBody>
      </p:sp>
    </p:spTree>
    <p:extLst>
      <p:ext uri="{BB962C8B-B14F-4D97-AF65-F5344CB8AC3E}">
        <p14:creationId xmlns:p14="http://schemas.microsoft.com/office/powerpoint/2010/main" val="38058913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Introduce</a:t>
            </a:r>
            <a:r>
              <a:rPr lang="en-GB" baseline="0" dirty="0"/>
              <a:t> all present staff, explain all of the people that will support their child</a:t>
            </a:r>
            <a:endParaRPr lang="en-GB" dirty="0"/>
          </a:p>
        </p:txBody>
      </p:sp>
      <p:sp>
        <p:nvSpPr>
          <p:cNvPr id="4" name="Slide Number Placeholder 3"/>
          <p:cNvSpPr>
            <a:spLocks noGrp="1"/>
          </p:cNvSpPr>
          <p:nvPr>
            <p:ph type="sldNum" sz="quarter" idx="10"/>
          </p:nvPr>
        </p:nvSpPr>
        <p:spPr/>
        <p:txBody>
          <a:bodyPr/>
          <a:lstStyle/>
          <a:p>
            <a:fld id="{409763A8-5F5E-488F-8859-D6BC9E1D0657}" type="slidenum">
              <a:rPr lang="en-GB" smtClean="0"/>
              <a:t>5</a:t>
            </a:fld>
            <a:endParaRPr lang="en-GB"/>
          </a:p>
        </p:txBody>
      </p:sp>
    </p:spTree>
    <p:extLst>
      <p:ext uri="{BB962C8B-B14F-4D97-AF65-F5344CB8AC3E}">
        <p14:creationId xmlns:p14="http://schemas.microsoft.com/office/powerpoint/2010/main" val="23000429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B334C08C-AA1C-4092-8121-6DCE09AD7082}" type="datetimeFigureOut">
              <a:rPr lang="en-US" smtClean="0"/>
              <a:t>6/12/2025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9518882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334C08C-AA1C-4092-8121-6DCE09AD7082}" type="datetimeFigureOut">
              <a:rPr lang="en-US" smtClean="0"/>
              <a:t>6/12/2025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611548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334C08C-AA1C-4092-8121-6DCE09AD7082}" type="datetimeFigureOut">
              <a:rPr lang="en-US" smtClean="0"/>
              <a:t>6/12/2025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34201865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334C08C-AA1C-4092-8121-6DCE09AD7082}" type="datetimeFigureOut">
              <a:rPr lang="en-US" smtClean="0"/>
              <a:t>6/12/2025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16954711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334C08C-AA1C-4092-8121-6DCE09AD7082}" type="datetimeFigureOut">
              <a:rPr lang="en-US" smtClean="0"/>
              <a:t>6/12/2025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26784662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334C08C-AA1C-4092-8121-6DCE09AD7082}" type="datetimeFigureOut">
              <a:rPr lang="en-US" smtClean="0"/>
              <a:t>6/12/2025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3140661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34C08C-AA1C-4092-8121-6DCE09AD7082}" type="datetimeFigureOut">
              <a:rPr lang="en-US" smtClean="0"/>
              <a:t>6/12/2025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3950041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334C08C-AA1C-4092-8121-6DCE09AD7082}" type="datetimeFigureOut">
              <a:rPr lang="en-US" smtClean="0"/>
              <a:t>6/12/2025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30382296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334C08C-AA1C-4092-8121-6DCE09AD7082}" type="datetimeFigureOut">
              <a:rPr lang="en-US" smtClean="0"/>
              <a:t>6/12/2025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29293197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334C08C-AA1C-4092-8121-6DCE09AD7082}" type="datetimeFigureOut">
              <a:rPr lang="en-US" smtClean="0"/>
              <a:t>6/12/2025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26933081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334C08C-AA1C-4092-8121-6DCE09AD7082}" type="datetimeFigureOut">
              <a:rPr lang="en-US" smtClean="0"/>
              <a:t>6/12/2025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C67D83-6D9E-4D42-9539-C3EF6371AAFE}" type="slidenum">
              <a:rPr lang="en-US" smtClean="0"/>
              <a:t>‹#›</a:t>
            </a:fld>
            <a:endParaRPr lang="en-US"/>
          </a:p>
        </p:txBody>
      </p:sp>
    </p:spTree>
    <p:extLst>
      <p:ext uri="{BB962C8B-B14F-4D97-AF65-F5344CB8AC3E}">
        <p14:creationId xmlns:p14="http://schemas.microsoft.com/office/powerpoint/2010/main" val="8107687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6/12/2025</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69694594"/>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6/12/2025</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1311257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6/12/2025</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22068079"/>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6/12/2025</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83616270"/>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6/12/2025</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35015844"/>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6/12/2025</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06119405"/>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6/12/2025</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65801814"/>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6/12/2025</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249344629"/>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6/12/2025</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573246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6/12/2025</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29968205"/>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6/12/2025</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673112476"/>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34C08C-AA1C-4092-8121-6DCE09AD7082}" type="datetimeFigureOut">
              <a:rPr lang="en-US" smtClean="0"/>
              <a:t>6/12/2025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C67D83-6D9E-4D42-9539-C3EF6371AAFE}" type="slidenum">
              <a:rPr lang="en-US" smtClean="0"/>
              <a:t>‹#›</a:t>
            </a:fld>
            <a:endParaRPr lang="en-US"/>
          </a:p>
        </p:txBody>
      </p:sp>
    </p:spTree>
    <p:extLst>
      <p:ext uri="{BB962C8B-B14F-4D97-AF65-F5344CB8AC3E}">
        <p14:creationId xmlns:p14="http://schemas.microsoft.com/office/powerpoint/2010/main" val="11726706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3366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01638F4-5DEB-44BA-8DD9-C7AB2BCEB2AC}"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6/12/2025</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4384CF5-AD64-4436-83CF-A541C2163190}"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786787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13.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12.jpe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4" name="68eaaf86-3c83-432f-995c-a1993c045700" descr="9153BDB1-0C5D-48EC-B6D2-0EBA78EE83F6"/>
          <p:cNvPicPr>
            <a:picLocks noChangeAspect="1" noChangeArrowheads="1"/>
          </p:cNvPicPr>
          <p:nvPr/>
        </p:nvPicPr>
        <p:blipFill>
          <a:blip r:embed="rId2" cstate="print"/>
          <a:srcRect/>
          <a:stretch>
            <a:fillRect/>
          </a:stretch>
        </p:blipFill>
        <p:spPr bwMode="auto">
          <a:xfrm>
            <a:off x="1881158" y="0"/>
            <a:ext cx="8501090" cy="6858000"/>
          </a:xfrm>
          <a:prstGeom prst="rect">
            <a:avLst/>
          </a:prstGeom>
          <a:noFill/>
          <a:ln w="9525">
            <a:noFill/>
            <a:miter lim="800000"/>
            <a:headEnd/>
            <a:tailEnd/>
          </a:ln>
        </p:spPr>
      </p:pic>
    </p:spTree>
    <p:extLst>
      <p:ext uri="{BB962C8B-B14F-4D97-AF65-F5344CB8AC3E}">
        <p14:creationId xmlns:p14="http://schemas.microsoft.com/office/powerpoint/2010/main" val="2996769598"/>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3314" name="Content Placeholder 2"/>
          <p:cNvSpPr>
            <a:spLocks noGrp="1"/>
          </p:cNvSpPr>
          <p:nvPr>
            <p:ph idx="1"/>
          </p:nvPr>
        </p:nvSpPr>
        <p:spPr>
          <a:xfrm>
            <a:off x="1937530" y="110647"/>
            <a:ext cx="7958166" cy="4721225"/>
          </a:xfrm>
        </p:spPr>
        <p:txBody>
          <a:bodyPr>
            <a:normAutofit/>
          </a:bodyPr>
          <a:lstStyle/>
          <a:p>
            <a:pPr algn="ctr" eaLnBrk="1" hangingPunct="1">
              <a:buFontTx/>
              <a:buNone/>
            </a:pPr>
            <a:r>
              <a:rPr lang="en-GB" sz="6500" dirty="0">
                <a:solidFill>
                  <a:schemeClr val="bg1"/>
                </a:solidFill>
              </a:rPr>
              <a:t>Welcome to</a:t>
            </a:r>
          </a:p>
          <a:p>
            <a:pPr algn="ctr" eaLnBrk="1" hangingPunct="1">
              <a:buFontTx/>
              <a:buNone/>
            </a:pPr>
            <a:r>
              <a:rPr lang="en-GB" sz="6500" dirty="0">
                <a:solidFill>
                  <a:schemeClr val="bg1"/>
                </a:solidFill>
              </a:rPr>
              <a:t>	Reception  </a:t>
            </a:r>
          </a:p>
          <a:p>
            <a:pPr algn="ctr" eaLnBrk="1" hangingPunct="1">
              <a:buFontTx/>
              <a:buNone/>
            </a:pPr>
            <a:r>
              <a:rPr lang="en-GB" sz="6500" dirty="0">
                <a:solidFill>
                  <a:schemeClr val="bg1"/>
                </a:solidFill>
              </a:rPr>
              <a:t>Talbot Primary School</a:t>
            </a:r>
          </a:p>
          <a:p>
            <a:pPr algn="ctr" eaLnBrk="1" hangingPunct="1">
              <a:buFontTx/>
              <a:buNone/>
            </a:pPr>
            <a:endParaRPr lang="en-GB" sz="5400" dirty="0">
              <a:solidFill>
                <a:schemeClr val="bg1"/>
              </a:solidFill>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86278" y="3501505"/>
            <a:ext cx="4660669" cy="3107113"/>
          </a:xfrm>
          <a:prstGeom prst="rect">
            <a:avLst/>
          </a:prstGeom>
          <a:ln>
            <a:noFill/>
          </a:ln>
          <a:effectLst>
            <a:softEdge rad="112500"/>
          </a:effectLst>
        </p:spPr>
      </p:pic>
    </p:spTree>
    <p:extLst>
      <p:ext uri="{BB962C8B-B14F-4D97-AF65-F5344CB8AC3E}">
        <p14:creationId xmlns:p14="http://schemas.microsoft.com/office/powerpoint/2010/main" val="3158705010"/>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524000" y="274638"/>
            <a:ext cx="9144000" cy="1143000"/>
          </a:xfrm>
        </p:spPr>
        <p:txBody>
          <a:bodyPr>
            <a:normAutofit/>
          </a:bodyPr>
          <a:lstStyle/>
          <a:p>
            <a:r>
              <a:rPr lang="en-GB" b="1" dirty="0">
                <a:solidFill>
                  <a:schemeClr val="bg1"/>
                </a:solidFill>
                <a:latin typeface="Calibri Light" panose="020F0302020204030204" pitchFamily="34" charset="0"/>
                <a:cs typeface="Calibri Light" panose="020F0302020204030204" pitchFamily="34" charset="0"/>
              </a:rPr>
              <a:t>THE TALBOT CHILD IS…</a:t>
            </a:r>
            <a:endParaRPr lang="en-GB"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Light" panose="020F0302020204030204" pitchFamily="34" charset="0"/>
              <a:cs typeface="Calibri Light" panose="020F0302020204030204" pitchFamily="34" charset="0"/>
            </a:endParaRPr>
          </a:p>
        </p:txBody>
      </p:sp>
      <p:sp>
        <p:nvSpPr>
          <p:cNvPr id="7" name="Content Placeholder 6"/>
          <p:cNvSpPr>
            <a:spLocks noGrp="1"/>
          </p:cNvSpPr>
          <p:nvPr>
            <p:ph idx="1"/>
          </p:nvPr>
        </p:nvSpPr>
        <p:spPr/>
        <p:txBody>
          <a:bodyPr>
            <a:normAutofit fontScale="70000" lnSpcReduction="20000"/>
          </a:bodyPr>
          <a:lstStyle/>
          <a:p>
            <a:endParaRPr lang="en-GB" dirty="0"/>
          </a:p>
          <a:p>
            <a:pPr algn="ctr">
              <a:buNone/>
            </a:pPr>
            <a:r>
              <a:rPr lang="en-GB" b="1" dirty="0">
                <a:solidFill>
                  <a:schemeClr val="bg1"/>
                </a:solidFill>
                <a:latin typeface="Calibri Light" panose="020F0302020204030204" pitchFamily="34" charset="0"/>
                <a:cs typeface="Calibri Light" panose="020F0302020204030204" pitchFamily="34" charset="0"/>
              </a:rPr>
              <a:t> </a:t>
            </a:r>
            <a:endParaRPr lang="en-GB" dirty="0">
              <a:solidFill>
                <a:schemeClr val="bg1"/>
              </a:solidFill>
              <a:latin typeface="Calibri Light" panose="020F0302020204030204" pitchFamily="34" charset="0"/>
              <a:cs typeface="Calibri Light" panose="020F0302020204030204" pitchFamily="34" charset="0"/>
            </a:endParaRPr>
          </a:p>
          <a:p>
            <a:pPr algn="ctr">
              <a:buNone/>
            </a:pPr>
            <a:r>
              <a:rPr lang="en-GB" b="1" dirty="0">
                <a:solidFill>
                  <a:schemeClr val="bg1"/>
                </a:solidFill>
                <a:latin typeface="Calibri Light" panose="020F0302020204030204" pitchFamily="34" charset="0"/>
                <a:cs typeface="Calibri Light" panose="020F0302020204030204" pitchFamily="34" charset="0"/>
              </a:rPr>
              <a:t>Happy, healthy and confident.</a:t>
            </a:r>
            <a:endParaRPr lang="en-GB" dirty="0">
              <a:solidFill>
                <a:schemeClr val="bg1"/>
              </a:solidFill>
              <a:latin typeface="Calibri Light" panose="020F0302020204030204" pitchFamily="34" charset="0"/>
              <a:cs typeface="Calibri Light" panose="020F0302020204030204" pitchFamily="34" charset="0"/>
            </a:endParaRPr>
          </a:p>
          <a:p>
            <a:pPr algn="ctr">
              <a:buNone/>
            </a:pPr>
            <a:r>
              <a:rPr lang="en-GB" b="1" dirty="0">
                <a:solidFill>
                  <a:schemeClr val="bg1"/>
                </a:solidFill>
                <a:latin typeface="Calibri Light" panose="020F0302020204030204" pitchFamily="34" charset="0"/>
                <a:cs typeface="Calibri Light" panose="020F0302020204030204" pitchFamily="34" charset="0"/>
              </a:rPr>
              <a:t>Polite and respectful.</a:t>
            </a:r>
            <a:endParaRPr lang="en-GB" dirty="0">
              <a:solidFill>
                <a:schemeClr val="bg1"/>
              </a:solidFill>
              <a:latin typeface="Calibri Light" panose="020F0302020204030204" pitchFamily="34" charset="0"/>
              <a:cs typeface="Calibri Light" panose="020F0302020204030204" pitchFamily="34" charset="0"/>
            </a:endParaRPr>
          </a:p>
          <a:p>
            <a:pPr algn="ctr">
              <a:buNone/>
            </a:pPr>
            <a:r>
              <a:rPr lang="en-GB" b="1" dirty="0">
                <a:solidFill>
                  <a:schemeClr val="bg1"/>
                </a:solidFill>
                <a:latin typeface="Calibri Light" panose="020F0302020204030204" pitchFamily="34" charset="0"/>
                <a:cs typeface="Calibri Light" panose="020F0302020204030204" pitchFamily="34" charset="0"/>
              </a:rPr>
              <a:t>Kind, caring and compassionate.</a:t>
            </a:r>
            <a:endParaRPr lang="en-GB" dirty="0">
              <a:solidFill>
                <a:schemeClr val="bg1"/>
              </a:solidFill>
              <a:latin typeface="Calibri Light" panose="020F0302020204030204" pitchFamily="34" charset="0"/>
              <a:cs typeface="Calibri Light" panose="020F0302020204030204" pitchFamily="34" charset="0"/>
            </a:endParaRPr>
          </a:p>
          <a:p>
            <a:pPr algn="ctr">
              <a:buNone/>
            </a:pPr>
            <a:r>
              <a:rPr lang="en-GB" b="1" dirty="0">
                <a:solidFill>
                  <a:schemeClr val="bg1"/>
                </a:solidFill>
                <a:latin typeface="Calibri Light" panose="020F0302020204030204" pitchFamily="34" charset="0"/>
                <a:cs typeface="Calibri Light" panose="020F0302020204030204" pitchFamily="34" charset="0"/>
              </a:rPr>
              <a:t>Independent, resilient and hard working.</a:t>
            </a:r>
            <a:endParaRPr lang="en-GB" dirty="0">
              <a:solidFill>
                <a:schemeClr val="bg1"/>
              </a:solidFill>
              <a:latin typeface="Calibri Light" panose="020F0302020204030204" pitchFamily="34" charset="0"/>
              <a:cs typeface="Calibri Light" panose="020F0302020204030204" pitchFamily="34" charset="0"/>
            </a:endParaRPr>
          </a:p>
          <a:p>
            <a:pPr algn="ctr">
              <a:buNone/>
            </a:pPr>
            <a:r>
              <a:rPr lang="en-GB" b="1" dirty="0">
                <a:solidFill>
                  <a:schemeClr val="bg1"/>
                </a:solidFill>
                <a:latin typeface="Calibri Light" panose="020F0302020204030204" pitchFamily="34" charset="0"/>
                <a:cs typeface="Calibri Light" panose="020F0302020204030204" pitchFamily="34" charset="0"/>
              </a:rPr>
              <a:t>Adaptable and able to solve problems.</a:t>
            </a:r>
            <a:endParaRPr lang="en-GB" dirty="0">
              <a:solidFill>
                <a:schemeClr val="bg1"/>
              </a:solidFill>
              <a:latin typeface="Calibri Light" panose="020F0302020204030204" pitchFamily="34" charset="0"/>
              <a:cs typeface="Calibri Light" panose="020F0302020204030204" pitchFamily="34" charset="0"/>
            </a:endParaRPr>
          </a:p>
          <a:p>
            <a:pPr algn="ctr">
              <a:buNone/>
            </a:pPr>
            <a:r>
              <a:rPr lang="en-GB" b="1" dirty="0">
                <a:solidFill>
                  <a:schemeClr val="bg1"/>
                </a:solidFill>
                <a:latin typeface="Calibri Light" panose="020F0302020204030204" pitchFamily="34" charset="0"/>
                <a:cs typeface="Calibri Light" panose="020F0302020204030204" pitchFamily="34" charset="0"/>
              </a:rPr>
              <a:t>Sociable and able to work with others.</a:t>
            </a:r>
            <a:endParaRPr lang="en-GB" dirty="0">
              <a:solidFill>
                <a:schemeClr val="bg1"/>
              </a:solidFill>
              <a:latin typeface="Calibri Light" panose="020F0302020204030204" pitchFamily="34" charset="0"/>
              <a:cs typeface="Calibri Light" panose="020F0302020204030204" pitchFamily="34" charset="0"/>
            </a:endParaRPr>
          </a:p>
          <a:p>
            <a:pPr algn="ctr">
              <a:buNone/>
            </a:pPr>
            <a:r>
              <a:rPr lang="en-GB" b="1" dirty="0">
                <a:solidFill>
                  <a:schemeClr val="bg1"/>
                </a:solidFill>
                <a:latin typeface="Calibri Light" panose="020F0302020204030204" pitchFamily="34" charset="0"/>
                <a:cs typeface="Calibri Light" panose="020F0302020204030204" pitchFamily="34" charset="0"/>
              </a:rPr>
              <a:t>Ambitious and self motivated to fulfil their potential. </a:t>
            </a:r>
            <a:endParaRPr lang="en-GB" dirty="0">
              <a:solidFill>
                <a:schemeClr val="bg1"/>
              </a:solidFill>
              <a:latin typeface="Calibri Light" panose="020F0302020204030204" pitchFamily="34" charset="0"/>
              <a:cs typeface="Calibri Light" panose="020F0302020204030204" pitchFamily="34" charset="0"/>
            </a:endParaRPr>
          </a:p>
          <a:p>
            <a:pPr algn="ctr">
              <a:buNone/>
            </a:pPr>
            <a:r>
              <a:rPr lang="en-GB" b="1" dirty="0">
                <a:solidFill>
                  <a:schemeClr val="bg1"/>
                </a:solidFill>
                <a:latin typeface="Calibri Light" panose="020F0302020204030204" pitchFamily="34" charset="0"/>
                <a:cs typeface="Calibri Light" panose="020F0302020204030204" pitchFamily="34" charset="0"/>
              </a:rPr>
              <a:t> </a:t>
            </a:r>
            <a:endParaRPr lang="en-GB" dirty="0">
              <a:solidFill>
                <a:schemeClr val="bg1"/>
              </a:solidFill>
              <a:latin typeface="Calibri Light" panose="020F0302020204030204" pitchFamily="34" charset="0"/>
              <a:cs typeface="Calibri Light" panose="020F0302020204030204" pitchFamily="34" charset="0"/>
            </a:endParaRPr>
          </a:p>
          <a:p>
            <a:pPr algn="ctr">
              <a:buNone/>
            </a:pPr>
            <a:r>
              <a:rPr lang="en-GB" b="1" dirty="0">
                <a:solidFill>
                  <a:schemeClr val="bg1"/>
                </a:solidFill>
                <a:latin typeface="Calibri Light" panose="020F0302020204030204" pitchFamily="34" charset="0"/>
                <a:cs typeface="Calibri Light" panose="020F0302020204030204" pitchFamily="34" charset="0"/>
              </a:rPr>
              <a:t>The Talbot Child learns the skills and knowledge needed to lead a successful life.</a:t>
            </a:r>
            <a:endParaRPr lang="en-GB" dirty="0">
              <a:solidFill>
                <a:schemeClr val="bg1"/>
              </a:solidFill>
              <a:latin typeface="Calibri Light" panose="020F0302020204030204" pitchFamily="34" charset="0"/>
              <a:cs typeface="Calibri Light" panose="020F0302020204030204" pitchFamily="34" charset="0"/>
            </a:endParaRPr>
          </a:p>
          <a:p>
            <a:r>
              <a:rPr lang="en-GB" dirty="0"/>
              <a:t> </a:t>
            </a:r>
          </a:p>
          <a:p>
            <a:pPr>
              <a:buNone/>
            </a:pPr>
            <a:endParaRPr lang="en-GB" dirty="0"/>
          </a:p>
        </p:txBody>
      </p:sp>
      <p:pic>
        <p:nvPicPr>
          <p:cNvPr id="4098" name="Picture 2" descr="Dan and Sam"/>
          <p:cNvPicPr>
            <a:picLocks noChangeAspect="1" noChangeArrowheads="1"/>
          </p:cNvPicPr>
          <p:nvPr/>
        </p:nvPicPr>
        <p:blipFill>
          <a:blip r:embed="rId2" cstate="print"/>
          <a:srcRect/>
          <a:stretch>
            <a:fillRect/>
          </a:stretch>
        </p:blipFill>
        <p:spPr bwMode="auto">
          <a:xfrm>
            <a:off x="1738283" y="214291"/>
            <a:ext cx="1671637" cy="2506663"/>
          </a:xfrm>
          <a:prstGeom prst="rect">
            <a:avLst/>
          </a:prstGeom>
          <a:noFill/>
          <a:ln w="34925" algn="in">
            <a:solidFill>
              <a:srgbClr val="CCCCCC"/>
            </a:solidFill>
            <a:miter lim="800000"/>
            <a:headEnd/>
            <a:tailEnd/>
          </a:ln>
          <a:effectLst/>
        </p:spPr>
      </p:pic>
      <p:pic>
        <p:nvPicPr>
          <p:cNvPr id="4099" name="Picture 3" descr="IMG_5462"/>
          <p:cNvPicPr>
            <a:picLocks noChangeAspect="1" noChangeArrowheads="1"/>
          </p:cNvPicPr>
          <p:nvPr/>
        </p:nvPicPr>
        <p:blipFill>
          <a:blip r:embed="rId3" cstate="print"/>
          <a:srcRect/>
          <a:stretch>
            <a:fillRect/>
          </a:stretch>
        </p:blipFill>
        <p:spPr bwMode="auto">
          <a:xfrm>
            <a:off x="8167702" y="5333839"/>
            <a:ext cx="2000264" cy="1334491"/>
          </a:xfrm>
          <a:prstGeom prst="rect">
            <a:avLst/>
          </a:prstGeom>
          <a:noFill/>
          <a:ln w="34925" algn="in">
            <a:solidFill>
              <a:srgbClr val="CCCCCC"/>
            </a:solidFill>
            <a:miter lim="800000"/>
            <a:headEnd/>
            <a:tailEnd/>
          </a:ln>
          <a:effectLst/>
        </p:spPr>
      </p:pic>
      <p:pic>
        <p:nvPicPr>
          <p:cNvPr id="4100" name="Picture 4" descr="IMG_5550"/>
          <p:cNvPicPr>
            <a:picLocks noChangeAspect="1" noChangeArrowheads="1"/>
          </p:cNvPicPr>
          <p:nvPr/>
        </p:nvPicPr>
        <p:blipFill>
          <a:blip r:embed="rId4" cstate="print"/>
          <a:srcRect/>
          <a:stretch>
            <a:fillRect/>
          </a:stretch>
        </p:blipFill>
        <p:spPr bwMode="auto">
          <a:xfrm>
            <a:off x="1952596" y="5286388"/>
            <a:ext cx="2214578" cy="1476798"/>
          </a:xfrm>
          <a:prstGeom prst="rect">
            <a:avLst/>
          </a:prstGeom>
          <a:noFill/>
          <a:ln w="34925" algn="in">
            <a:solidFill>
              <a:srgbClr val="CCCCCC"/>
            </a:solidFill>
            <a:miter lim="800000"/>
            <a:headEnd/>
            <a:tailEnd/>
          </a:ln>
          <a:effectLst/>
        </p:spPr>
      </p:pic>
      <p:pic>
        <p:nvPicPr>
          <p:cNvPr id="4101" name="Picture 5" descr="IMG_5162"/>
          <p:cNvPicPr>
            <a:picLocks noChangeAspect="1" noChangeArrowheads="1"/>
          </p:cNvPicPr>
          <p:nvPr/>
        </p:nvPicPr>
        <p:blipFill>
          <a:blip r:embed="rId5" cstate="print"/>
          <a:srcRect/>
          <a:stretch>
            <a:fillRect/>
          </a:stretch>
        </p:blipFill>
        <p:spPr bwMode="auto">
          <a:xfrm>
            <a:off x="8810644" y="285728"/>
            <a:ext cx="1617662" cy="2425700"/>
          </a:xfrm>
          <a:prstGeom prst="rect">
            <a:avLst/>
          </a:prstGeom>
          <a:noFill/>
          <a:ln w="34925" algn="in">
            <a:solidFill>
              <a:srgbClr val="CCCCCC"/>
            </a:solidFill>
            <a:miter lim="800000"/>
            <a:headEnd/>
            <a:tailEnd/>
          </a:ln>
          <a:effectLst/>
        </p:spPr>
      </p:pic>
      <p:pic>
        <p:nvPicPr>
          <p:cNvPr id="4102" name="Picture 6" descr="IMG_5610"/>
          <p:cNvPicPr>
            <a:picLocks noChangeAspect="1" noChangeArrowheads="1"/>
          </p:cNvPicPr>
          <p:nvPr/>
        </p:nvPicPr>
        <p:blipFill>
          <a:blip r:embed="rId6" cstate="print"/>
          <a:srcRect/>
          <a:stretch>
            <a:fillRect/>
          </a:stretch>
        </p:blipFill>
        <p:spPr bwMode="auto">
          <a:xfrm>
            <a:off x="5238745" y="1142985"/>
            <a:ext cx="1720999" cy="1076309"/>
          </a:xfrm>
          <a:prstGeom prst="rect">
            <a:avLst/>
          </a:prstGeom>
          <a:noFill/>
          <a:ln w="76200" algn="in">
            <a:solidFill>
              <a:schemeClr val="bg1">
                <a:lumMod val="85000"/>
              </a:schemeClr>
            </a:solidFill>
            <a:miter lim="800000"/>
            <a:headEnd/>
            <a:tailEnd/>
          </a:ln>
          <a:effectLst/>
        </p:spPr>
      </p:pic>
      <p:pic>
        <p:nvPicPr>
          <p:cNvPr id="12" name="68eaaf86-3c83-432f-995c-a1993c045700" descr="9153BDB1-0C5D-48EC-B6D2-0EBA78EE83F6"/>
          <p:cNvPicPr>
            <a:picLocks noChangeAspect="1" noChangeArrowheads="1"/>
          </p:cNvPicPr>
          <p:nvPr/>
        </p:nvPicPr>
        <p:blipFill>
          <a:blip r:embed="rId7" cstate="print"/>
          <a:srcRect/>
          <a:stretch>
            <a:fillRect/>
          </a:stretch>
        </p:blipFill>
        <p:spPr bwMode="auto">
          <a:xfrm>
            <a:off x="5024431" y="5214950"/>
            <a:ext cx="2390889" cy="1928778"/>
          </a:xfrm>
          <a:prstGeom prst="rect">
            <a:avLst/>
          </a:prstGeom>
          <a:noFill/>
          <a:ln w="9525">
            <a:noFill/>
            <a:miter lim="800000"/>
            <a:headEnd/>
            <a:tailEnd/>
          </a:ln>
        </p:spPr>
      </p:pic>
    </p:spTree>
    <p:extLst>
      <p:ext uri="{BB962C8B-B14F-4D97-AF65-F5344CB8AC3E}">
        <p14:creationId xmlns:p14="http://schemas.microsoft.com/office/powerpoint/2010/main" val="3398401244"/>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3" name="TextBox 2"/>
          <p:cNvSpPr txBox="1"/>
          <p:nvPr/>
        </p:nvSpPr>
        <p:spPr>
          <a:xfrm>
            <a:off x="3917463" y="257628"/>
            <a:ext cx="3398333" cy="1077218"/>
          </a:xfrm>
          <a:prstGeom prst="rect">
            <a:avLst/>
          </a:prstGeom>
          <a:noFill/>
          <a:ln>
            <a:noFill/>
          </a:ln>
        </p:spPr>
        <p:txBody>
          <a:bodyPr wrap="square" rtlCol="0">
            <a:spAutoFit/>
          </a:bodyPr>
          <a:lstStyle/>
          <a:p>
            <a:pPr algn="ctr"/>
            <a:r>
              <a:rPr lang="en-GB" sz="3200" b="1" dirty="0">
                <a:solidFill>
                  <a:schemeClr val="bg1"/>
                </a:solidFill>
                <a:latin typeface="Calibri Light" panose="020F0302020204030204" pitchFamily="34" charset="0"/>
                <a:cs typeface="Calibri Light" panose="020F0302020204030204" pitchFamily="34" charset="0"/>
              </a:rPr>
              <a:t>Headteacher’s</a:t>
            </a:r>
          </a:p>
          <a:p>
            <a:pPr algn="ctr"/>
            <a:r>
              <a:rPr lang="en-GB" sz="3200" b="1" dirty="0">
                <a:solidFill>
                  <a:schemeClr val="bg1"/>
                </a:solidFill>
                <a:latin typeface="Calibri Light" panose="020F0302020204030204" pitchFamily="34" charset="0"/>
                <a:cs typeface="Calibri Light" panose="020F0302020204030204" pitchFamily="34" charset="0"/>
              </a:rPr>
              <a:t>Welcome</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17463" y="1509334"/>
            <a:ext cx="3260667" cy="2173778"/>
          </a:xfrm>
          <a:prstGeom prst="rect">
            <a:avLst/>
          </a:prstGeom>
          <a:ln>
            <a:noFill/>
          </a:ln>
          <a:effectLst>
            <a:softEdge rad="112500"/>
          </a:effectLst>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12342"/>
          <a:stretch/>
        </p:blipFill>
        <p:spPr>
          <a:xfrm>
            <a:off x="2072638" y="3932246"/>
            <a:ext cx="7087985" cy="2692997"/>
          </a:xfrm>
          <a:prstGeom prst="rect">
            <a:avLst/>
          </a:prstGeom>
          <a:ln>
            <a:noFill/>
          </a:ln>
          <a:effectLst>
            <a:softEdge rad="112500"/>
          </a:effec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48253" y="646607"/>
            <a:ext cx="3355571" cy="2237047"/>
          </a:xfrm>
          <a:prstGeom prst="rect">
            <a:avLst/>
          </a:prstGeom>
          <a:ln>
            <a:noFill/>
          </a:ln>
          <a:effectLst>
            <a:softEdge rad="112500"/>
          </a:effectLst>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0297" y="646607"/>
            <a:ext cx="3355571" cy="2146469"/>
          </a:xfrm>
          <a:prstGeom prst="rect">
            <a:avLst/>
          </a:prstGeom>
          <a:ln>
            <a:noFill/>
          </a:ln>
          <a:effectLst>
            <a:softEdge rad="112500"/>
          </a:effectLst>
        </p:spPr>
      </p:pic>
    </p:spTree>
    <p:extLst>
      <p:ext uri="{BB962C8B-B14F-4D97-AF65-F5344CB8AC3E}">
        <p14:creationId xmlns:p14="http://schemas.microsoft.com/office/powerpoint/2010/main" val="4209118859"/>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42" name="Title 3"/>
          <p:cNvSpPr>
            <a:spLocks noGrp="1"/>
          </p:cNvSpPr>
          <p:nvPr>
            <p:ph type="title"/>
          </p:nvPr>
        </p:nvSpPr>
        <p:spPr>
          <a:xfrm>
            <a:off x="2660650" y="188640"/>
            <a:ext cx="6870700" cy="1600200"/>
          </a:xfrm>
        </p:spPr>
        <p:txBody>
          <a:bodyPr>
            <a:normAutofit fontScale="90000"/>
          </a:bodyPr>
          <a:lstStyle/>
          <a:p>
            <a:pPr eaLnBrk="1" hangingPunct="1"/>
            <a:r>
              <a:rPr lang="en-GB" b="1" dirty="0">
                <a:solidFill>
                  <a:schemeClr val="bg1"/>
                </a:solidFill>
                <a:latin typeface="Calibri Light" panose="020F0302020204030204" pitchFamily="34" charset="0"/>
                <a:cs typeface="Calibri Light" panose="020F0302020204030204" pitchFamily="34" charset="0"/>
              </a:rPr>
              <a:t>Introduction</a:t>
            </a:r>
            <a:br>
              <a:rPr lang="en-GB" b="1" dirty="0">
                <a:solidFill>
                  <a:schemeClr val="bg1"/>
                </a:solidFill>
                <a:latin typeface="Calibri Light" panose="020F0302020204030204" pitchFamily="34" charset="0"/>
                <a:cs typeface="Calibri Light" panose="020F0302020204030204" pitchFamily="34" charset="0"/>
              </a:rPr>
            </a:br>
            <a:r>
              <a:rPr lang="en-GB" b="1" dirty="0">
                <a:solidFill>
                  <a:schemeClr val="bg1"/>
                </a:solidFill>
                <a:latin typeface="Calibri Light" panose="020F0302020204030204" pitchFamily="34" charset="0"/>
                <a:cs typeface="Calibri Light" panose="020F0302020204030204" pitchFamily="34" charset="0"/>
              </a:rPr>
              <a:t>Who will your child work with?</a:t>
            </a:r>
          </a:p>
        </p:txBody>
      </p:sp>
      <p:sp>
        <p:nvSpPr>
          <p:cNvPr id="10243" name="Subtitle 2"/>
          <p:cNvSpPr>
            <a:spLocks noGrp="1"/>
          </p:cNvSpPr>
          <p:nvPr>
            <p:ph idx="1"/>
          </p:nvPr>
        </p:nvSpPr>
        <p:spPr>
          <a:xfrm>
            <a:off x="1919536" y="1788841"/>
            <a:ext cx="8229600" cy="4586080"/>
          </a:xfrm>
        </p:spPr>
        <p:txBody>
          <a:bodyPr>
            <a:normAutofit fontScale="92500" lnSpcReduction="10000"/>
          </a:bodyPr>
          <a:lstStyle/>
          <a:p>
            <a:pPr eaLnBrk="1" hangingPunct="1">
              <a:lnSpc>
                <a:spcPct val="70000"/>
              </a:lnSpc>
            </a:pPr>
            <a:r>
              <a:rPr lang="en-GB" sz="2500" dirty="0">
                <a:solidFill>
                  <a:schemeClr val="bg1"/>
                </a:solidFill>
                <a:latin typeface="Calibri Light" panose="020F0302020204030204" pitchFamily="34" charset="0"/>
                <a:cs typeface="Calibri Light" panose="020F0302020204030204" pitchFamily="34" charset="0"/>
              </a:rPr>
              <a:t>Teachers</a:t>
            </a:r>
          </a:p>
          <a:p>
            <a:pPr eaLnBrk="1" hangingPunct="1">
              <a:lnSpc>
                <a:spcPct val="70000"/>
              </a:lnSpc>
            </a:pPr>
            <a:endParaRPr lang="en-GB" sz="2500" dirty="0">
              <a:solidFill>
                <a:schemeClr val="bg1"/>
              </a:solidFill>
              <a:latin typeface="Calibri Light" panose="020F0302020204030204" pitchFamily="34" charset="0"/>
              <a:cs typeface="Calibri Light" panose="020F0302020204030204" pitchFamily="34" charset="0"/>
            </a:endParaRPr>
          </a:p>
          <a:p>
            <a:pPr eaLnBrk="1" hangingPunct="1">
              <a:lnSpc>
                <a:spcPct val="70000"/>
              </a:lnSpc>
            </a:pPr>
            <a:r>
              <a:rPr lang="en-GB" sz="2500" dirty="0">
                <a:solidFill>
                  <a:schemeClr val="bg1"/>
                </a:solidFill>
                <a:latin typeface="Calibri Light" panose="020F0302020204030204" pitchFamily="34" charset="0"/>
                <a:cs typeface="Calibri Light" panose="020F0302020204030204" pitchFamily="34" charset="0"/>
              </a:rPr>
              <a:t>Teaching Assistants</a:t>
            </a:r>
          </a:p>
          <a:p>
            <a:pPr eaLnBrk="1" hangingPunct="1">
              <a:lnSpc>
                <a:spcPct val="70000"/>
              </a:lnSpc>
            </a:pPr>
            <a:endParaRPr lang="en-GB" sz="2500" dirty="0">
              <a:solidFill>
                <a:schemeClr val="bg1"/>
              </a:solidFill>
              <a:latin typeface="Calibri Light" panose="020F0302020204030204" pitchFamily="34" charset="0"/>
              <a:cs typeface="Calibri Light" panose="020F0302020204030204" pitchFamily="34" charset="0"/>
            </a:endParaRPr>
          </a:p>
          <a:p>
            <a:pPr eaLnBrk="1" hangingPunct="1">
              <a:lnSpc>
                <a:spcPct val="70000"/>
              </a:lnSpc>
            </a:pPr>
            <a:r>
              <a:rPr lang="en-GB" sz="2500" dirty="0">
                <a:solidFill>
                  <a:schemeClr val="bg1"/>
                </a:solidFill>
                <a:latin typeface="Calibri Light" panose="020F0302020204030204" pitchFamily="34" charset="0"/>
                <a:cs typeface="Calibri Light" panose="020F0302020204030204" pitchFamily="34" charset="0"/>
              </a:rPr>
              <a:t>Midday Supervisors</a:t>
            </a:r>
          </a:p>
          <a:p>
            <a:pPr eaLnBrk="1" hangingPunct="1">
              <a:lnSpc>
                <a:spcPct val="70000"/>
              </a:lnSpc>
            </a:pPr>
            <a:endParaRPr lang="en-GB" sz="2500" dirty="0">
              <a:solidFill>
                <a:schemeClr val="bg1"/>
              </a:solidFill>
              <a:latin typeface="Calibri Light" panose="020F0302020204030204" pitchFamily="34" charset="0"/>
              <a:cs typeface="Calibri Light" panose="020F0302020204030204" pitchFamily="34" charset="0"/>
            </a:endParaRPr>
          </a:p>
          <a:p>
            <a:pPr eaLnBrk="1" hangingPunct="1">
              <a:lnSpc>
                <a:spcPct val="70000"/>
              </a:lnSpc>
            </a:pPr>
            <a:r>
              <a:rPr lang="en-GB" sz="2500" dirty="0">
                <a:solidFill>
                  <a:schemeClr val="bg1"/>
                </a:solidFill>
                <a:latin typeface="Calibri Light" panose="020F0302020204030204" pitchFamily="34" charset="0"/>
                <a:cs typeface="Calibri Light" panose="020F0302020204030204" pitchFamily="34" charset="0"/>
              </a:rPr>
              <a:t>Inclusion Leader and Support Agencies </a:t>
            </a:r>
          </a:p>
          <a:p>
            <a:pPr eaLnBrk="1" hangingPunct="1">
              <a:lnSpc>
                <a:spcPct val="70000"/>
              </a:lnSpc>
            </a:pPr>
            <a:endParaRPr lang="en-GB" sz="2500" dirty="0">
              <a:solidFill>
                <a:schemeClr val="bg1"/>
              </a:solidFill>
              <a:latin typeface="Calibri Light" panose="020F0302020204030204" pitchFamily="34" charset="0"/>
              <a:cs typeface="Calibri Light" panose="020F0302020204030204" pitchFamily="34" charset="0"/>
            </a:endParaRPr>
          </a:p>
          <a:p>
            <a:pPr eaLnBrk="1" hangingPunct="1">
              <a:lnSpc>
                <a:spcPct val="70000"/>
              </a:lnSpc>
            </a:pPr>
            <a:r>
              <a:rPr lang="en-GB" sz="2500" dirty="0">
                <a:solidFill>
                  <a:schemeClr val="bg1"/>
                </a:solidFill>
                <a:latin typeface="Calibri Light" panose="020F0302020204030204" pitchFamily="34" charset="0"/>
                <a:cs typeface="Calibri Light" panose="020F0302020204030204" pitchFamily="34" charset="0"/>
              </a:rPr>
              <a:t>School Nurse, Doctor, Dentist</a:t>
            </a:r>
          </a:p>
          <a:p>
            <a:pPr eaLnBrk="1" hangingPunct="1">
              <a:lnSpc>
                <a:spcPct val="70000"/>
              </a:lnSpc>
            </a:pPr>
            <a:endParaRPr lang="en-GB" sz="2500" dirty="0">
              <a:solidFill>
                <a:schemeClr val="bg1"/>
              </a:solidFill>
              <a:latin typeface="Calibri Light" panose="020F0302020204030204" pitchFamily="34" charset="0"/>
              <a:cs typeface="Calibri Light" panose="020F0302020204030204" pitchFamily="34" charset="0"/>
            </a:endParaRPr>
          </a:p>
          <a:p>
            <a:pPr>
              <a:lnSpc>
                <a:spcPct val="70000"/>
              </a:lnSpc>
            </a:pPr>
            <a:r>
              <a:rPr lang="en-GB" sz="2500" dirty="0">
                <a:solidFill>
                  <a:schemeClr val="bg1"/>
                </a:solidFill>
                <a:latin typeface="Calibri Light" panose="020F0302020204030204" pitchFamily="34" charset="0"/>
                <a:cs typeface="Calibri Light" panose="020F0302020204030204" pitchFamily="34" charset="0"/>
              </a:rPr>
              <a:t>Other Teachers including Supply Teachers</a:t>
            </a:r>
          </a:p>
          <a:p>
            <a:pPr>
              <a:lnSpc>
                <a:spcPct val="70000"/>
              </a:lnSpc>
            </a:pPr>
            <a:endParaRPr lang="en-GB" sz="2500" dirty="0">
              <a:solidFill>
                <a:schemeClr val="bg1"/>
              </a:solidFill>
              <a:latin typeface="Calibri Light" panose="020F0302020204030204" pitchFamily="34" charset="0"/>
              <a:cs typeface="Calibri Light" panose="020F0302020204030204" pitchFamily="34" charset="0"/>
            </a:endParaRPr>
          </a:p>
          <a:p>
            <a:pPr>
              <a:lnSpc>
                <a:spcPct val="70000"/>
              </a:lnSpc>
            </a:pPr>
            <a:r>
              <a:rPr lang="en-GB" sz="2500" dirty="0">
                <a:solidFill>
                  <a:schemeClr val="bg1"/>
                </a:solidFill>
                <a:latin typeface="Calibri Light" panose="020F0302020204030204" pitchFamily="34" charset="0"/>
                <a:cs typeface="Calibri Light" panose="020F0302020204030204" pitchFamily="34" charset="0"/>
              </a:rPr>
              <a:t> Visitors to the School, Students, Adult Helpers</a:t>
            </a:r>
          </a:p>
          <a:p>
            <a:pPr eaLnBrk="1" hangingPunct="1">
              <a:lnSpc>
                <a:spcPct val="70000"/>
              </a:lnSpc>
            </a:pPr>
            <a:endParaRPr lang="en-GB" sz="2500" dirty="0">
              <a:solidFill>
                <a:schemeClr val="bg1"/>
              </a:solidFill>
              <a:latin typeface="Calibri Light" panose="020F0302020204030204" pitchFamily="34" charset="0"/>
              <a:cs typeface="Calibri Light" panose="020F0302020204030204" pitchFamily="34" charset="0"/>
            </a:endParaRPr>
          </a:p>
          <a:p>
            <a:pPr eaLnBrk="1" hangingPunct="1">
              <a:lnSpc>
                <a:spcPct val="70000"/>
              </a:lnSpc>
            </a:pPr>
            <a:r>
              <a:rPr lang="en-GB" sz="2500" dirty="0">
                <a:solidFill>
                  <a:schemeClr val="bg1"/>
                </a:solidFill>
                <a:latin typeface="Calibri Light" panose="020F0302020204030204" pitchFamily="34" charset="0"/>
                <a:cs typeface="Calibri Light" panose="020F0302020204030204" pitchFamily="34" charset="0"/>
              </a:rPr>
              <a:t>Senior Leadership Team</a:t>
            </a:r>
          </a:p>
          <a:p>
            <a:pPr eaLnBrk="1" hangingPunct="1">
              <a:lnSpc>
                <a:spcPct val="70000"/>
              </a:lnSpc>
            </a:pPr>
            <a:r>
              <a:rPr lang="en-GB" sz="2500" b="1" dirty="0">
                <a:solidFill>
                  <a:schemeClr val="bg1"/>
                </a:solidFill>
                <a:latin typeface="Calibri Light" panose="020F0302020204030204" pitchFamily="34" charset="0"/>
                <a:cs typeface="Calibri Light" panose="020F0302020204030204" pitchFamily="34" charset="0"/>
              </a:rPr>
              <a:t>YOU!</a:t>
            </a:r>
          </a:p>
          <a:p>
            <a:pPr eaLnBrk="1" hangingPunct="1">
              <a:lnSpc>
                <a:spcPct val="70000"/>
              </a:lnSpc>
            </a:pPr>
            <a:endParaRPr lang="en-GB" sz="800" dirty="0">
              <a:solidFill>
                <a:schemeClr val="bg1"/>
              </a:solidFill>
            </a:endParaRPr>
          </a:p>
        </p:txBody>
      </p:sp>
    </p:spTree>
    <p:extLst>
      <p:ext uri="{BB962C8B-B14F-4D97-AF65-F5344CB8AC3E}">
        <p14:creationId xmlns:p14="http://schemas.microsoft.com/office/powerpoint/2010/main" val="3361436037"/>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4" name="TextBox 3"/>
          <p:cNvSpPr txBox="1"/>
          <p:nvPr/>
        </p:nvSpPr>
        <p:spPr>
          <a:xfrm>
            <a:off x="3657600" y="503854"/>
            <a:ext cx="5803641" cy="769441"/>
          </a:xfrm>
          <a:prstGeom prst="rect">
            <a:avLst/>
          </a:prstGeom>
          <a:noFill/>
        </p:spPr>
        <p:txBody>
          <a:bodyPr wrap="square" rtlCol="0">
            <a:spAutoFit/>
          </a:bodyPr>
          <a:lstStyle/>
          <a:p>
            <a:r>
              <a:rPr lang="en-US" sz="4400" b="1" dirty="0">
                <a:solidFill>
                  <a:schemeClr val="bg1"/>
                </a:solidFill>
                <a:effectLst>
                  <a:outerShdw blurRad="38100" dist="38100" dir="2700000" algn="tl">
                    <a:srgbClr val="000000">
                      <a:alpha val="43137"/>
                    </a:srgbClr>
                  </a:outerShdw>
                </a:effectLst>
                <a:latin typeface="Calibri Light" panose="020F0302020204030204" pitchFamily="34" charset="0"/>
                <a:cs typeface="Calibri Light" panose="020F0302020204030204" pitchFamily="34" charset="0"/>
              </a:rPr>
              <a:t>Our Reception Base</a:t>
            </a:r>
          </a:p>
        </p:txBody>
      </p:sp>
      <p:sp>
        <p:nvSpPr>
          <p:cNvPr id="5" name="TextBox 4"/>
          <p:cNvSpPr txBox="1"/>
          <p:nvPr/>
        </p:nvSpPr>
        <p:spPr>
          <a:xfrm>
            <a:off x="485193" y="1273295"/>
            <a:ext cx="8266921" cy="3970318"/>
          </a:xfrm>
          <a:prstGeom prst="rect">
            <a:avLst/>
          </a:prstGeom>
          <a:noFill/>
        </p:spPr>
        <p:txBody>
          <a:bodyPr wrap="square" rtlCol="0">
            <a:spAutoFit/>
          </a:bodyPr>
          <a:lstStyle/>
          <a:p>
            <a:pPr marL="285750" indent="-285750">
              <a:buFont typeface="Arial" panose="020B0604020202020204" pitchFamily="34" charset="0"/>
              <a:buChar char="•"/>
            </a:pPr>
            <a:r>
              <a:rPr lang="en-US" sz="2800" b="1" dirty="0">
                <a:solidFill>
                  <a:schemeClr val="bg1"/>
                </a:solidFill>
                <a:latin typeface="Calibri" panose="020F0502020204030204" pitchFamily="34" charset="0"/>
                <a:cs typeface="Calibri" panose="020F0502020204030204" pitchFamily="34" charset="0"/>
              </a:rPr>
              <a:t>Our base is free flowing, we don’t have any doors, except to the outside learning environment</a:t>
            </a:r>
          </a:p>
          <a:p>
            <a:pPr marL="285750" indent="-285750">
              <a:buFont typeface="Arial" panose="020B0604020202020204" pitchFamily="34" charset="0"/>
              <a:buChar char="•"/>
            </a:pPr>
            <a:r>
              <a:rPr lang="en-US" sz="2800" dirty="0">
                <a:solidFill>
                  <a:schemeClr val="bg1"/>
                </a:solidFill>
                <a:latin typeface="Calibri Light" panose="020F0302020204030204" pitchFamily="34" charset="0"/>
                <a:cs typeface="Calibri Light" panose="020F0302020204030204" pitchFamily="34" charset="0"/>
              </a:rPr>
              <a:t>Children will be based in their classroom and have the opportunity to explore the various areas that the classroom provides. </a:t>
            </a:r>
          </a:p>
          <a:p>
            <a:pPr marL="285750" indent="-285750">
              <a:buFont typeface="Arial" panose="020B0604020202020204" pitchFamily="34" charset="0"/>
              <a:buChar char="•"/>
            </a:pPr>
            <a:r>
              <a:rPr lang="en-US" sz="2800" dirty="0">
                <a:solidFill>
                  <a:schemeClr val="bg1"/>
                </a:solidFill>
                <a:latin typeface="Calibri Light" panose="020F0302020204030204" pitchFamily="34" charset="0"/>
                <a:cs typeface="Calibri Light" panose="020F0302020204030204" pitchFamily="34" charset="0"/>
              </a:rPr>
              <a:t>Each child has access to our </a:t>
            </a:r>
            <a:r>
              <a:rPr lang="en-US" sz="2800" b="1" dirty="0">
                <a:solidFill>
                  <a:schemeClr val="bg1"/>
                </a:solidFill>
                <a:latin typeface="Calibri Light" panose="020F0302020204030204" pitchFamily="34" charset="0"/>
                <a:cs typeface="Calibri Light" panose="020F0302020204030204" pitchFamily="34" charset="0"/>
              </a:rPr>
              <a:t>Creative Area </a:t>
            </a:r>
            <a:r>
              <a:rPr lang="en-US" sz="2800" dirty="0">
                <a:solidFill>
                  <a:schemeClr val="bg1"/>
                </a:solidFill>
                <a:latin typeface="Calibri Light" panose="020F0302020204030204" pitchFamily="34" charset="0"/>
                <a:cs typeface="Calibri Light" panose="020F0302020204030204" pitchFamily="34" charset="0"/>
              </a:rPr>
              <a:t>which sees lots of messy and creative activities within.</a:t>
            </a:r>
          </a:p>
          <a:p>
            <a:pPr marL="285750" indent="-285750">
              <a:buFont typeface="Arial" panose="020B0604020202020204" pitchFamily="34" charset="0"/>
              <a:buChar char="•"/>
            </a:pPr>
            <a:r>
              <a:rPr lang="en-US" sz="2800" dirty="0">
                <a:solidFill>
                  <a:schemeClr val="bg1"/>
                </a:solidFill>
                <a:latin typeface="Calibri Light" panose="020F0302020204030204" pitchFamily="34" charset="0"/>
                <a:cs typeface="Calibri Light" panose="020F0302020204030204" pitchFamily="34" charset="0"/>
              </a:rPr>
              <a:t>We have a large outdoor area that the children can use during their </a:t>
            </a:r>
            <a:r>
              <a:rPr lang="en-US" sz="2800" b="1" dirty="0">
                <a:solidFill>
                  <a:schemeClr val="bg1"/>
                </a:solidFill>
                <a:latin typeface="Calibri Light" panose="020F0302020204030204" pitchFamily="34" charset="0"/>
                <a:cs typeface="Calibri Light" panose="020F0302020204030204" pitchFamily="34" charset="0"/>
              </a:rPr>
              <a:t>Child Initiated Time</a:t>
            </a:r>
            <a:r>
              <a:rPr lang="en-US" sz="2800" dirty="0">
                <a:solidFill>
                  <a:schemeClr val="bg1"/>
                </a:solidFill>
                <a:latin typeface="Calibri Light" panose="020F0302020204030204" pitchFamily="34" charset="0"/>
                <a:cs typeface="Calibri Light" panose="020F0302020204030204" pitchFamily="34" charset="0"/>
              </a:rPr>
              <a:t>.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8331920" y="1777465"/>
            <a:ext cx="3984169" cy="2975830"/>
          </a:xfrm>
          <a:prstGeom prst="rect">
            <a:avLst/>
          </a:prstGeom>
        </p:spPr>
      </p:pic>
    </p:spTree>
    <p:extLst>
      <p:ext uri="{BB962C8B-B14F-4D97-AF65-F5344CB8AC3E}">
        <p14:creationId xmlns:p14="http://schemas.microsoft.com/office/powerpoint/2010/main" val="3591615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4" name="TextBox 3"/>
          <p:cNvSpPr txBox="1"/>
          <p:nvPr/>
        </p:nvSpPr>
        <p:spPr>
          <a:xfrm>
            <a:off x="877078" y="690465"/>
            <a:ext cx="10506269" cy="830997"/>
          </a:xfrm>
          <a:prstGeom prst="rect">
            <a:avLst/>
          </a:prstGeom>
          <a:noFill/>
        </p:spPr>
        <p:txBody>
          <a:bodyPr wrap="square" rtlCol="0">
            <a:spAutoFit/>
          </a:bodyPr>
          <a:lstStyle/>
          <a:p>
            <a:pPr algn="ctr"/>
            <a:r>
              <a:rPr lang="en-US" sz="4800" b="1" dirty="0">
                <a:solidFill>
                  <a:schemeClr val="bg1"/>
                </a:solidFill>
                <a:latin typeface="Calibri Light" panose="020F0302020204030204" pitchFamily="34" charset="0"/>
                <a:cs typeface="Calibri Light" panose="020F0302020204030204" pitchFamily="34" charset="0"/>
              </a:rPr>
              <a:t>A Day In The Life Of Reception </a:t>
            </a:r>
          </a:p>
        </p:txBody>
      </p:sp>
      <p:sp>
        <p:nvSpPr>
          <p:cNvPr id="5" name="TextBox 4"/>
          <p:cNvSpPr txBox="1"/>
          <p:nvPr/>
        </p:nvSpPr>
        <p:spPr>
          <a:xfrm>
            <a:off x="293153" y="1521462"/>
            <a:ext cx="9497206" cy="5016758"/>
          </a:xfrm>
          <a:prstGeom prst="rect">
            <a:avLst/>
          </a:prstGeom>
          <a:noFill/>
        </p:spPr>
        <p:txBody>
          <a:bodyPr wrap="square" rtlCol="0">
            <a:spAutoFit/>
          </a:bodyPr>
          <a:lstStyle/>
          <a:p>
            <a:r>
              <a:rPr lang="en-US" sz="2000" b="1" dirty="0">
                <a:solidFill>
                  <a:schemeClr val="bg1"/>
                </a:solidFill>
                <a:latin typeface="Calibri Light" panose="020F0302020204030204" pitchFamily="34" charset="0"/>
                <a:cs typeface="Calibri Light" panose="020F0302020204030204" pitchFamily="34" charset="0"/>
              </a:rPr>
              <a:t>8.30-8.40 Doors open</a:t>
            </a:r>
          </a:p>
          <a:p>
            <a:r>
              <a:rPr lang="en-US" sz="2000" b="1" dirty="0">
                <a:solidFill>
                  <a:schemeClr val="bg1"/>
                </a:solidFill>
                <a:latin typeface="Calibri Light" panose="020F0302020204030204" pitchFamily="34" charset="0"/>
                <a:cs typeface="Calibri Light" panose="020F0302020204030204" pitchFamily="34" charset="0"/>
              </a:rPr>
              <a:t>8.40-9.00 Drawing Club</a:t>
            </a:r>
          </a:p>
          <a:p>
            <a:r>
              <a:rPr lang="en-US" sz="2000" b="1" dirty="0">
                <a:solidFill>
                  <a:schemeClr val="bg1"/>
                </a:solidFill>
                <a:latin typeface="Calibri Light" panose="020F0302020204030204" pitchFamily="34" charset="0"/>
                <a:cs typeface="Calibri Light" panose="020F0302020204030204" pitchFamily="34" charset="0"/>
              </a:rPr>
              <a:t>9.00-9.20 Phonics</a:t>
            </a:r>
            <a:br>
              <a:rPr lang="en-US" sz="2000" b="1" dirty="0">
                <a:solidFill>
                  <a:schemeClr val="bg1"/>
                </a:solidFill>
                <a:latin typeface="Calibri Light" panose="020F0302020204030204" pitchFamily="34" charset="0"/>
                <a:cs typeface="Calibri Light" panose="020F0302020204030204" pitchFamily="34" charset="0"/>
              </a:rPr>
            </a:br>
            <a:r>
              <a:rPr lang="en-US" sz="2000" b="1" dirty="0">
                <a:solidFill>
                  <a:schemeClr val="bg1"/>
                </a:solidFill>
                <a:latin typeface="Calibri Light" panose="020F0302020204030204" pitchFamily="34" charset="0"/>
                <a:cs typeface="Calibri Light" panose="020F0302020204030204" pitchFamily="34" charset="0"/>
              </a:rPr>
              <a:t>9.20-9.50 Word time</a:t>
            </a:r>
          </a:p>
          <a:p>
            <a:r>
              <a:rPr lang="en-US" sz="2000" b="1" dirty="0">
                <a:solidFill>
                  <a:schemeClr val="bg1"/>
                </a:solidFill>
                <a:latin typeface="Calibri Light" panose="020F0302020204030204" pitchFamily="34" charset="0"/>
                <a:cs typeface="Calibri Light" panose="020F0302020204030204" pitchFamily="34" charset="0"/>
              </a:rPr>
              <a:t>9.50- 10.10 Reading</a:t>
            </a:r>
          </a:p>
          <a:p>
            <a:r>
              <a:rPr lang="en-US" sz="2000" b="1" dirty="0">
                <a:solidFill>
                  <a:schemeClr val="bg1"/>
                </a:solidFill>
                <a:latin typeface="Calibri Light" panose="020F0302020204030204" pitchFamily="34" charset="0"/>
                <a:cs typeface="Calibri Light" panose="020F0302020204030204" pitchFamily="34" charset="0"/>
              </a:rPr>
              <a:t>10:10- 10-20- Snack</a:t>
            </a:r>
          </a:p>
          <a:p>
            <a:r>
              <a:rPr lang="en-US" sz="2000" b="1" dirty="0">
                <a:solidFill>
                  <a:schemeClr val="bg1"/>
                </a:solidFill>
                <a:latin typeface="Calibri Light" panose="020F0302020204030204" pitchFamily="34" charset="0"/>
                <a:cs typeface="Calibri Light" panose="020F0302020204030204" pitchFamily="34" charset="0"/>
              </a:rPr>
              <a:t>10.20- 10.35-Wiggle to Squiggle</a:t>
            </a:r>
          </a:p>
          <a:p>
            <a:r>
              <a:rPr lang="en-US" sz="2000" b="1" dirty="0">
                <a:solidFill>
                  <a:schemeClr val="bg1"/>
                </a:solidFill>
                <a:latin typeface="Calibri Light" panose="020F0302020204030204" pitchFamily="34" charset="0"/>
                <a:cs typeface="Calibri Light" panose="020F0302020204030204" pitchFamily="34" charset="0"/>
              </a:rPr>
              <a:t>10.35- 10.45- Inspire Time</a:t>
            </a:r>
          </a:p>
          <a:p>
            <a:r>
              <a:rPr lang="en-US" sz="2000" b="1" dirty="0">
                <a:solidFill>
                  <a:schemeClr val="bg1"/>
                </a:solidFill>
                <a:latin typeface="Calibri Light" panose="020F0302020204030204" pitchFamily="34" charset="0"/>
                <a:cs typeface="Calibri Light" panose="020F0302020204030204" pitchFamily="34" charset="0"/>
              </a:rPr>
              <a:t>10.45- 11.30- Adventure Time</a:t>
            </a:r>
          </a:p>
          <a:p>
            <a:r>
              <a:rPr lang="en-US" sz="2000" b="1" dirty="0">
                <a:solidFill>
                  <a:schemeClr val="bg1"/>
                </a:solidFill>
                <a:latin typeface="Calibri Light" panose="020F0302020204030204" pitchFamily="34" charset="0"/>
                <a:cs typeface="Calibri Light" panose="020F0302020204030204" pitchFamily="34" charset="0"/>
              </a:rPr>
              <a:t>11.30-11.45- Bright Write</a:t>
            </a:r>
            <a:br>
              <a:rPr lang="en-US" sz="2000" b="1" dirty="0">
                <a:solidFill>
                  <a:schemeClr val="bg1"/>
                </a:solidFill>
                <a:latin typeface="Calibri Light" panose="020F0302020204030204" pitchFamily="34" charset="0"/>
                <a:cs typeface="Calibri Light" panose="020F0302020204030204" pitchFamily="34" charset="0"/>
              </a:rPr>
            </a:br>
            <a:r>
              <a:rPr lang="en-US" sz="2000" b="1" dirty="0">
                <a:solidFill>
                  <a:schemeClr val="bg1"/>
                </a:solidFill>
                <a:latin typeface="Calibri Light" panose="020F0302020204030204" pitchFamily="34" charset="0"/>
                <a:cs typeface="Calibri Light" panose="020F0302020204030204" pitchFamily="34" charset="0"/>
              </a:rPr>
              <a:t>11:45-1.00- Lunch</a:t>
            </a:r>
          </a:p>
          <a:p>
            <a:r>
              <a:rPr lang="en-US" sz="2000" b="1" dirty="0">
                <a:solidFill>
                  <a:schemeClr val="bg1"/>
                </a:solidFill>
                <a:latin typeface="Calibri Light" panose="020F0302020204030204" pitchFamily="34" charset="0"/>
                <a:cs typeface="Calibri Light" panose="020F0302020204030204" pitchFamily="34" charset="0"/>
              </a:rPr>
              <a:t>1.00-1.15- Dough Disco</a:t>
            </a:r>
            <a:br>
              <a:rPr lang="en-US" sz="2000" b="1" dirty="0">
                <a:solidFill>
                  <a:schemeClr val="bg1"/>
                </a:solidFill>
                <a:latin typeface="Calibri Light" panose="020F0302020204030204" pitchFamily="34" charset="0"/>
                <a:cs typeface="Calibri Light" panose="020F0302020204030204" pitchFamily="34" charset="0"/>
              </a:rPr>
            </a:br>
            <a:r>
              <a:rPr lang="en-US" sz="2000" b="1" dirty="0">
                <a:solidFill>
                  <a:schemeClr val="bg1"/>
                </a:solidFill>
                <a:latin typeface="Calibri Light" panose="020F0302020204030204" pitchFamily="34" charset="0"/>
                <a:cs typeface="Calibri Light" panose="020F0302020204030204" pitchFamily="34" charset="0"/>
              </a:rPr>
              <a:t>1.15-1.45-NCETM </a:t>
            </a:r>
            <a:r>
              <a:rPr lang="en-US" sz="2000" b="1" dirty="0" err="1">
                <a:solidFill>
                  <a:schemeClr val="bg1"/>
                </a:solidFill>
                <a:latin typeface="Calibri Light" panose="020F0302020204030204" pitchFamily="34" charset="0"/>
                <a:cs typeface="Calibri Light" panose="020F0302020204030204" pitchFamily="34" charset="0"/>
              </a:rPr>
              <a:t>Maths</a:t>
            </a:r>
            <a:endParaRPr lang="en-US" sz="2000" b="1" dirty="0">
              <a:solidFill>
                <a:schemeClr val="bg1"/>
              </a:solidFill>
              <a:latin typeface="Calibri Light" panose="020F0302020204030204" pitchFamily="34" charset="0"/>
              <a:cs typeface="Calibri Light" panose="020F0302020204030204" pitchFamily="34" charset="0"/>
            </a:endParaRPr>
          </a:p>
          <a:p>
            <a:r>
              <a:rPr lang="en-US" sz="2000" b="1" dirty="0">
                <a:solidFill>
                  <a:schemeClr val="bg1"/>
                </a:solidFill>
                <a:latin typeface="Calibri Light" panose="020F0302020204030204" pitchFamily="34" charset="0"/>
                <a:cs typeface="Calibri Light" panose="020F0302020204030204" pitchFamily="34" charset="0"/>
              </a:rPr>
              <a:t>1.45-2.45 Adventure Time</a:t>
            </a:r>
            <a:br>
              <a:rPr lang="en-US" sz="2000" b="1" dirty="0">
                <a:solidFill>
                  <a:schemeClr val="bg1"/>
                </a:solidFill>
                <a:latin typeface="Calibri Light" panose="020F0302020204030204" pitchFamily="34" charset="0"/>
                <a:cs typeface="Calibri Light" panose="020F0302020204030204" pitchFamily="34" charset="0"/>
              </a:rPr>
            </a:br>
            <a:r>
              <a:rPr lang="en-US" sz="2000" b="1" dirty="0">
                <a:solidFill>
                  <a:schemeClr val="bg1"/>
                </a:solidFill>
                <a:latin typeface="Calibri Light" panose="020F0302020204030204" pitchFamily="34" charset="0"/>
                <a:cs typeface="Calibri Light" panose="020F0302020204030204" pitchFamily="34" charset="0"/>
              </a:rPr>
              <a:t>2.45- Story time and Class discussion</a:t>
            </a:r>
          </a:p>
          <a:p>
            <a:r>
              <a:rPr lang="en-US" sz="2000" b="1" dirty="0">
                <a:solidFill>
                  <a:schemeClr val="bg1"/>
                </a:solidFill>
                <a:latin typeface="Calibri Light" panose="020F0302020204030204" pitchFamily="34" charset="0"/>
                <a:cs typeface="Calibri Light" panose="020F0302020204030204" pitchFamily="34" charset="0"/>
              </a:rPr>
              <a:t>3:10- Home Time</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26954" y="2163769"/>
            <a:ext cx="4796556" cy="3197704"/>
          </a:xfrm>
          <a:prstGeom prst="rect">
            <a:avLst/>
          </a:prstGeom>
          <a:ln>
            <a:noFill/>
          </a:ln>
          <a:effectLst>
            <a:softEdge rad="112500"/>
          </a:effectLst>
        </p:spPr>
      </p:pic>
    </p:spTree>
    <p:extLst>
      <p:ext uri="{BB962C8B-B14F-4D97-AF65-F5344CB8AC3E}">
        <p14:creationId xmlns:p14="http://schemas.microsoft.com/office/powerpoint/2010/main" val="26135836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chemeClr val="bg1"/>
                </a:solidFill>
                <a:latin typeface="Calibri Light" panose="020F0302020204030204" pitchFamily="34" charset="0"/>
                <a:cs typeface="Calibri Light" panose="020F0302020204030204" pitchFamily="34" charset="0"/>
              </a:rPr>
              <a:t>Our Provision </a:t>
            </a:r>
          </a:p>
        </p:txBody>
      </p:sp>
      <p:sp>
        <p:nvSpPr>
          <p:cNvPr id="3" name="Content Placeholder 2"/>
          <p:cNvSpPr>
            <a:spLocks noGrp="1"/>
          </p:cNvSpPr>
          <p:nvPr>
            <p:ph idx="1"/>
          </p:nvPr>
        </p:nvSpPr>
        <p:spPr>
          <a:xfrm>
            <a:off x="838200" y="1548880"/>
            <a:ext cx="10515600" cy="5390405"/>
          </a:xfrm>
        </p:spPr>
        <p:txBody>
          <a:bodyPr>
            <a:normAutofit/>
          </a:bodyPr>
          <a:lstStyle/>
          <a:p>
            <a:r>
              <a:rPr lang="en-GB" dirty="0">
                <a:solidFill>
                  <a:schemeClr val="bg1"/>
                </a:solidFill>
                <a:latin typeface="+mj-lt"/>
              </a:rPr>
              <a:t>We will use a baseline assessment to identify the children’s start points and then personalise our curriculum to meet their individual needs</a:t>
            </a:r>
          </a:p>
          <a:p>
            <a:r>
              <a:rPr lang="en-GB" dirty="0">
                <a:solidFill>
                  <a:schemeClr val="bg1"/>
                </a:solidFill>
                <a:latin typeface="+mj-lt"/>
              </a:rPr>
              <a:t>All Early Years settings follow </a:t>
            </a:r>
            <a:r>
              <a:rPr lang="en-GB" b="1" dirty="0">
                <a:solidFill>
                  <a:schemeClr val="bg1"/>
                </a:solidFill>
                <a:latin typeface="+mj-lt"/>
              </a:rPr>
              <a:t>Development Matters- </a:t>
            </a:r>
            <a:r>
              <a:rPr lang="en-GB" dirty="0">
                <a:solidFill>
                  <a:schemeClr val="bg1"/>
                </a:solidFill>
                <a:latin typeface="+mj-lt"/>
              </a:rPr>
              <a:t>Prime areas are: Personal, Social and Emotional development, Communication and Language and Physical Development. </a:t>
            </a:r>
          </a:p>
          <a:p>
            <a:r>
              <a:rPr lang="en-GB" dirty="0">
                <a:solidFill>
                  <a:schemeClr val="bg1"/>
                </a:solidFill>
                <a:latin typeface="+mj-lt"/>
              </a:rPr>
              <a:t>Specific areas are Literacy, Maths, </a:t>
            </a:r>
            <a:r>
              <a:rPr lang="en-US" dirty="0">
                <a:solidFill>
                  <a:schemeClr val="bg1"/>
                </a:solidFill>
                <a:latin typeface="+mj-lt"/>
              </a:rPr>
              <a:t>Understanding the World  and Expressive Arts and Design. </a:t>
            </a:r>
          </a:p>
          <a:p>
            <a:r>
              <a:rPr lang="en-US" dirty="0">
                <a:solidFill>
                  <a:schemeClr val="bg1"/>
                </a:solidFill>
                <a:latin typeface="+mj-lt"/>
              </a:rPr>
              <a:t>We assess the children in all of these areas and then plan a curriculum to support individual developmental needs.</a:t>
            </a:r>
            <a:endParaRPr lang="en-GB" dirty="0">
              <a:solidFill>
                <a:schemeClr val="bg1"/>
              </a:solidFill>
              <a:latin typeface="+mj-lt"/>
            </a:endParaRPr>
          </a:p>
          <a:p>
            <a:endParaRPr lang="en-US" dirty="0">
              <a:solidFill>
                <a:schemeClr val="bg1"/>
              </a:solidFill>
              <a:latin typeface="+mj-lt"/>
              <a:cs typeface="Calibri Light" panose="020F0302020204030204" pitchFamily="34" charset="0"/>
            </a:endParaRPr>
          </a:p>
          <a:p>
            <a:endParaRPr lang="en-US" dirty="0">
              <a:solidFill>
                <a:schemeClr val="bg1"/>
              </a:solidFill>
              <a:latin typeface="Comic Sans MS" panose="030F0702030302020204" pitchFamily="66"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2497" y="51641"/>
            <a:ext cx="2157704" cy="1438469"/>
          </a:xfrm>
          <a:prstGeom prst="rect">
            <a:avLst/>
          </a:prstGeom>
          <a:ln>
            <a:noFill/>
          </a:ln>
          <a:effectLst>
            <a:softEdge rad="112500"/>
          </a:effectLst>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7766" y="5179562"/>
            <a:ext cx="2153764" cy="1435842"/>
          </a:xfrm>
          <a:prstGeom prst="rect">
            <a:avLst/>
          </a:prstGeom>
          <a:ln>
            <a:noFill/>
          </a:ln>
          <a:effectLst>
            <a:softEdge rad="112500"/>
          </a:effec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266" y="5430114"/>
            <a:ext cx="1872937" cy="1248625"/>
          </a:xfrm>
          <a:prstGeom prst="rect">
            <a:avLst/>
          </a:prstGeom>
          <a:ln>
            <a:noFill/>
          </a:ln>
          <a:effectLst>
            <a:softEdge rad="112500"/>
          </a:effectLst>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37765" y="252218"/>
            <a:ext cx="1944995" cy="1296663"/>
          </a:xfrm>
          <a:prstGeom prst="rect">
            <a:avLst/>
          </a:prstGeom>
          <a:ln>
            <a:noFill/>
          </a:ln>
          <a:effectLst>
            <a:softEdge rad="112500"/>
          </a:effectLst>
        </p:spPr>
      </p:pic>
    </p:spTree>
    <p:extLst>
      <p:ext uri="{BB962C8B-B14F-4D97-AF65-F5344CB8AC3E}">
        <p14:creationId xmlns:p14="http://schemas.microsoft.com/office/powerpoint/2010/main" val="27557166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a:extLst>
            <a:ext uri="{FF2B5EF4-FFF2-40B4-BE49-F238E27FC236}">
              <a16:creationId xmlns:a16="http://schemas.microsoft.com/office/drawing/2014/main" id="{D92FE78B-2AA5-68DA-E6E0-1B12777728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D00D7D-FA7F-E247-3D29-D4D6C323F6BB}"/>
              </a:ext>
            </a:extLst>
          </p:cNvPr>
          <p:cNvSpPr>
            <a:spLocks noGrp="1"/>
          </p:cNvSpPr>
          <p:nvPr>
            <p:ph type="title"/>
          </p:nvPr>
        </p:nvSpPr>
        <p:spPr/>
        <p:txBody>
          <a:bodyPr/>
          <a:lstStyle/>
          <a:p>
            <a:pPr algn="ctr"/>
            <a:r>
              <a:rPr lang="en-US" b="1" dirty="0">
                <a:solidFill>
                  <a:schemeClr val="bg1"/>
                </a:solidFill>
                <a:latin typeface="Calibri Light" panose="020F0302020204030204" pitchFamily="34" charset="0"/>
                <a:cs typeface="Calibri Light" panose="020F0302020204030204" pitchFamily="34" charset="0"/>
              </a:rPr>
              <a:t>Teaching Phonics </a:t>
            </a:r>
          </a:p>
        </p:txBody>
      </p:sp>
      <p:sp>
        <p:nvSpPr>
          <p:cNvPr id="3" name="Content Placeholder 2">
            <a:extLst>
              <a:ext uri="{FF2B5EF4-FFF2-40B4-BE49-F238E27FC236}">
                <a16:creationId xmlns:a16="http://schemas.microsoft.com/office/drawing/2014/main" id="{6A8BA76E-190A-9FF7-459A-8BFE6B998836}"/>
              </a:ext>
            </a:extLst>
          </p:cNvPr>
          <p:cNvSpPr>
            <a:spLocks noGrp="1"/>
          </p:cNvSpPr>
          <p:nvPr>
            <p:ph idx="1"/>
          </p:nvPr>
        </p:nvSpPr>
        <p:spPr>
          <a:xfrm>
            <a:off x="838200" y="1548880"/>
            <a:ext cx="10515600" cy="5390405"/>
          </a:xfrm>
        </p:spPr>
        <p:txBody>
          <a:bodyPr>
            <a:normAutofit/>
          </a:bodyPr>
          <a:lstStyle/>
          <a:p>
            <a:endParaRPr lang="en-GB" dirty="0">
              <a:solidFill>
                <a:schemeClr val="bg1"/>
              </a:solidFill>
              <a:latin typeface="+mj-lt"/>
            </a:endParaRPr>
          </a:p>
          <a:p>
            <a:endParaRPr lang="en-US" dirty="0">
              <a:solidFill>
                <a:schemeClr val="bg1"/>
              </a:solidFill>
              <a:latin typeface="+mj-lt"/>
              <a:cs typeface="Calibri Light" panose="020F0302020204030204" pitchFamily="34" charset="0"/>
            </a:endParaRPr>
          </a:p>
          <a:p>
            <a:endParaRPr lang="en-US" dirty="0">
              <a:solidFill>
                <a:schemeClr val="bg1"/>
              </a:solidFill>
              <a:latin typeface="Comic Sans MS" panose="030F0702030302020204" pitchFamily="66" charset="0"/>
            </a:endParaRPr>
          </a:p>
        </p:txBody>
      </p:sp>
      <p:pic>
        <p:nvPicPr>
          <p:cNvPr id="1026" name="Picture 2" descr="Little Wandle Phonics – Longlands ...">
            <a:extLst>
              <a:ext uri="{FF2B5EF4-FFF2-40B4-BE49-F238E27FC236}">
                <a16:creationId xmlns:a16="http://schemas.microsoft.com/office/drawing/2014/main" id="{6F43DBFD-A4EC-EBF4-8C96-86B625784B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1648" y="5309120"/>
            <a:ext cx="3105150" cy="14668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Little Wandle (Phonics) | Armfield Academy">
            <a:extLst>
              <a:ext uri="{FF2B5EF4-FFF2-40B4-BE49-F238E27FC236}">
                <a16:creationId xmlns:a16="http://schemas.microsoft.com/office/drawing/2014/main" id="{F1F0CC99-262C-491A-26D7-65ECA5D76D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137" y="151550"/>
            <a:ext cx="1007400" cy="10074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Little Wandle (Phonics) | Armfield Academy">
            <a:extLst>
              <a:ext uri="{FF2B5EF4-FFF2-40B4-BE49-F238E27FC236}">
                <a16:creationId xmlns:a16="http://schemas.microsoft.com/office/drawing/2014/main" id="{528391D8-4EBB-ECB0-62AB-C23F65EB0C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0100" y="151550"/>
            <a:ext cx="1007400" cy="10074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EAF14515-542F-658E-436E-5F3C806B5F4C}"/>
              </a:ext>
            </a:extLst>
          </p:cNvPr>
          <p:cNvSpPr txBox="1"/>
          <p:nvPr/>
        </p:nvSpPr>
        <p:spPr>
          <a:xfrm>
            <a:off x="935665" y="1977656"/>
            <a:ext cx="10122195" cy="3046988"/>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chemeClr val="bg1"/>
                </a:solidFill>
                <a:latin typeface="+mj-lt"/>
              </a:rPr>
              <a:t>At Talbot, we believe all our children can become fluent readers and writers. This is why we teach reading through </a:t>
            </a:r>
            <a:r>
              <a:rPr lang="en-GB" sz="2400" b="1" i="1" dirty="0">
                <a:solidFill>
                  <a:schemeClr val="bg1"/>
                </a:solidFill>
                <a:latin typeface="+mj-lt"/>
              </a:rPr>
              <a:t>Little Wandle Letters and Sounds Revised.</a:t>
            </a:r>
          </a:p>
          <a:p>
            <a:pPr marL="285750" indent="-285750">
              <a:buFont typeface="Arial" panose="020B0604020202020204" pitchFamily="34" charset="0"/>
              <a:buChar char="•"/>
            </a:pPr>
            <a:endParaRPr lang="en-GB" sz="2400" b="1" i="1" dirty="0">
              <a:solidFill>
                <a:schemeClr val="bg1"/>
              </a:solidFill>
              <a:latin typeface="+mj-lt"/>
            </a:endParaRPr>
          </a:p>
          <a:p>
            <a:pPr marL="285750" indent="-285750">
              <a:buFont typeface="Arial" panose="020B0604020202020204" pitchFamily="34" charset="0"/>
              <a:buChar char="•"/>
            </a:pPr>
            <a:r>
              <a:rPr lang="en-GB" sz="2400" dirty="0">
                <a:solidFill>
                  <a:schemeClr val="bg1"/>
                </a:solidFill>
                <a:latin typeface="+mj-lt"/>
              </a:rPr>
              <a:t>We start teaching phonics in Reception and follow the Little Wandle progression, which ensures children build on their growing knowledge of the alphabetic code, mastering phonics to read and spell as they move through school. </a:t>
            </a:r>
          </a:p>
          <a:p>
            <a:endParaRPr lang="en-GB" sz="2400" dirty="0">
              <a:solidFill>
                <a:schemeClr val="bg1"/>
              </a:solidFill>
              <a:latin typeface="+mj-lt"/>
            </a:endParaRPr>
          </a:p>
        </p:txBody>
      </p:sp>
    </p:spTree>
    <p:extLst>
      <p:ext uri="{BB962C8B-B14F-4D97-AF65-F5344CB8AC3E}">
        <p14:creationId xmlns:p14="http://schemas.microsoft.com/office/powerpoint/2010/main" val="25867622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a:extLst>
            <a:ext uri="{FF2B5EF4-FFF2-40B4-BE49-F238E27FC236}">
              <a16:creationId xmlns:a16="http://schemas.microsoft.com/office/drawing/2014/main" id="{65344FB4-9EDA-16D9-8B9F-81AFC313A5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8A4206-8E95-4062-7A4A-899533E2B059}"/>
              </a:ext>
            </a:extLst>
          </p:cNvPr>
          <p:cNvSpPr>
            <a:spLocks noGrp="1"/>
          </p:cNvSpPr>
          <p:nvPr>
            <p:ph type="title"/>
          </p:nvPr>
        </p:nvSpPr>
        <p:spPr/>
        <p:txBody>
          <a:bodyPr/>
          <a:lstStyle/>
          <a:p>
            <a:pPr algn="ctr"/>
            <a:r>
              <a:rPr lang="en-US" b="1" dirty="0">
                <a:solidFill>
                  <a:schemeClr val="bg1"/>
                </a:solidFill>
                <a:latin typeface="Calibri Light" panose="020F0302020204030204" pitchFamily="34" charset="0"/>
                <a:cs typeface="Calibri Light" panose="020F0302020204030204" pitchFamily="34" charset="0"/>
              </a:rPr>
              <a:t>Teaching Number and Number Patterns </a:t>
            </a:r>
          </a:p>
        </p:txBody>
      </p:sp>
      <p:sp>
        <p:nvSpPr>
          <p:cNvPr id="3" name="Content Placeholder 2">
            <a:extLst>
              <a:ext uri="{FF2B5EF4-FFF2-40B4-BE49-F238E27FC236}">
                <a16:creationId xmlns:a16="http://schemas.microsoft.com/office/drawing/2014/main" id="{137DE24D-85F7-BC27-0601-D1C8631DEA63}"/>
              </a:ext>
            </a:extLst>
          </p:cNvPr>
          <p:cNvSpPr>
            <a:spLocks noGrp="1"/>
          </p:cNvSpPr>
          <p:nvPr>
            <p:ph idx="1"/>
          </p:nvPr>
        </p:nvSpPr>
        <p:spPr>
          <a:xfrm>
            <a:off x="838200" y="1548880"/>
            <a:ext cx="10515600" cy="5390405"/>
          </a:xfrm>
        </p:spPr>
        <p:txBody>
          <a:bodyPr>
            <a:normAutofit/>
          </a:bodyPr>
          <a:lstStyle/>
          <a:p>
            <a:endParaRPr lang="en-GB" dirty="0">
              <a:solidFill>
                <a:schemeClr val="bg1"/>
              </a:solidFill>
              <a:latin typeface="+mj-lt"/>
            </a:endParaRPr>
          </a:p>
          <a:p>
            <a:endParaRPr lang="en-US" dirty="0">
              <a:solidFill>
                <a:schemeClr val="bg1"/>
              </a:solidFill>
              <a:latin typeface="+mj-lt"/>
              <a:cs typeface="Calibri Light" panose="020F0302020204030204" pitchFamily="34" charset="0"/>
            </a:endParaRPr>
          </a:p>
          <a:p>
            <a:endParaRPr lang="en-US" dirty="0">
              <a:solidFill>
                <a:schemeClr val="bg1"/>
              </a:solidFill>
              <a:latin typeface="Comic Sans MS" panose="030F0702030302020204" pitchFamily="66" charset="0"/>
            </a:endParaRPr>
          </a:p>
        </p:txBody>
      </p:sp>
      <p:sp>
        <p:nvSpPr>
          <p:cNvPr id="11" name="TextBox 10">
            <a:extLst>
              <a:ext uri="{FF2B5EF4-FFF2-40B4-BE49-F238E27FC236}">
                <a16:creationId xmlns:a16="http://schemas.microsoft.com/office/drawing/2014/main" id="{B0EE2118-4A66-28B5-6A08-B47FD360D932}"/>
              </a:ext>
            </a:extLst>
          </p:cNvPr>
          <p:cNvSpPr txBox="1"/>
          <p:nvPr/>
        </p:nvSpPr>
        <p:spPr>
          <a:xfrm>
            <a:off x="935665" y="1977656"/>
            <a:ext cx="10122195" cy="3046988"/>
          </a:xfrm>
          <a:prstGeom prst="rect">
            <a:avLst/>
          </a:prstGeom>
          <a:noFill/>
        </p:spPr>
        <p:txBody>
          <a:bodyPr wrap="square" rtlCol="0">
            <a:spAutoFit/>
          </a:bodyPr>
          <a:lstStyle/>
          <a:p>
            <a:pPr marL="285750" indent="-285750">
              <a:buFont typeface="Arial" panose="020B0604020202020204" pitchFamily="34" charset="0"/>
              <a:buChar char="•"/>
            </a:pPr>
            <a:r>
              <a:rPr lang="en-GB" sz="2400" b="1" dirty="0">
                <a:solidFill>
                  <a:schemeClr val="bg1"/>
                </a:solidFill>
                <a:latin typeface="+mj-lt"/>
              </a:rPr>
              <a:t>We follow the NCETM scheme of learning to teach number and number patterns</a:t>
            </a:r>
          </a:p>
          <a:p>
            <a:pPr marL="285750" indent="-285750">
              <a:buFont typeface="Arial" panose="020B0604020202020204" pitchFamily="34" charset="0"/>
              <a:buChar char="•"/>
            </a:pPr>
            <a:endParaRPr lang="en-GB" sz="2400" b="1" dirty="0">
              <a:solidFill>
                <a:schemeClr val="bg1"/>
              </a:solidFill>
              <a:latin typeface="+mj-lt"/>
            </a:endParaRPr>
          </a:p>
          <a:p>
            <a:pPr marL="285750" indent="-285750">
              <a:buFont typeface="Arial" panose="020B0604020202020204" pitchFamily="34" charset="0"/>
              <a:buChar char="•"/>
            </a:pPr>
            <a:endParaRPr lang="en-GB" sz="2400" b="1" dirty="0">
              <a:solidFill>
                <a:schemeClr val="bg1"/>
              </a:solidFill>
              <a:latin typeface="+mj-lt"/>
            </a:endParaRPr>
          </a:p>
          <a:p>
            <a:pPr marL="285750" indent="-285750">
              <a:buFont typeface="Arial" panose="020B0604020202020204" pitchFamily="34" charset="0"/>
              <a:buChar char="•"/>
            </a:pPr>
            <a:r>
              <a:rPr lang="en-GB" sz="2400" b="1" dirty="0">
                <a:solidFill>
                  <a:schemeClr val="bg1"/>
                </a:solidFill>
                <a:latin typeface="+mj-lt"/>
              </a:rPr>
              <a:t>We strive to ensure that all children should have a deep understanding of numbers to 10 by the time they finish their Reception year</a:t>
            </a:r>
          </a:p>
          <a:p>
            <a:pPr marL="285750" indent="-285750">
              <a:buFont typeface="Arial" panose="020B0604020202020204" pitchFamily="34" charset="0"/>
              <a:buChar char="•"/>
            </a:pPr>
            <a:endParaRPr lang="en-GB" sz="2400" b="1" i="1" dirty="0">
              <a:solidFill>
                <a:schemeClr val="bg1"/>
              </a:solidFill>
              <a:latin typeface="+mj-lt"/>
            </a:endParaRPr>
          </a:p>
          <a:p>
            <a:endParaRPr lang="en-GB" sz="2400" b="1" i="1" dirty="0">
              <a:solidFill>
                <a:schemeClr val="bg1"/>
              </a:solidFill>
              <a:latin typeface="+mj-lt"/>
            </a:endParaRPr>
          </a:p>
        </p:txBody>
      </p:sp>
      <p:pic>
        <p:nvPicPr>
          <p:cNvPr id="2050" name="Picture 2" descr="Home | NCETM">
            <a:extLst>
              <a:ext uri="{FF2B5EF4-FFF2-40B4-BE49-F238E27FC236}">
                <a16:creationId xmlns:a16="http://schemas.microsoft.com/office/drawing/2014/main" id="{1BBF700E-47C6-7B9A-1B5B-3692874E27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94827" y="5439039"/>
            <a:ext cx="4219575" cy="1085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6622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chemeClr val="bg1"/>
                </a:solidFill>
                <a:latin typeface="Calibri Light" panose="020F0302020204030204" pitchFamily="34" charset="0"/>
                <a:cs typeface="Calibri Light" panose="020F0302020204030204" pitchFamily="34" charset="0"/>
              </a:rPr>
              <a:t>Our Provision </a:t>
            </a:r>
          </a:p>
        </p:txBody>
      </p:sp>
      <p:sp>
        <p:nvSpPr>
          <p:cNvPr id="3" name="Content Placeholder 2"/>
          <p:cNvSpPr>
            <a:spLocks noGrp="1"/>
          </p:cNvSpPr>
          <p:nvPr>
            <p:ph idx="1"/>
          </p:nvPr>
        </p:nvSpPr>
        <p:spPr>
          <a:xfrm>
            <a:off x="851862" y="1558212"/>
            <a:ext cx="10515600" cy="5449176"/>
          </a:xfrm>
        </p:spPr>
        <p:txBody>
          <a:bodyPr>
            <a:normAutofit/>
          </a:bodyPr>
          <a:lstStyle/>
          <a:p>
            <a:endParaRPr lang="en-US" dirty="0">
              <a:solidFill>
                <a:schemeClr val="bg1"/>
              </a:solidFill>
              <a:latin typeface="+mj-lt"/>
              <a:cs typeface="Calibri Light" panose="020F0302020204030204" pitchFamily="34" charset="0"/>
            </a:endParaRPr>
          </a:p>
          <a:p>
            <a:r>
              <a:rPr lang="en-US" dirty="0">
                <a:solidFill>
                  <a:schemeClr val="bg1"/>
                </a:solidFill>
                <a:latin typeface="Calibri Light" panose="020F0302020204030204" pitchFamily="34" charset="0"/>
                <a:cs typeface="Calibri Light" panose="020F0302020204030204" pitchFamily="34" charset="0"/>
              </a:rPr>
              <a:t>In the Summer Term children will have the opportunity to swim in our school pool with our qualified swimming instructor</a:t>
            </a:r>
          </a:p>
          <a:p>
            <a:r>
              <a:rPr lang="en-US" dirty="0">
                <a:solidFill>
                  <a:schemeClr val="bg1"/>
                </a:solidFill>
                <a:latin typeface="Calibri Light" panose="020F0302020204030204" pitchFamily="34" charset="0"/>
                <a:cs typeface="Calibri Light" panose="020F0302020204030204" pitchFamily="34" charset="0"/>
              </a:rPr>
              <a:t>We are lucky enough to have our own specialist PE teacher Mr. Bartram who will teach all the children PE</a:t>
            </a:r>
          </a:p>
          <a:p>
            <a:r>
              <a:rPr lang="en-US" dirty="0">
                <a:solidFill>
                  <a:schemeClr val="bg1"/>
                </a:solidFill>
                <a:latin typeface="Calibri Light" panose="020F0302020204030204" pitchFamily="34" charset="0"/>
                <a:cs typeface="Calibri Light" panose="020F0302020204030204" pitchFamily="34" charset="0"/>
              </a:rPr>
              <a:t>We have access to Forestry school on Talbot Heath all year round</a:t>
            </a:r>
          </a:p>
          <a:p>
            <a:r>
              <a:rPr lang="en-US" dirty="0">
                <a:solidFill>
                  <a:schemeClr val="bg1"/>
                </a:solidFill>
                <a:latin typeface="Calibri Light" panose="020F0302020204030204" pitchFamily="34" charset="0"/>
                <a:cs typeface="Calibri Light" panose="020F0302020204030204" pitchFamily="34" charset="0"/>
              </a:rPr>
              <a:t>Reception children have increasing opportunities to mix and learn with the wider school, throughout the year, as they grow in confidence.</a:t>
            </a:r>
          </a:p>
          <a:p>
            <a:pPr marL="0" indent="0">
              <a:buNone/>
            </a:pPr>
            <a:endParaRPr lang="en-US" dirty="0">
              <a:solidFill>
                <a:schemeClr val="bg1"/>
              </a:solidFill>
              <a:latin typeface="Comic Sans MS" panose="030F0702030302020204" pitchFamily="66"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9560" y="200446"/>
            <a:ext cx="2283668" cy="1522445"/>
          </a:xfrm>
          <a:prstGeom prst="rect">
            <a:avLst/>
          </a:prstGeom>
          <a:ln>
            <a:noFill/>
          </a:ln>
          <a:effectLst>
            <a:softEdge rad="112500"/>
          </a:effectLst>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06017" y="365125"/>
            <a:ext cx="2147783" cy="1431855"/>
          </a:xfrm>
          <a:prstGeom prst="rect">
            <a:avLst/>
          </a:prstGeom>
          <a:ln>
            <a:noFill/>
          </a:ln>
          <a:effectLst>
            <a:softEdge rad="112500"/>
          </a:effec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26584" y="5228829"/>
            <a:ext cx="2055365" cy="1370506"/>
          </a:xfrm>
          <a:prstGeom prst="rect">
            <a:avLst/>
          </a:prstGeom>
          <a:ln>
            <a:noFill/>
          </a:ln>
          <a:effectLst>
            <a:softEdge rad="112500"/>
          </a:effectLst>
        </p:spPr>
      </p:pic>
    </p:spTree>
    <p:extLst>
      <p:ext uri="{BB962C8B-B14F-4D97-AF65-F5344CB8AC3E}">
        <p14:creationId xmlns:p14="http://schemas.microsoft.com/office/powerpoint/2010/main" val="29242767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4" name="TextBox 3"/>
          <p:cNvSpPr txBox="1"/>
          <p:nvPr/>
        </p:nvSpPr>
        <p:spPr>
          <a:xfrm>
            <a:off x="2827176" y="111968"/>
            <a:ext cx="6036906" cy="769441"/>
          </a:xfrm>
          <a:prstGeom prst="rect">
            <a:avLst/>
          </a:prstGeom>
          <a:noFill/>
        </p:spPr>
        <p:txBody>
          <a:bodyPr wrap="square" rtlCol="0">
            <a:spAutoFit/>
          </a:bodyPr>
          <a:lstStyle/>
          <a:p>
            <a:pPr algn="ctr"/>
            <a:r>
              <a:rPr lang="en-US" sz="4400" b="1" dirty="0">
                <a:solidFill>
                  <a:schemeClr val="bg1"/>
                </a:solidFill>
                <a:latin typeface="Calibri Light" panose="020F0302020204030204" pitchFamily="34" charset="0"/>
                <a:cs typeface="Calibri Light" panose="020F0302020204030204" pitchFamily="34" charset="0"/>
              </a:rPr>
              <a:t>Planning</a:t>
            </a:r>
          </a:p>
        </p:txBody>
      </p:sp>
      <p:sp>
        <p:nvSpPr>
          <p:cNvPr id="5" name="TextBox 4"/>
          <p:cNvSpPr txBox="1"/>
          <p:nvPr/>
        </p:nvSpPr>
        <p:spPr>
          <a:xfrm>
            <a:off x="410470" y="881409"/>
            <a:ext cx="6419631" cy="4524315"/>
          </a:xfrm>
          <a:prstGeom prst="rect">
            <a:avLst/>
          </a:prstGeom>
          <a:noFill/>
        </p:spPr>
        <p:txBody>
          <a:bodyPr wrap="square" rtlCol="0">
            <a:spAutoFit/>
          </a:bodyPr>
          <a:lstStyle/>
          <a:p>
            <a:pPr marL="342900" indent="-342900">
              <a:buFont typeface="Arial" panose="020B0604020202020204" pitchFamily="34" charset="0"/>
              <a:buChar char="•"/>
            </a:pPr>
            <a:r>
              <a:rPr lang="en-US" sz="2400" dirty="0">
                <a:solidFill>
                  <a:schemeClr val="bg1"/>
                </a:solidFill>
                <a:latin typeface="Calibri Light" panose="020F0302020204030204" pitchFamily="34" charset="0"/>
                <a:cs typeface="Calibri Light" panose="020F0302020204030204" pitchFamily="34" charset="0"/>
              </a:rPr>
              <a:t>We plan our provision in collaboration with the children, they have ownership of their learning and engage enthusiastically. </a:t>
            </a:r>
          </a:p>
          <a:p>
            <a:endParaRPr lang="en-US" sz="2400" dirty="0">
              <a:solidFill>
                <a:schemeClr val="bg1"/>
              </a:solidFill>
              <a:latin typeface="Calibri Light" panose="020F0302020204030204" pitchFamily="34" charset="0"/>
              <a:cs typeface="Calibri Light" panose="020F0302020204030204" pitchFamily="34" charset="0"/>
            </a:endParaRPr>
          </a:p>
          <a:p>
            <a:pPr marL="285750" indent="-285750">
              <a:buFont typeface="Arial" panose="020B0604020202020204" pitchFamily="34" charset="0"/>
              <a:buChar char="•"/>
            </a:pPr>
            <a:r>
              <a:rPr lang="en-US" sz="2400" dirty="0">
                <a:solidFill>
                  <a:schemeClr val="bg1"/>
                </a:solidFill>
                <a:latin typeface="Calibri Light" panose="020F0302020204030204" pitchFamily="34" charset="0"/>
                <a:cs typeface="Calibri Light" panose="020F0302020204030204" pitchFamily="34" charset="0"/>
              </a:rPr>
              <a:t>We follow the interests of the children and plan our provision around them. This means we get to teach lots of fun topics such as Superheroes, dinosaurs and traditional tales.</a:t>
            </a:r>
          </a:p>
          <a:p>
            <a:pPr marL="285750" indent="-285750">
              <a:buFont typeface="Arial" panose="020B0604020202020204" pitchFamily="34" charset="0"/>
              <a:buChar char="•"/>
            </a:pPr>
            <a:endParaRPr lang="en-US" sz="2400" dirty="0">
              <a:solidFill>
                <a:schemeClr val="bg1"/>
              </a:solidFill>
              <a:latin typeface="Calibri Light" panose="020F0302020204030204" pitchFamily="34" charset="0"/>
              <a:cs typeface="Calibri Light" panose="020F0302020204030204" pitchFamily="34" charset="0"/>
            </a:endParaRPr>
          </a:p>
          <a:p>
            <a:endParaRPr lang="en-US" sz="2400" dirty="0">
              <a:solidFill>
                <a:schemeClr val="bg1"/>
              </a:solidFill>
              <a:latin typeface="Calibri Light" panose="020F0302020204030204" pitchFamily="34" charset="0"/>
              <a:cs typeface="Calibri Light" panose="020F0302020204030204" pitchFamily="34" charset="0"/>
            </a:endParaRPr>
          </a:p>
          <a:p>
            <a:pPr marL="285750" indent="-285750">
              <a:buFont typeface="Arial" panose="020B0604020202020204" pitchFamily="34" charset="0"/>
              <a:buChar char="•"/>
            </a:pPr>
            <a:endParaRPr lang="en-US" sz="2400" dirty="0">
              <a:solidFill>
                <a:schemeClr val="bg1"/>
              </a:solidFill>
              <a:latin typeface="Calibri Light" panose="020F0302020204030204" pitchFamily="34" charset="0"/>
              <a:cs typeface="Calibri Light" panose="020F0302020204030204" pitchFamily="34" charset="0"/>
            </a:endParaRPr>
          </a:p>
          <a:p>
            <a:endParaRPr lang="en-US" sz="2400" dirty="0">
              <a:solidFill>
                <a:schemeClr val="bg1"/>
              </a:solidFill>
              <a:latin typeface="Calibri Light" panose="020F0302020204030204" pitchFamily="34" charset="0"/>
              <a:cs typeface="Calibri Light" panose="020F0302020204030204" pitchFamily="34"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3542" y="1066284"/>
            <a:ext cx="4037046" cy="2992532"/>
          </a:xfrm>
          <a:prstGeom prst="rect">
            <a:avLst/>
          </a:prstGeom>
        </p:spPr>
      </p:pic>
      <p:pic>
        <p:nvPicPr>
          <p:cNvPr id="6" name="Picture 5">
            <a:extLst>
              <a:ext uri="{FF2B5EF4-FFF2-40B4-BE49-F238E27FC236}">
                <a16:creationId xmlns:a16="http://schemas.microsoft.com/office/drawing/2014/main" id="{28281B25-D26D-6FFD-F702-44C36069A49B}"/>
              </a:ext>
            </a:extLst>
          </p:cNvPr>
          <p:cNvPicPr>
            <a:picLocks noChangeAspect="1"/>
          </p:cNvPicPr>
          <p:nvPr/>
        </p:nvPicPr>
        <p:blipFill>
          <a:blip r:embed="rId3"/>
          <a:stretch>
            <a:fillRect/>
          </a:stretch>
        </p:blipFill>
        <p:spPr>
          <a:xfrm>
            <a:off x="3171058" y="4502553"/>
            <a:ext cx="1105054" cy="1590897"/>
          </a:xfrm>
          <a:prstGeom prst="rect">
            <a:avLst/>
          </a:prstGeom>
        </p:spPr>
      </p:pic>
      <p:pic>
        <p:nvPicPr>
          <p:cNvPr id="8" name="Picture 7">
            <a:extLst>
              <a:ext uri="{FF2B5EF4-FFF2-40B4-BE49-F238E27FC236}">
                <a16:creationId xmlns:a16="http://schemas.microsoft.com/office/drawing/2014/main" id="{DE227B47-596B-1C8E-6C96-A7F60869F118}"/>
              </a:ext>
            </a:extLst>
          </p:cNvPr>
          <p:cNvPicPr>
            <a:picLocks noChangeAspect="1"/>
          </p:cNvPicPr>
          <p:nvPr/>
        </p:nvPicPr>
        <p:blipFill>
          <a:blip r:embed="rId4"/>
          <a:stretch>
            <a:fillRect/>
          </a:stretch>
        </p:blipFill>
        <p:spPr>
          <a:xfrm>
            <a:off x="8646911" y="4345585"/>
            <a:ext cx="1574702" cy="1747865"/>
          </a:xfrm>
          <a:prstGeom prst="rect">
            <a:avLst/>
          </a:prstGeom>
        </p:spPr>
      </p:pic>
      <p:sp>
        <p:nvSpPr>
          <p:cNvPr id="9" name="TextBox 8">
            <a:extLst>
              <a:ext uri="{FF2B5EF4-FFF2-40B4-BE49-F238E27FC236}">
                <a16:creationId xmlns:a16="http://schemas.microsoft.com/office/drawing/2014/main" id="{4542CE61-BA63-BAD8-6A10-660434655D87}"/>
              </a:ext>
            </a:extLst>
          </p:cNvPr>
          <p:cNvSpPr txBox="1"/>
          <p:nvPr/>
        </p:nvSpPr>
        <p:spPr>
          <a:xfrm>
            <a:off x="5579815" y="4836336"/>
            <a:ext cx="2995598" cy="461665"/>
          </a:xfrm>
          <a:prstGeom prst="rect">
            <a:avLst/>
          </a:prstGeom>
          <a:noFill/>
        </p:spPr>
        <p:txBody>
          <a:bodyPr wrap="square" rtlCol="0">
            <a:spAutoFit/>
          </a:bodyPr>
          <a:lstStyle/>
          <a:p>
            <a:pPr marL="285750" indent="-285750">
              <a:buFont typeface="Arial" panose="020B0604020202020204" pitchFamily="34" charset="0"/>
              <a:buChar char="•"/>
            </a:pPr>
            <a:r>
              <a:rPr lang="en-GB" sz="2400" b="1" dirty="0">
                <a:solidFill>
                  <a:schemeClr val="bg1"/>
                </a:solidFill>
                <a:latin typeface="+mj-lt"/>
              </a:rPr>
              <a:t>Drawing Club</a:t>
            </a:r>
          </a:p>
        </p:txBody>
      </p:sp>
      <p:sp>
        <p:nvSpPr>
          <p:cNvPr id="11" name="TextBox 10">
            <a:extLst>
              <a:ext uri="{FF2B5EF4-FFF2-40B4-BE49-F238E27FC236}">
                <a16:creationId xmlns:a16="http://schemas.microsoft.com/office/drawing/2014/main" id="{CB68A431-2460-9256-6A8A-B87D6DE7ACA2}"/>
              </a:ext>
            </a:extLst>
          </p:cNvPr>
          <p:cNvSpPr txBox="1"/>
          <p:nvPr/>
        </p:nvSpPr>
        <p:spPr>
          <a:xfrm>
            <a:off x="269360" y="4836337"/>
            <a:ext cx="3136605" cy="461665"/>
          </a:xfrm>
          <a:prstGeom prst="rect">
            <a:avLst/>
          </a:prstGeom>
          <a:noFill/>
        </p:spPr>
        <p:txBody>
          <a:bodyPr wrap="square" rtlCol="0">
            <a:spAutoFit/>
          </a:bodyPr>
          <a:lstStyle/>
          <a:p>
            <a:pPr marL="342900" indent="-342900">
              <a:buFont typeface="Arial" panose="020B0604020202020204" pitchFamily="34" charset="0"/>
              <a:buChar char="•"/>
            </a:pPr>
            <a:r>
              <a:rPr lang="en-GB" sz="2400" dirty="0">
                <a:solidFill>
                  <a:schemeClr val="bg1"/>
                </a:solidFill>
              </a:rPr>
              <a:t>Wiggle to Squiggle</a:t>
            </a:r>
          </a:p>
        </p:txBody>
      </p:sp>
    </p:spTree>
    <p:extLst>
      <p:ext uri="{BB962C8B-B14F-4D97-AF65-F5344CB8AC3E}">
        <p14:creationId xmlns:p14="http://schemas.microsoft.com/office/powerpoint/2010/main" val="20619608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4" name="TextBox 3"/>
          <p:cNvSpPr txBox="1"/>
          <p:nvPr/>
        </p:nvSpPr>
        <p:spPr>
          <a:xfrm>
            <a:off x="2258008" y="671804"/>
            <a:ext cx="7623110" cy="830997"/>
          </a:xfrm>
          <a:prstGeom prst="rect">
            <a:avLst/>
          </a:prstGeom>
          <a:noFill/>
        </p:spPr>
        <p:txBody>
          <a:bodyPr wrap="square" rtlCol="0">
            <a:spAutoFit/>
          </a:bodyPr>
          <a:lstStyle/>
          <a:p>
            <a:pPr algn="ctr"/>
            <a:r>
              <a:rPr lang="en-US" sz="4800" b="1" u="sng" dirty="0">
                <a:solidFill>
                  <a:schemeClr val="bg1"/>
                </a:solidFill>
                <a:latin typeface="Calibri Light" panose="020F0302020204030204" pitchFamily="34" charset="0"/>
                <a:cs typeface="Calibri Light" panose="020F0302020204030204" pitchFamily="34" charset="0"/>
              </a:rPr>
              <a:t>Handwriting</a:t>
            </a:r>
          </a:p>
        </p:txBody>
      </p:sp>
      <p:sp>
        <p:nvSpPr>
          <p:cNvPr id="5" name="TextBox 4"/>
          <p:cNvSpPr txBox="1"/>
          <p:nvPr/>
        </p:nvSpPr>
        <p:spPr>
          <a:xfrm>
            <a:off x="939253" y="1567613"/>
            <a:ext cx="9741159" cy="3447098"/>
          </a:xfrm>
          <a:prstGeom prst="rect">
            <a:avLst/>
          </a:prstGeom>
          <a:noFill/>
        </p:spPr>
        <p:txBody>
          <a:bodyPr wrap="square" rtlCol="0">
            <a:spAutoFit/>
          </a:bodyPr>
          <a:lstStyle/>
          <a:p>
            <a:pPr marL="285750" indent="-285750">
              <a:buFont typeface="Arial" panose="020B0604020202020204" pitchFamily="34" charset="0"/>
              <a:buChar char="•"/>
            </a:pPr>
            <a:r>
              <a:rPr lang="en-US" sz="2200" dirty="0">
                <a:solidFill>
                  <a:schemeClr val="bg1"/>
                </a:solidFill>
                <a:latin typeface="Calibri Light" panose="020F0302020204030204" pitchFamily="34" charset="0"/>
                <a:cs typeface="Calibri Light" panose="020F0302020204030204" pitchFamily="34" charset="0"/>
              </a:rPr>
              <a:t>The first skill to forming letters is the development of the muscles that help us to write. Gross motor to fine motor. We will do lots of big writing outside and inside, using various materials and practice making patterns that will help to form letters when the children are ready.</a:t>
            </a:r>
          </a:p>
          <a:p>
            <a:pPr marL="285750" indent="-285750">
              <a:buFont typeface="Arial" panose="020B0604020202020204" pitchFamily="34" charset="0"/>
              <a:buChar char="•"/>
            </a:pPr>
            <a:endParaRPr lang="en-US" sz="2200" dirty="0">
              <a:solidFill>
                <a:schemeClr val="bg1"/>
              </a:solidFill>
              <a:latin typeface="Calibri Light" panose="020F0302020204030204" pitchFamily="34" charset="0"/>
              <a:cs typeface="Calibri Light" panose="020F0302020204030204" pitchFamily="34" charset="0"/>
            </a:endParaRPr>
          </a:p>
          <a:p>
            <a:pPr marL="285750" indent="-285750">
              <a:buFont typeface="Arial" panose="020B0604020202020204" pitchFamily="34" charset="0"/>
              <a:buChar char="•"/>
            </a:pPr>
            <a:r>
              <a:rPr lang="en-US" sz="2200" dirty="0">
                <a:solidFill>
                  <a:schemeClr val="bg1"/>
                </a:solidFill>
                <a:latin typeface="Calibri Light" panose="020F0302020204030204" pitchFamily="34" charset="0"/>
                <a:cs typeface="Calibri Light" panose="020F0302020204030204" pitchFamily="34" charset="0"/>
              </a:rPr>
              <a:t>We teach the children letter rhymes to support them with letter formation.</a:t>
            </a:r>
          </a:p>
          <a:p>
            <a:pPr marL="285750" indent="-285750">
              <a:buFont typeface="Arial" panose="020B0604020202020204" pitchFamily="34" charset="0"/>
              <a:buChar char="•"/>
            </a:pPr>
            <a:endParaRPr lang="en-US" sz="2200" dirty="0">
              <a:solidFill>
                <a:schemeClr val="bg1"/>
              </a:solidFill>
              <a:latin typeface="Calibri Light" panose="020F0302020204030204" pitchFamily="34" charset="0"/>
              <a:cs typeface="Calibri Light" panose="020F0302020204030204" pitchFamily="34" charset="0"/>
            </a:endParaRPr>
          </a:p>
          <a:p>
            <a:pPr marL="285750" indent="-285750">
              <a:buFont typeface="Arial" panose="020B0604020202020204" pitchFamily="34" charset="0"/>
              <a:buChar char="•"/>
            </a:pPr>
            <a:r>
              <a:rPr lang="en-US" sz="2200" dirty="0">
                <a:solidFill>
                  <a:schemeClr val="bg1"/>
                </a:solidFill>
                <a:latin typeface="Calibri Light" panose="020F0302020204030204" pitchFamily="34" charset="0"/>
                <a:cs typeface="Calibri Light" panose="020F0302020204030204" pitchFamily="34" charset="0"/>
              </a:rPr>
              <a:t>We use Wiggle to Squiggle to introduce letter formation.</a:t>
            </a:r>
          </a:p>
          <a:p>
            <a:pPr marL="285750" indent="-285750">
              <a:buFont typeface="Arial" panose="020B0604020202020204" pitchFamily="34" charset="0"/>
              <a:buChar char="•"/>
            </a:pPr>
            <a:endParaRPr lang="en-US" sz="2400" dirty="0">
              <a:solidFill>
                <a:schemeClr val="bg1"/>
              </a:solidFill>
              <a:latin typeface="Comic Sans MS" panose="030F0702030302020204" pitchFamily="66" charset="0"/>
            </a:endParaRPr>
          </a:p>
          <a:p>
            <a:pPr marL="285750" indent="-285750">
              <a:buFont typeface="Arial" panose="020B0604020202020204" pitchFamily="34" charset="0"/>
              <a:buChar char="•"/>
            </a:pPr>
            <a:endParaRPr lang="en-US" dirty="0">
              <a:solidFill>
                <a:schemeClr val="bg1"/>
              </a:solidFill>
              <a:latin typeface="Comic Sans MS" panose="030F0702030302020204" pitchFamily="66" charset="0"/>
            </a:endParaRPr>
          </a:p>
        </p:txBody>
      </p:sp>
      <p:pic>
        <p:nvPicPr>
          <p:cNvPr id="2" name="Picture 1"/>
          <p:cNvPicPr>
            <a:picLocks noChangeAspect="1"/>
          </p:cNvPicPr>
          <p:nvPr/>
        </p:nvPicPr>
        <p:blipFill>
          <a:blip r:embed="rId2"/>
          <a:stretch>
            <a:fillRect/>
          </a:stretch>
        </p:blipFill>
        <p:spPr>
          <a:xfrm rot="16200000">
            <a:off x="4573693" y="3850186"/>
            <a:ext cx="2472281" cy="3309996"/>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95866" y="4402415"/>
            <a:ext cx="2775946" cy="2073392"/>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11222" y="4592473"/>
            <a:ext cx="2460170" cy="1837534"/>
          </a:xfrm>
          <a:prstGeom prst="rect">
            <a:avLst/>
          </a:prstGeom>
        </p:spPr>
      </p:pic>
    </p:spTree>
    <p:extLst>
      <p:ext uri="{BB962C8B-B14F-4D97-AF65-F5344CB8AC3E}">
        <p14:creationId xmlns:p14="http://schemas.microsoft.com/office/powerpoint/2010/main" val="41587512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chemeClr val="bg1"/>
                </a:solidFill>
                <a:latin typeface="Calibri Light" panose="020F0302020204030204" pitchFamily="34" charset="0"/>
                <a:cs typeface="Calibri Light" panose="020F0302020204030204" pitchFamily="34" charset="0"/>
              </a:rPr>
              <a:t>Eating and drinking at school</a:t>
            </a:r>
          </a:p>
        </p:txBody>
      </p:sp>
      <p:sp>
        <p:nvSpPr>
          <p:cNvPr id="3" name="Content Placeholder 2"/>
          <p:cNvSpPr>
            <a:spLocks noGrp="1"/>
          </p:cNvSpPr>
          <p:nvPr>
            <p:ph idx="1"/>
          </p:nvPr>
        </p:nvSpPr>
        <p:spPr/>
        <p:txBody>
          <a:bodyPr>
            <a:noAutofit/>
          </a:bodyPr>
          <a:lstStyle/>
          <a:p>
            <a:r>
              <a:rPr lang="en-GB" sz="3200" dirty="0">
                <a:solidFill>
                  <a:schemeClr val="bg1"/>
                </a:solidFill>
                <a:latin typeface="Calibri Light" panose="020F0302020204030204" pitchFamily="34" charset="0"/>
                <a:cs typeface="Calibri Light" panose="020F0302020204030204" pitchFamily="34" charset="0"/>
              </a:rPr>
              <a:t>All children are entitled to free school meals up until the end of Year 2. We encourage parents to make use of this entitlement.</a:t>
            </a:r>
          </a:p>
          <a:p>
            <a:r>
              <a:rPr lang="en-US" sz="3200" dirty="0">
                <a:solidFill>
                  <a:schemeClr val="bg1"/>
                </a:solidFill>
                <a:latin typeface="Calibri Light" panose="020F0302020204030204" pitchFamily="34" charset="0"/>
                <a:cs typeface="Calibri Light" panose="020F0302020204030204" pitchFamily="34" charset="0"/>
              </a:rPr>
              <a:t>Parents can also choose to provide a packed lunch if your child would prefer.</a:t>
            </a:r>
          </a:p>
          <a:p>
            <a:r>
              <a:rPr lang="en-US" sz="3200" dirty="0">
                <a:solidFill>
                  <a:schemeClr val="bg1"/>
                </a:solidFill>
                <a:latin typeface="Calibri Light" panose="020F0302020204030204" pitchFamily="34" charset="0"/>
                <a:cs typeface="Calibri Light" panose="020F0302020204030204" pitchFamily="34" charset="0"/>
              </a:rPr>
              <a:t>Distinguished diners!</a:t>
            </a:r>
          </a:p>
          <a:p>
            <a:r>
              <a:rPr lang="en-US" sz="3200" dirty="0">
                <a:solidFill>
                  <a:schemeClr val="bg1"/>
                </a:solidFill>
                <a:latin typeface="Calibri Light" panose="020F0302020204030204" pitchFamily="34" charset="0"/>
                <a:cs typeface="Calibri Light" panose="020F0302020204030204" pitchFamily="34" charset="0"/>
              </a:rPr>
              <a:t>Children bring in a named water bottle of water to sip throughout the day</a:t>
            </a:r>
          </a:p>
          <a:p>
            <a:r>
              <a:rPr lang="en-US" sz="3200" dirty="0">
                <a:solidFill>
                  <a:schemeClr val="bg1"/>
                </a:solidFill>
                <a:latin typeface="Calibri Light" panose="020F0302020204030204" pitchFamily="34" charset="0"/>
                <a:cs typeface="Calibri Light" panose="020F0302020204030204" pitchFamily="34" charset="0"/>
              </a:rPr>
              <a:t>Milk and water is provided at lunchtime</a:t>
            </a:r>
          </a:p>
          <a:p>
            <a:r>
              <a:rPr lang="en-US" sz="3200" dirty="0">
                <a:solidFill>
                  <a:schemeClr val="bg1"/>
                </a:solidFill>
                <a:latin typeface="Calibri Light" panose="020F0302020204030204" pitchFamily="34" charset="0"/>
                <a:cs typeface="Calibri Light" panose="020F0302020204030204" pitchFamily="34" charset="0"/>
              </a:rPr>
              <a:t>Fruit is provided for snacks</a:t>
            </a:r>
          </a:p>
        </p:txBody>
      </p:sp>
    </p:spTree>
    <p:extLst>
      <p:ext uri="{BB962C8B-B14F-4D97-AF65-F5344CB8AC3E}">
        <p14:creationId xmlns:p14="http://schemas.microsoft.com/office/powerpoint/2010/main" val="41278191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4" name="TextBox 3"/>
          <p:cNvSpPr txBox="1"/>
          <p:nvPr/>
        </p:nvSpPr>
        <p:spPr>
          <a:xfrm>
            <a:off x="2016261" y="225970"/>
            <a:ext cx="7259216" cy="707886"/>
          </a:xfrm>
          <a:prstGeom prst="rect">
            <a:avLst/>
          </a:prstGeom>
          <a:noFill/>
        </p:spPr>
        <p:txBody>
          <a:bodyPr wrap="square" rtlCol="0">
            <a:spAutoFit/>
          </a:bodyPr>
          <a:lstStyle/>
          <a:p>
            <a:pPr algn="ctr"/>
            <a:r>
              <a:rPr lang="en-US" sz="4000" b="1" u="sng" dirty="0">
                <a:solidFill>
                  <a:schemeClr val="bg1"/>
                </a:solidFill>
                <a:latin typeface="Calibri Light" panose="020F0302020204030204" pitchFamily="34" charset="0"/>
                <a:cs typeface="Calibri Light" panose="020F0302020204030204" pitchFamily="34" charset="0"/>
              </a:rPr>
              <a:t>Events</a:t>
            </a:r>
          </a:p>
        </p:txBody>
      </p:sp>
      <p:sp>
        <p:nvSpPr>
          <p:cNvPr id="5" name="TextBox 4"/>
          <p:cNvSpPr txBox="1"/>
          <p:nvPr/>
        </p:nvSpPr>
        <p:spPr>
          <a:xfrm>
            <a:off x="4107165" y="933856"/>
            <a:ext cx="7497402" cy="6278642"/>
          </a:xfrm>
          <a:prstGeom prst="rect">
            <a:avLst/>
          </a:prstGeom>
          <a:noFill/>
        </p:spPr>
        <p:txBody>
          <a:bodyPr wrap="square" rtlCol="0">
            <a:spAutoFit/>
          </a:bodyPr>
          <a:lstStyle/>
          <a:p>
            <a:pPr marL="285750" indent="-285750">
              <a:buFont typeface="Arial" panose="020B0604020202020204" pitchFamily="34" charset="0"/>
              <a:buChar char="•"/>
            </a:pPr>
            <a:r>
              <a:rPr lang="en-US" sz="2400" dirty="0">
                <a:solidFill>
                  <a:schemeClr val="bg1"/>
                </a:solidFill>
                <a:latin typeface="Calibri Light" panose="020F0302020204030204" pitchFamily="34" charset="0"/>
                <a:cs typeface="Calibri Light" panose="020F0302020204030204" pitchFamily="34" charset="0"/>
              </a:rPr>
              <a:t>During Reception year, we go on many school trips. Our local surrounding area trips have been a walk to Talbot Heath and St. Marks Church. Our field trips have seen us take our children to the Light House to watch the Jolly Christmas Postman, Moors Valley, Farmer Palmers, Hengistbury Head and Sandbanks Beach. </a:t>
            </a:r>
          </a:p>
          <a:p>
            <a:endParaRPr lang="en-US" sz="2400" dirty="0">
              <a:solidFill>
                <a:schemeClr val="bg1"/>
              </a:solidFill>
              <a:latin typeface="Calibri Light" panose="020F0302020204030204" pitchFamily="34" charset="0"/>
              <a:cs typeface="Calibri Light" panose="020F0302020204030204" pitchFamily="34" charset="0"/>
            </a:endParaRPr>
          </a:p>
          <a:p>
            <a:pPr marL="285750" indent="-285750">
              <a:buFont typeface="Arial" panose="020B0604020202020204" pitchFamily="34" charset="0"/>
              <a:buChar char="•"/>
            </a:pPr>
            <a:r>
              <a:rPr lang="en-US" sz="2400" dirty="0">
                <a:solidFill>
                  <a:schemeClr val="bg1"/>
                </a:solidFill>
                <a:latin typeface="Calibri Light" panose="020F0302020204030204" pitchFamily="34" charset="0"/>
                <a:cs typeface="Calibri Light" panose="020F0302020204030204" pitchFamily="34" charset="0"/>
              </a:rPr>
              <a:t>In addition to trips we like to keep close links with our parents. We organise phonics and </a:t>
            </a:r>
            <a:r>
              <a:rPr lang="en-US" sz="2400" dirty="0" err="1">
                <a:solidFill>
                  <a:schemeClr val="bg1"/>
                </a:solidFill>
                <a:latin typeface="Calibri Light" panose="020F0302020204030204" pitchFamily="34" charset="0"/>
                <a:cs typeface="Calibri Light" panose="020F0302020204030204" pitchFamily="34" charset="0"/>
              </a:rPr>
              <a:t>maths</a:t>
            </a:r>
            <a:r>
              <a:rPr lang="en-US" sz="2400" dirty="0">
                <a:solidFill>
                  <a:schemeClr val="bg1"/>
                </a:solidFill>
                <a:latin typeface="Calibri Light" panose="020F0302020204030204" pitchFamily="34" charset="0"/>
                <a:cs typeface="Calibri Light" panose="020F0302020204030204" pitchFamily="34" charset="0"/>
              </a:rPr>
              <a:t> workshops so you can see how we teach your child to learn new skills.</a:t>
            </a:r>
          </a:p>
          <a:p>
            <a:pPr marL="285750" indent="-285750">
              <a:buFont typeface="Arial" panose="020B0604020202020204" pitchFamily="34" charset="0"/>
              <a:buChar char="•"/>
            </a:pPr>
            <a:endParaRPr lang="en-US" sz="2400" dirty="0">
              <a:solidFill>
                <a:schemeClr val="bg1"/>
              </a:solidFill>
              <a:latin typeface="Calibri Light" panose="020F0302020204030204" pitchFamily="34" charset="0"/>
              <a:cs typeface="Calibri Light" panose="020F0302020204030204" pitchFamily="34" charset="0"/>
            </a:endParaRPr>
          </a:p>
          <a:p>
            <a:pPr marL="285750" indent="-285750">
              <a:buFont typeface="Arial" panose="020B0604020202020204" pitchFamily="34" charset="0"/>
              <a:buChar char="•"/>
            </a:pPr>
            <a:r>
              <a:rPr lang="en-US" sz="2400" dirty="0">
                <a:solidFill>
                  <a:schemeClr val="bg1"/>
                </a:solidFill>
                <a:latin typeface="Calibri Light" panose="020F0302020204030204" pitchFamily="34" charset="0"/>
                <a:cs typeface="Calibri Light" panose="020F0302020204030204" pitchFamily="34" charset="0"/>
              </a:rPr>
              <a:t>Nativity!</a:t>
            </a:r>
          </a:p>
          <a:p>
            <a:endParaRPr lang="en-US" sz="2400" dirty="0">
              <a:solidFill>
                <a:schemeClr val="bg1"/>
              </a:solidFill>
              <a:latin typeface="Calibri Light" panose="020F0302020204030204" pitchFamily="34" charset="0"/>
              <a:cs typeface="Calibri Light" panose="020F0302020204030204" pitchFamily="34" charset="0"/>
            </a:endParaRPr>
          </a:p>
          <a:p>
            <a:pPr marL="285750" indent="-285750">
              <a:buFont typeface="Arial" panose="020B0604020202020204" pitchFamily="34" charset="0"/>
              <a:buChar char="•"/>
            </a:pPr>
            <a:r>
              <a:rPr lang="en-US" sz="2400" dirty="0">
                <a:solidFill>
                  <a:schemeClr val="bg1"/>
                </a:solidFill>
                <a:latin typeface="Calibri Light" panose="020F0302020204030204" pitchFamily="34" charset="0"/>
                <a:cs typeface="Calibri Light" panose="020F0302020204030204" pitchFamily="34" charset="0"/>
              </a:rPr>
              <a:t>Sports day</a:t>
            </a:r>
          </a:p>
          <a:p>
            <a:pPr marL="285750" indent="-285750">
              <a:buFont typeface="Arial" panose="020B0604020202020204" pitchFamily="34" charset="0"/>
              <a:buChar char="•"/>
            </a:pPr>
            <a:endParaRPr lang="en-US" sz="2400" dirty="0">
              <a:solidFill>
                <a:schemeClr val="bg1"/>
              </a:solidFill>
              <a:latin typeface="Calibri Light" panose="020F0302020204030204" pitchFamily="34" charset="0"/>
              <a:cs typeface="Calibri Light" panose="020F0302020204030204" pitchFamily="34" charset="0"/>
            </a:endParaRPr>
          </a:p>
          <a:p>
            <a:pPr marL="285750" indent="-285750">
              <a:buFont typeface="Arial" panose="020B0604020202020204" pitchFamily="34" charset="0"/>
              <a:buChar char="•"/>
            </a:pPr>
            <a:r>
              <a:rPr lang="en-US" sz="2400" dirty="0">
                <a:solidFill>
                  <a:schemeClr val="bg1"/>
                </a:solidFill>
                <a:latin typeface="Calibri Light" panose="020F0302020204030204" pitchFamily="34" charset="0"/>
                <a:cs typeface="Calibri Light" panose="020F0302020204030204" pitchFamily="34" charset="0"/>
              </a:rPr>
              <a:t>Forestry School Friday</a:t>
            </a:r>
          </a:p>
          <a:p>
            <a:pPr marL="285750" indent="-285750">
              <a:buFont typeface="Arial" panose="020B0604020202020204" pitchFamily="34" charset="0"/>
              <a:buChar char="•"/>
            </a:pPr>
            <a:endParaRPr lang="en-US" dirty="0">
              <a:solidFill>
                <a:schemeClr val="bg1"/>
              </a:solidFill>
              <a:latin typeface="Comic Sans MS" panose="030F0702030302020204" pitchFamily="66"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1021" y="2041849"/>
            <a:ext cx="3571292" cy="2380861"/>
          </a:xfrm>
          <a:prstGeom prst="rect">
            <a:avLst/>
          </a:prstGeom>
        </p:spPr>
      </p:pic>
    </p:spTree>
    <p:extLst>
      <p:ext uri="{BB962C8B-B14F-4D97-AF65-F5344CB8AC3E}">
        <p14:creationId xmlns:p14="http://schemas.microsoft.com/office/powerpoint/2010/main" val="2156708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bg1"/>
                </a:solidFill>
              </a:rPr>
              <a:t>Clubs</a:t>
            </a:r>
          </a:p>
        </p:txBody>
      </p:sp>
      <p:sp>
        <p:nvSpPr>
          <p:cNvPr id="3" name="Content Placeholder 2"/>
          <p:cNvSpPr>
            <a:spLocks noGrp="1"/>
          </p:cNvSpPr>
          <p:nvPr>
            <p:ph idx="1"/>
          </p:nvPr>
        </p:nvSpPr>
        <p:spPr/>
        <p:txBody>
          <a:bodyPr/>
          <a:lstStyle/>
          <a:p>
            <a:r>
              <a:rPr lang="en-US" dirty="0">
                <a:solidFill>
                  <a:schemeClr val="bg1"/>
                </a:solidFill>
                <a:latin typeface="Calibri Light" panose="020F0302020204030204" pitchFamily="34" charset="0"/>
                <a:cs typeface="Calibri Light" panose="020F0302020204030204" pitchFamily="34" charset="0"/>
              </a:rPr>
              <a:t>As a school we hold many after school clubs which are all free of charge. There are also some external providers that host paid for clubs</a:t>
            </a:r>
          </a:p>
          <a:p>
            <a:endParaRPr lang="en-US" dirty="0">
              <a:solidFill>
                <a:schemeClr val="bg1"/>
              </a:solidFill>
              <a:latin typeface="Calibri Light" panose="020F0302020204030204" pitchFamily="34" charset="0"/>
              <a:cs typeface="Calibri Light" panose="020F0302020204030204" pitchFamily="34" charset="0"/>
            </a:endParaRPr>
          </a:p>
          <a:p>
            <a:r>
              <a:rPr lang="en-US" dirty="0">
                <a:solidFill>
                  <a:schemeClr val="bg1"/>
                </a:solidFill>
                <a:latin typeface="Calibri Light" panose="020F0302020204030204" pitchFamily="34" charset="0"/>
                <a:cs typeface="Calibri Light" panose="020F0302020204030204" pitchFamily="34" charset="0"/>
              </a:rPr>
              <a:t>Clubs start for Reception after Christmas. In previous years this has included clubs such as Gymnastics, Multi-Sports, Art &amp; Craft, </a:t>
            </a:r>
            <a:r>
              <a:rPr lang="en-US" dirty="0" err="1">
                <a:solidFill>
                  <a:schemeClr val="bg1"/>
                </a:solidFill>
                <a:latin typeface="Calibri Light" panose="020F0302020204030204" pitchFamily="34" charset="0"/>
                <a:cs typeface="Calibri Light" panose="020F0302020204030204" pitchFamily="34" charset="0"/>
              </a:rPr>
              <a:t>Numbots</a:t>
            </a:r>
            <a:r>
              <a:rPr lang="en-US" dirty="0">
                <a:solidFill>
                  <a:schemeClr val="bg1"/>
                </a:solidFill>
                <a:latin typeface="Calibri Light" panose="020F0302020204030204" pitchFamily="34" charset="0"/>
                <a:cs typeface="Calibri Light" panose="020F0302020204030204" pitchFamily="34" charset="0"/>
              </a:rPr>
              <a:t> and Football</a:t>
            </a:r>
          </a:p>
          <a:p>
            <a:endParaRPr lang="en-US" dirty="0">
              <a:solidFill>
                <a:schemeClr val="bg1"/>
              </a:solidFill>
              <a:latin typeface="Calibri Light" panose="020F0302020204030204" pitchFamily="34" charset="0"/>
              <a:cs typeface="Calibri Light" panose="020F0302020204030204" pitchFamily="34" charset="0"/>
            </a:endParaRPr>
          </a:p>
          <a:p>
            <a:r>
              <a:rPr lang="en-US" dirty="0">
                <a:solidFill>
                  <a:schemeClr val="bg1"/>
                </a:solidFill>
                <a:latin typeface="Calibri Light" panose="020F0302020204030204" pitchFamily="34" charset="0"/>
                <a:cs typeface="Calibri Light" panose="020F0302020204030204" pitchFamily="34" charset="0"/>
              </a:rPr>
              <a:t>We also hold lunch time clubs such as singing and recorders</a:t>
            </a:r>
          </a:p>
          <a:p>
            <a:endParaRPr lang="en-US"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26858179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301BD-6B37-E618-1B50-B09FC4572A52}"/>
              </a:ext>
            </a:extLst>
          </p:cNvPr>
          <p:cNvSpPr>
            <a:spLocks noGrp="1"/>
          </p:cNvSpPr>
          <p:nvPr>
            <p:ph type="title"/>
          </p:nvPr>
        </p:nvSpPr>
        <p:spPr/>
        <p:txBody>
          <a:bodyPr/>
          <a:lstStyle/>
          <a:p>
            <a:r>
              <a:rPr lang="en-GB" dirty="0">
                <a:solidFill>
                  <a:schemeClr val="bg1"/>
                </a:solidFill>
              </a:rPr>
              <a:t>Wrap around care</a:t>
            </a:r>
          </a:p>
        </p:txBody>
      </p:sp>
      <p:sp>
        <p:nvSpPr>
          <p:cNvPr id="3" name="Content Placeholder 2">
            <a:extLst>
              <a:ext uri="{FF2B5EF4-FFF2-40B4-BE49-F238E27FC236}">
                <a16:creationId xmlns:a16="http://schemas.microsoft.com/office/drawing/2014/main" id="{29AB210D-334C-8698-AA0A-DE99549ADCF7}"/>
              </a:ext>
            </a:extLst>
          </p:cNvPr>
          <p:cNvSpPr>
            <a:spLocks noGrp="1"/>
          </p:cNvSpPr>
          <p:nvPr>
            <p:ph idx="1"/>
          </p:nvPr>
        </p:nvSpPr>
        <p:spPr/>
        <p:txBody>
          <a:bodyPr>
            <a:normAutofit fontScale="92500"/>
          </a:bodyPr>
          <a:lstStyle/>
          <a:p>
            <a:r>
              <a:rPr lang="en-GB" dirty="0">
                <a:solidFill>
                  <a:schemeClr val="bg1"/>
                </a:solidFill>
              </a:rPr>
              <a:t>Talbot Stars is before and after school club for children enrolled at Talbot.</a:t>
            </a:r>
          </a:p>
          <a:p>
            <a:r>
              <a:rPr lang="en-GB" dirty="0">
                <a:solidFill>
                  <a:schemeClr val="bg1"/>
                </a:solidFill>
              </a:rPr>
              <a:t>It is a provision for any primary aged child.</a:t>
            </a:r>
          </a:p>
          <a:p>
            <a:r>
              <a:rPr lang="en-GB" dirty="0">
                <a:solidFill>
                  <a:schemeClr val="bg1"/>
                </a:solidFill>
              </a:rPr>
              <a:t>Sessions cost £4.50 for Breakfast club and £10.00 for afterschool club.</a:t>
            </a:r>
          </a:p>
          <a:p>
            <a:r>
              <a:rPr lang="en-GB" dirty="0">
                <a:solidFill>
                  <a:schemeClr val="bg1"/>
                </a:solidFill>
              </a:rPr>
              <a:t>Children cannot attend the provision unless they have been pre-booked and paid for in advance.</a:t>
            </a:r>
          </a:p>
          <a:p>
            <a:r>
              <a:rPr lang="en-GB" dirty="0">
                <a:solidFill>
                  <a:schemeClr val="bg1"/>
                </a:solidFill>
              </a:rPr>
              <a:t>The club is run by members of our school staff, but is independent of school policy.</a:t>
            </a:r>
          </a:p>
          <a:p>
            <a:r>
              <a:rPr lang="en-GB" dirty="0">
                <a:solidFill>
                  <a:schemeClr val="bg1"/>
                </a:solidFill>
              </a:rPr>
              <a:t>The school can decline </a:t>
            </a:r>
            <a:r>
              <a:rPr lang="en-GB">
                <a:solidFill>
                  <a:schemeClr val="bg1"/>
                </a:solidFill>
              </a:rPr>
              <a:t>a child </a:t>
            </a:r>
            <a:r>
              <a:rPr lang="en-GB" dirty="0">
                <a:solidFill>
                  <a:schemeClr val="bg1"/>
                </a:solidFill>
              </a:rPr>
              <a:t>attendance at the provision if we feel it is inappropriate for them, or the child behaves in a way that is detrimental to other children attending.</a:t>
            </a:r>
          </a:p>
        </p:txBody>
      </p:sp>
    </p:spTree>
    <p:extLst>
      <p:ext uri="{BB962C8B-B14F-4D97-AF65-F5344CB8AC3E}">
        <p14:creationId xmlns:p14="http://schemas.microsoft.com/office/powerpoint/2010/main" val="40547891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bg1"/>
                </a:solidFill>
              </a:rPr>
              <a:t>How to get ready for school</a:t>
            </a:r>
          </a:p>
        </p:txBody>
      </p:sp>
      <p:sp>
        <p:nvSpPr>
          <p:cNvPr id="10" name="Content Placeholder 9">
            <a:extLst>
              <a:ext uri="{FF2B5EF4-FFF2-40B4-BE49-F238E27FC236}">
                <a16:creationId xmlns:a16="http://schemas.microsoft.com/office/drawing/2014/main" id="{3973C3C8-15B4-4127-63CF-BF3847E80CCA}"/>
              </a:ext>
            </a:extLst>
          </p:cNvPr>
          <p:cNvSpPr>
            <a:spLocks noGrp="1"/>
          </p:cNvSpPr>
          <p:nvPr>
            <p:ph idx="1"/>
          </p:nvPr>
        </p:nvSpPr>
        <p:spPr>
          <a:xfrm>
            <a:off x="838200" y="1293779"/>
            <a:ext cx="10515600" cy="4883184"/>
          </a:xfrm>
        </p:spPr>
        <p:txBody>
          <a:bodyPr>
            <a:normAutofit fontScale="92500" lnSpcReduction="10000"/>
          </a:bodyPr>
          <a:lstStyle/>
          <a:p>
            <a:r>
              <a:rPr lang="en-GB" b="1" dirty="0">
                <a:solidFill>
                  <a:schemeClr val="bg1"/>
                </a:solidFill>
              </a:rPr>
              <a:t>Eating and Self Care</a:t>
            </a:r>
          </a:p>
          <a:p>
            <a:r>
              <a:rPr lang="en-GB" dirty="0">
                <a:solidFill>
                  <a:schemeClr val="bg1"/>
                </a:solidFill>
              </a:rPr>
              <a:t>Use a knife and fork</a:t>
            </a:r>
          </a:p>
          <a:p>
            <a:r>
              <a:rPr lang="en-GB" dirty="0">
                <a:solidFill>
                  <a:schemeClr val="bg1"/>
                </a:solidFill>
              </a:rPr>
              <a:t>Open my packed lunch</a:t>
            </a:r>
          </a:p>
          <a:p>
            <a:r>
              <a:rPr lang="en-GB" dirty="0">
                <a:solidFill>
                  <a:schemeClr val="bg1"/>
                </a:solidFill>
              </a:rPr>
              <a:t>Wipe my nose</a:t>
            </a:r>
          </a:p>
          <a:p>
            <a:r>
              <a:rPr lang="en-GB" dirty="0">
                <a:solidFill>
                  <a:schemeClr val="bg1"/>
                </a:solidFill>
              </a:rPr>
              <a:t>Ask for help when feeling ill</a:t>
            </a:r>
          </a:p>
          <a:p>
            <a:r>
              <a:rPr lang="en-GB" b="1" dirty="0">
                <a:solidFill>
                  <a:schemeClr val="bg1"/>
                </a:solidFill>
              </a:rPr>
              <a:t>Independence </a:t>
            </a:r>
          </a:p>
          <a:p>
            <a:r>
              <a:rPr lang="en-GB" dirty="0">
                <a:solidFill>
                  <a:schemeClr val="bg1"/>
                </a:solidFill>
              </a:rPr>
              <a:t>Put on my shoes and socks</a:t>
            </a:r>
          </a:p>
          <a:p>
            <a:r>
              <a:rPr lang="en-GB" dirty="0">
                <a:solidFill>
                  <a:schemeClr val="bg1"/>
                </a:solidFill>
              </a:rPr>
              <a:t>Put on my coat and zip it up</a:t>
            </a:r>
          </a:p>
          <a:p>
            <a:r>
              <a:rPr lang="en-GB" dirty="0">
                <a:solidFill>
                  <a:schemeClr val="bg1"/>
                </a:solidFill>
              </a:rPr>
              <a:t>Happy to be away from Mum/ Dad/ Carer</a:t>
            </a:r>
          </a:p>
          <a:p>
            <a:r>
              <a:rPr lang="en-GB" dirty="0">
                <a:solidFill>
                  <a:schemeClr val="bg1"/>
                </a:solidFill>
              </a:rPr>
              <a:t>Tidy my belongings and look after my things</a:t>
            </a:r>
          </a:p>
          <a:p>
            <a:r>
              <a:rPr lang="en-GB" dirty="0">
                <a:solidFill>
                  <a:schemeClr val="bg1"/>
                </a:solidFill>
              </a:rPr>
              <a:t>Feel confident about starting school</a:t>
            </a:r>
          </a:p>
          <a:p>
            <a:endParaRPr lang="en-GB" dirty="0"/>
          </a:p>
        </p:txBody>
      </p:sp>
      <p:pic>
        <p:nvPicPr>
          <p:cNvPr id="2050" name="Picture 2" descr="Winter coats for kids">
            <a:extLst>
              <a:ext uri="{FF2B5EF4-FFF2-40B4-BE49-F238E27FC236}">
                <a16:creationId xmlns:a16="http://schemas.microsoft.com/office/drawing/2014/main" id="{D9B7D3F7-B63C-FC46-B66A-01E3647F1C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39341" y="785610"/>
            <a:ext cx="2847975" cy="160972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and hygiene- Hand washing for children ...">
            <a:extLst>
              <a:ext uri="{FF2B5EF4-FFF2-40B4-BE49-F238E27FC236}">
                <a16:creationId xmlns:a16="http://schemas.microsoft.com/office/drawing/2014/main" id="{0CEEA260-2F53-7E4B-D260-63B3EC33DF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11221" y="4816508"/>
            <a:ext cx="3057525" cy="1495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7627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bg1"/>
                </a:solidFill>
              </a:rPr>
              <a:t>How to get ready for school</a:t>
            </a:r>
          </a:p>
        </p:txBody>
      </p:sp>
      <p:sp>
        <p:nvSpPr>
          <p:cNvPr id="10" name="Content Placeholder 9">
            <a:extLst>
              <a:ext uri="{FF2B5EF4-FFF2-40B4-BE49-F238E27FC236}">
                <a16:creationId xmlns:a16="http://schemas.microsoft.com/office/drawing/2014/main" id="{3973C3C8-15B4-4127-63CF-BF3847E80CCA}"/>
              </a:ext>
            </a:extLst>
          </p:cNvPr>
          <p:cNvSpPr>
            <a:spLocks noGrp="1"/>
          </p:cNvSpPr>
          <p:nvPr>
            <p:ph idx="1"/>
          </p:nvPr>
        </p:nvSpPr>
        <p:spPr>
          <a:xfrm>
            <a:off x="838200" y="2208179"/>
            <a:ext cx="10515600" cy="4883184"/>
          </a:xfrm>
        </p:spPr>
        <p:txBody>
          <a:bodyPr/>
          <a:lstStyle/>
          <a:p>
            <a:pPr marL="0" indent="0">
              <a:buNone/>
            </a:pPr>
            <a:r>
              <a:rPr lang="en-GB" b="1" dirty="0">
                <a:solidFill>
                  <a:schemeClr val="bg1"/>
                </a:solidFill>
              </a:rPr>
              <a:t>Going to the toilet</a:t>
            </a:r>
          </a:p>
          <a:p>
            <a:r>
              <a:rPr lang="en-GB" dirty="0">
                <a:solidFill>
                  <a:schemeClr val="bg1"/>
                </a:solidFill>
              </a:rPr>
              <a:t>Use the toilet independently, wipe myself properly and flush</a:t>
            </a:r>
          </a:p>
          <a:p>
            <a:r>
              <a:rPr lang="en-GB" dirty="0">
                <a:solidFill>
                  <a:schemeClr val="bg1"/>
                </a:solidFill>
              </a:rPr>
              <a:t>Wash and dry my hands without any help</a:t>
            </a:r>
          </a:p>
          <a:p>
            <a:pPr marL="0" indent="0">
              <a:buNone/>
            </a:pPr>
            <a:r>
              <a:rPr lang="en-GB" b="1" dirty="0">
                <a:solidFill>
                  <a:schemeClr val="bg1"/>
                </a:solidFill>
              </a:rPr>
              <a:t>Sharing and turn taking</a:t>
            </a:r>
          </a:p>
          <a:p>
            <a:r>
              <a:rPr lang="en-GB" dirty="0">
                <a:solidFill>
                  <a:schemeClr val="bg1"/>
                </a:solidFill>
              </a:rPr>
              <a:t>Share toys and take turns</a:t>
            </a:r>
          </a:p>
          <a:p>
            <a:r>
              <a:rPr lang="en-GB" dirty="0">
                <a:solidFill>
                  <a:schemeClr val="bg1"/>
                </a:solidFill>
              </a:rPr>
              <a:t>Play games with other children</a:t>
            </a:r>
          </a:p>
          <a:p>
            <a:pPr marL="0" indent="0">
              <a:buNone/>
            </a:pPr>
            <a:endParaRPr lang="en-GB" b="1" dirty="0"/>
          </a:p>
        </p:txBody>
      </p:sp>
      <p:pic>
        <p:nvPicPr>
          <p:cNvPr id="1030" name="Picture 6" descr="Toilets Stock Illustrations – 2,241 ...">
            <a:extLst>
              <a:ext uri="{FF2B5EF4-FFF2-40B4-BE49-F238E27FC236}">
                <a16:creationId xmlns:a16="http://schemas.microsoft.com/office/drawing/2014/main" id="{5CE752C0-2B43-3A73-A3DE-56E38D03AF07}"/>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9421832" y="1367280"/>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A sharing future – choosethecross.com">
            <a:extLst>
              <a:ext uri="{FF2B5EF4-FFF2-40B4-BE49-F238E27FC236}">
                <a16:creationId xmlns:a16="http://schemas.microsoft.com/office/drawing/2014/main" id="{5633F7CD-3149-2D9E-C42E-EC0C4C9A5E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01486" y="3954566"/>
            <a:ext cx="1390410" cy="1390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9180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bg1"/>
                </a:solidFill>
              </a:rPr>
              <a:t>Starting School at Talbot Primary</a:t>
            </a:r>
          </a:p>
        </p:txBody>
      </p:sp>
      <p:sp>
        <p:nvSpPr>
          <p:cNvPr id="4" name="Content Placeholder 3"/>
          <p:cNvSpPr>
            <a:spLocks noGrp="1"/>
          </p:cNvSpPr>
          <p:nvPr>
            <p:ph idx="1"/>
          </p:nvPr>
        </p:nvSpPr>
        <p:spPr>
          <a:xfrm>
            <a:off x="632927" y="2012237"/>
            <a:ext cx="10515600" cy="3579441"/>
          </a:xfrm>
          <a:prstGeom prst="rect">
            <a:avLst/>
          </a:prstGeom>
        </p:spPr>
        <p:txBody>
          <a:bodyPr>
            <a:spAutoFit/>
          </a:bodyPr>
          <a:lstStyle/>
          <a:p>
            <a:r>
              <a:rPr lang="en-US" sz="3200" dirty="0">
                <a:solidFill>
                  <a:schemeClr val="bg1"/>
                </a:solidFill>
                <a:latin typeface="Calibri Light" panose="020F0302020204030204" pitchFamily="34" charset="0"/>
                <a:cs typeface="Calibri Light" panose="020F0302020204030204" pitchFamily="34" charset="0"/>
              </a:rPr>
              <a:t>Children have a staggered start to the school year during  week 1 to help them with the transition into school. They then start full time on week 2. </a:t>
            </a:r>
          </a:p>
          <a:p>
            <a:endParaRPr lang="en-GB" sz="3200" dirty="0">
              <a:solidFill>
                <a:schemeClr val="bg1"/>
              </a:solidFill>
              <a:latin typeface="Calibri Light" panose="020F0302020204030204" pitchFamily="34" charset="0"/>
              <a:cs typeface="Calibri Light" panose="020F0302020204030204" pitchFamily="34" charset="0"/>
            </a:endParaRPr>
          </a:p>
          <a:p>
            <a:r>
              <a:rPr lang="en-US" sz="3200" b="1" dirty="0">
                <a:solidFill>
                  <a:schemeClr val="bg1"/>
                </a:solidFill>
                <a:latin typeface="Calibri Light" panose="020F0302020204030204" pitchFamily="34" charset="0"/>
                <a:cs typeface="Calibri Light" panose="020F0302020204030204" pitchFamily="34" charset="0"/>
              </a:rPr>
              <a:t>Home Visits </a:t>
            </a:r>
            <a:r>
              <a:rPr lang="en-US" sz="3200" dirty="0">
                <a:solidFill>
                  <a:schemeClr val="bg1"/>
                </a:solidFill>
                <a:latin typeface="Calibri Light" panose="020F0302020204030204" pitchFamily="34" charset="0"/>
                <a:cs typeface="Calibri Light" panose="020F0302020204030204" pitchFamily="34" charset="0"/>
              </a:rPr>
              <a:t>happen in September. It is a great opportunity for us to meet the children in their home and get to know them</a:t>
            </a:r>
            <a:endParaRPr lang="en-GB" sz="3200" dirty="0">
              <a:solidFill>
                <a:schemeClr val="bg1"/>
              </a:solidFill>
              <a:latin typeface="Calibri Light" panose="020F0302020204030204" pitchFamily="34" charset="0"/>
              <a:cs typeface="Calibri Light" panose="020F0302020204030204" pitchFamily="34" charset="0"/>
            </a:endParaRPr>
          </a:p>
          <a:p>
            <a:pPr marL="0" indent="0">
              <a:buNone/>
            </a:pPr>
            <a:endParaRPr lang="en-GB" sz="3200" dirty="0">
              <a:solidFill>
                <a:schemeClr val="bg1"/>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5455885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5C4017E-5E24-D6C0-BF97-2061E04516B0}"/>
              </a:ext>
            </a:extLst>
          </p:cNvPr>
          <p:cNvSpPr txBox="1"/>
          <p:nvPr/>
        </p:nvSpPr>
        <p:spPr>
          <a:xfrm>
            <a:off x="749619" y="393370"/>
            <a:ext cx="10544194" cy="7232749"/>
          </a:xfrm>
          <a:prstGeom prst="rect">
            <a:avLst/>
          </a:prstGeom>
          <a:noFill/>
        </p:spPr>
        <p:txBody>
          <a:bodyPr wrap="square">
            <a:spAutoFit/>
          </a:bodyPr>
          <a:lstStyle/>
          <a:p>
            <a:pPr algn="l" rtl="0" fontAlgn="base"/>
            <a:r>
              <a:rPr lang="en-GB" sz="2400" b="1" i="0" u="none" strike="noStrike" dirty="0">
                <a:solidFill>
                  <a:schemeClr val="bg1"/>
                </a:solidFill>
                <a:effectLst/>
                <a:latin typeface="+mj-lt"/>
              </a:rPr>
              <a:t>Pupil Premium</a:t>
            </a:r>
            <a:r>
              <a:rPr lang="en-US" sz="2400" b="1" i="0" dirty="0">
                <a:solidFill>
                  <a:schemeClr val="bg1"/>
                </a:solidFill>
                <a:effectLst/>
                <a:latin typeface="+mj-lt"/>
              </a:rPr>
              <a:t>​</a:t>
            </a:r>
          </a:p>
          <a:p>
            <a:pPr algn="l" rtl="0" fontAlgn="base"/>
            <a:r>
              <a:rPr lang="en-GB" sz="2400" i="0" u="none" strike="noStrike" dirty="0">
                <a:solidFill>
                  <a:schemeClr val="bg1"/>
                </a:solidFill>
                <a:effectLst/>
                <a:latin typeface="+mj-lt"/>
              </a:rPr>
              <a:t>For families in receipt of one or more of the following support payments:</a:t>
            </a:r>
            <a:r>
              <a:rPr lang="en-US" sz="2400" i="0" dirty="0">
                <a:solidFill>
                  <a:schemeClr val="bg1"/>
                </a:solidFill>
                <a:effectLst/>
                <a:latin typeface="+mj-lt"/>
              </a:rPr>
              <a:t>​</a:t>
            </a:r>
          </a:p>
          <a:p>
            <a:pPr algn="l" rtl="0" fontAlgn="base">
              <a:buFont typeface="+mj-lt"/>
              <a:buAutoNum type="arabicPeriod"/>
            </a:pPr>
            <a:r>
              <a:rPr lang="en-GB" sz="2400" i="0" u="none" strike="noStrike" dirty="0">
                <a:solidFill>
                  <a:schemeClr val="bg1"/>
                </a:solidFill>
                <a:effectLst/>
                <a:latin typeface="+mj-lt"/>
              </a:rPr>
              <a:t>Income Support (IS)</a:t>
            </a:r>
            <a:r>
              <a:rPr lang="en-US" sz="2400" i="0" dirty="0">
                <a:solidFill>
                  <a:schemeClr val="bg1"/>
                </a:solidFill>
                <a:effectLst/>
                <a:latin typeface="+mj-lt"/>
              </a:rPr>
              <a:t>​</a:t>
            </a:r>
          </a:p>
          <a:p>
            <a:pPr algn="l" rtl="0" fontAlgn="base">
              <a:buFont typeface="+mj-lt"/>
              <a:buAutoNum type="arabicPeriod"/>
            </a:pPr>
            <a:r>
              <a:rPr lang="en-GB" sz="2400" i="0" u="none" strike="noStrike" dirty="0">
                <a:solidFill>
                  <a:schemeClr val="bg1"/>
                </a:solidFill>
                <a:effectLst/>
                <a:latin typeface="+mj-lt"/>
              </a:rPr>
              <a:t>Income Based Jobseekers Allowance (IBJSA)</a:t>
            </a:r>
            <a:r>
              <a:rPr lang="en-US" sz="2400" i="0" dirty="0">
                <a:solidFill>
                  <a:schemeClr val="bg1"/>
                </a:solidFill>
                <a:effectLst/>
                <a:latin typeface="+mj-lt"/>
              </a:rPr>
              <a:t>​</a:t>
            </a:r>
          </a:p>
          <a:p>
            <a:pPr algn="l" rtl="0" fontAlgn="base">
              <a:buFont typeface="+mj-lt"/>
              <a:buAutoNum type="arabicPeriod"/>
            </a:pPr>
            <a:r>
              <a:rPr lang="en-GB" sz="2400" i="0" u="none" strike="noStrike" dirty="0">
                <a:solidFill>
                  <a:schemeClr val="bg1"/>
                </a:solidFill>
                <a:effectLst/>
                <a:latin typeface="+mj-lt"/>
              </a:rPr>
              <a:t>Support Under Part VVI of the Immigration and Asylum Act 1999</a:t>
            </a:r>
            <a:r>
              <a:rPr lang="en-US" sz="2400" i="0" dirty="0">
                <a:solidFill>
                  <a:schemeClr val="bg1"/>
                </a:solidFill>
                <a:effectLst/>
                <a:latin typeface="+mj-lt"/>
              </a:rPr>
              <a:t>​</a:t>
            </a:r>
          </a:p>
          <a:p>
            <a:pPr algn="l" rtl="0" fontAlgn="base">
              <a:buFont typeface="+mj-lt"/>
              <a:buAutoNum type="arabicPeriod"/>
            </a:pPr>
            <a:r>
              <a:rPr lang="en-GB" sz="2400" i="0" u="none" strike="noStrike" dirty="0">
                <a:solidFill>
                  <a:schemeClr val="bg1"/>
                </a:solidFill>
                <a:effectLst/>
                <a:latin typeface="+mj-lt"/>
              </a:rPr>
              <a:t>Child Tax Credit Where no Working Tax Credit is received and annual income, as assessed by the Inland Revenue, does not exceed £16,190 (figure reviewed April annually).</a:t>
            </a:r>
            <a:r>
              <a:rPr lang="en-US" sz="2400" i="0" dirty="0">
                <a:solidFill>
                  <a:schemeClr val="bg1"/>
                </a:solidFill>
                <a:effectLst/>
                <a:latin typeface="+mj-lt"/>
              </a:rPr>
              <a:t>​</a:t>
            </a:r>
          </a:p>
          <a:p>
            <a:pPr algn="l" rtl="0" fontAlgn="base">
              <a:buFont typeface="+mj-lt"/>
              <a:buAutoNum type="arabicPeriod"/>
            </a:pPr>
            <a:r>
              <a:rPr lang="en-GB" sz="2400" i="0" u="none" strike="noStrike" dirty="0">
                <a:solidFill>
                  <a:schemeClr val="bg1"/>
                </a:solidFill>
                <a:effectLst/>
                <a:latin typeface="+mj-lt"/>
              </a:rPr>
              <a:t>Guaranteed Element of State Pension Credit</a:t>
            </a:r>
            <a:r>
              <a:rPr lang="en-US" sz="2400" i="0" dirty="0">
                <a:solidFill>
                  <a:schemeClr val="bg1"/>
                </a:solidFill>
                <a:effectLst/>
                <a:latin typeface="+mj-lt"/>
              </a:rPr>
              <a:t>​</a:t>
            </a:r>
          </a:p>
          <a:p>
            <a:pPr algn="l" rtl="0" fontAlgn="base">
              <a:buFont typeface="+mj-lt"/>
              <a:buAutoNum type="arabicPeriod"/>
            </a:pPr>
            <a:r>
              <a:rPr lang="en-GB" sz="2400" i="0" u="none" strike="noStrike" dirty="0">
                <a:solidFill>
                  <a:schemeClr val="bg1"/>
                </a:solidFill>
                <a:effectLst/>
                <a:latin typeface="+mj-lt"/>
              </a:rPr>
              <a:t>Pupils will be eligible for the pupil premium.  There is significant additional funding for the school to further support your child in school. </a:t>
            </a:r>
            <a:r>
              <a:rPr lang="en-GB" sz="2400" dirty="0">
                <a:solidFill>
                  <a:schemeClr val="bg1"/>
                </a:solidFill>
                <a:latin typeface="+mj-lt"/>
              </a:rPr>
              <a:t>I</a:t>
            </a:r>
            <a:r>
              <a:rPr lang="en-GB" sz="2400" i="0" u="none" strike="noStrike" dirty="0">
                <a:solidFill>
                  <a:schemeClr val="bg1"/>
                </a:solidFill>
                <a:effectLst/>
                <a:latin typeface="+mj-lt"/>
              </a:rPr>
              <a:t>t is vital to us that you complete the registration form in the admission pack.  The information is completely confidential and will not be public knowledge nor will your child be identified in any way in school.</a:t>
            </a:r>
            <a:r>
              <a:rPr lang="en-US" sz="2400" i="0" dirty="0">
                <a:solidFill>
                  <a:schemeClr val="bg1"/>
                </a:solidFill>
                <a:effectLst/>
                <a:latin typeface="+mj-lt"/>
              </a:rPr>
              <a:t>​ If in doubt fill it in anyway.</a:t>
            </a:r>
          </a:p>
          <a:p>
            <a:pPr algn="l" rtl="0" fontAlgn="base"/>
            <a:r>
              <a:rPr lang="en-GB" sz="2400" i="0" dirty="0">
                <a:solidFill>
                  <a:schemeClr val="bg1"/>
                </a:solidFill>
                <a:effectLst/>
                <a:latin typeface="+mj-lt"/>
              </a:rPr>
              <a:t>​</a:t>
            </a:r>
          </a:p>
          <a:p>
            <a:pPr algn="l" rtl="0" fontAlgn="base"/>
            <a:r>
              <a:rPr lang="en-GB" sz="2400" i="0" u="none" strike="noStrike" dirty="0">
                <a:solidFill>
                  <a:schemeClr val="bg1"/>
                </a:solidFill>
                <a:effectLst/>
                <a:latin typeface="+mj-lt"/>
              </a:rPr>
              <a:t>Pupils eligible for pupil premium, if registered, receive a free school meal for the duration of their time in Primary school.</a:t>
            </a:r>
            <a:r>
              <a:rPr lang="en-US" sz="2400" i="0" dirty="0">
                <a:solidFill>
                  <a:schemeClr val="bg1"/>
                </a:solidFill>
                <a:effectLst/>
                <a:latin typeface="+mj-lt"/>
              </a:rPr>
              <a:t>​</a:t>
            </a:r>
          </a:p>
          <a:p>
            <a:pPr algn="l" rtl="0" fontAlgn="base"/>
            <a:r>
              <a:rPr lang="en-GB" sz="2000" i="0" dirty="0">
                <a:solidFill>
                  <a:srgbClr val="000000"/>
                </a:solidFill>
                <a:effectLst/>
                <a:latin typeface="Aptos" panose="020B0004020202020204" pitchFamily="34" charset="0"/>
              </a:rPr>
              <a:t>​</a:t>
            </a:r>
            <a:endParaRPr lang="en-GB" sz="2000" i="0" dirty="0">
              <a:solidFill>
                <a:srgbClr val="000000"/>
              </a:solidFill>
              <a:effectLst/>
              <a:latin typeface="Segoe UI" panose="020B0502040204020203" pitchFamily="34" charset="0"/>
            </a:endParaRPr>
          </a:p>
          <a:p>
            <a:pPr algn="l" rtl="0" fontAlgn="base"/>
            <a:r>
              <a:rPr lang="en-GB" sz="1800" i="0" dirty="0">
                <a:solidFill>
                  <a:srgbClr val="000000"/>
                </a:solidFill>
                <a:effectLst/>
                <a:latin typeface="Aptos" panose="020B0004020202020204" pitchFamily="34" charset="0"/>
              </a:rPr>
              <a:t>​</a:t>
            </a:r>
            <a:endParaRPr lang="en-GB" i="0" dirty="0">
              <a:solidFill>
                <a:srgbClr val="000000"/>
              </a:solidFill>
              <a:effectLst/>
              <a:latin typeface="Segoe UI" panose="020B0502040204020203" pitchFamily="34" charset="0"/>
            </a:endParaRPr>
          </a:p>
          <a:p>
            <a:pPr algn="l" rtl="0" fontAlgn="base"/>
            <a:r>
              <a:rPr lang="en-GB" sz="1800" b="0" i="0" dirty="0">
                <a:solidFill>
                  <a:srgbClr val="000000"/>
                </a:solidFill>
                <a:effectLst/>
                <a:latin typeface="Aptos" panose="020B0004020202020204" pitchFamily="34" charset="0"/>
              </a:rPr>
              <a:t>​</a:t>
            </a:r>
            <a:endParaRPr lang="en-GB"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4076460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703512" y="188640"/>
            <a:ext cx="8784976" cy="1152128"/>
          </a:xfrm>
        </p:spPr>
        <p:txBody>
          <a:bodyPr>
            <a:normAutofit/>
          </a:bodyPr>
          <a:lstStyle/>
          <a:p>
            <a:pPr eaLnBrk="1" hangingPunct="1"/>
            <a:r>
              <a:rPr lang="en-GB">
                <a:solidFill>
                  <a:schemeClr val="bg1"/>
                </a:solidFill>
              </a:rPr>
              <a:t> </a:t>
            </a:r>
            <a:r>
              <a:rPr lang="en-GB" sz="3600">
                <a:solidFill>
                  <a:schemeClr val="bg1"/>
                </a:solidFill>
              </a:rPr>
              <a:t>Getting to know your child </a:t>
            </a:r>
            <a:br>
              <a:rPr lang="en-GB" sz="3600">
                <a:solidFill>
                  <a:schemeClr val="bg1"/>
                </a:solidFill>
              </a:rPr>
            </a:br>
            <a:endParaRPr lang="en-GB" sz="2000" i="1" dirty="0">
              <a:solidFill>
                <a:schemeClr val="bg1"/>
              </a:solidFill>
            </a:endParaRPr>
          </a:p>
        </p:txBody>
      </p:sp>
      <p:graphicFrame>
        <p:nvGraphicFramePr>
          <p:cNvPr id="4" name="Table 3">
            <a:extLst>
              <a:ext uri="{FF2B5EF4-FFF2-40B4-BE49-F238E27FC236}">
                <a16:creationId xmlns:a16="http://schemas.microsoft.com/office/drawing/2014/main" id="{998A2A68-3507-1097-D347-7E36A0672F3B}"/>
              </a:ext>
            </a:extLst>
          </p:cNvPr>
          <p:cNvGraphicFramePr>
            <a:graphicFrameLocks noGrp="1"/>
          </p:cNvGraphicFramePr>
          <p:nvPr>
            <p:extLst>
              <p:ext uri="{D42A27DB-BD31-4B8C-83A1-F6EECF244321}">
                <p14:modId xmlns:p14="http://schemas.microsoft.com/office/powerpoint/2010/main" val="2577092202"/>
              </p:ext>
            </p:extLst>
          </p:nvPr>
        </p:nvGraphicFramePr>
        <p:xfrm>
          <a:off x="1703512" y="1581322"/>
          <a:ext cx="8301724" cy="4374990"/>
        </p:xfrm>
        <a:graphic>
          <a:graphicData uri="http://schemas.openxmlformats.org/drawingml/2006/table">
            <a:tbl>
              <a:tblPr firstRow="1" firstCol="1" bandRow="1">
                <a:tableStyleId>{5C22544A-7EE6-4342-B048-85BDC9FD1C3A}</a:tableStyleId>
              </a:tblPr>
              <a:tblGrid>
                <a:gridCol w="2286105">
                  <a:extLst>
                    <a:ext uri="{9D8B030D-6E8A-4147-A177-3AD203B41FA5}">
                      <a16:colId xmlns:a16="http://schemas.microsoft.com/office/drawing/2014/main" val="1096261952"/>
                    </a:ext>
                  </a:extLst>
                </a:gridCol>
                <a:gridCol w="3871861">
                  <a:extLst>
                    <a:ext uri="{9D8B030D-6E8A-4147-A177-3AD203B41FA5}">
                      <a16:colId xmlns:a16="http://schemas.microsoft.com/office/drawing/2014/main" val="1936134711"/>
                    </a:ext>
                  </a:extLst>
                </a:gridCol>
                <a:gridCol w="2143758">
                  <a:extLst>
                    <a:ext uri="{9D8B030D-6E8A-4147-A177-3AD203B41FA5}">
                      <a16:colId xmlns:a16="http://schemas.microsoft.com/office/drawing/2014/main" val="1897161390"/>
                    </a:ext>
                  </a:extLst>
                </a:gridCol>
              </a:tblGrid>
              <a:tr h="645530">
                <a:tc>
                  <a:txBody>
                    <a:bodyPr/>
                    <a:lstStyle/>
                    <a:p>
                      <a:pPr algn="ctr">
                        <a:buNone/>
                      </a:pPr>
                      <a:r>
                        <a:rPr lang="en-GB" sz="2000" b="0" dirty="0">
                          <a:effectLst/>
                        </a:rPr>
                        <a:t>Tues 17</a:t>
                      </a:r>
                      <a:r>
                        <a:rPr lang="en-GB" sz="2000" b="0" baseline="30000" dirty="0">
                          <a:effectLst/>
                        </a:rPr>
                        <a:t>th</a:t>
                      </a:r>
                      <a:r>
                        <a:rPr lang="en-GB" sz="2000" b="0" dirty="0">
                          <a:effectLst/>
                        </a:rPr>
                        <a:t> June 2025</a:t>
                      </a:r>
                      <a:endParaRPr lang="en-GB" sz="2000" b="0" dirty="0">
                        <a:effectLst/>
                        <a:latin typeface="Shrut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solidFill>
                      <a:srgbClr val="0000FF"/>
                    </a:solidFill>
                  </a:tcPr>
                </a:tc>
                <a:tc>
                  <a:txBody>
                    <a:bodyPr/>
                    <a:lstStyle/>
                    <a:p>
                      <a:pPr algn="ctr">
                        <a:buNone/>
                      </a:pPr>
                      <a:r>
                        <a:rPr lang="en-GB" sz="2000" b="0" dirty="0">
                          <a:effectLst/>
                        </a:rPr>
                        <a:t>Class Session (Parents and children) </a:t>
                      </a:r>
                    </a:p>
                    <a:p>
                      <a:pPr algn="ctr">
                        <a:buNone/>
                      </a:pPr>
                      <a:r>
                        <a:rPr lang="en-GB" sz="2000" b="0" dirty="0">
                          <a:effectLst/>
                        </a:rPr>
                        <a:t>Surname (A-L) </a:t>
                      </a:r>
                      <a:endParaRPr lang="en-GB" sz="2000" b="0" dirty="0">
                        <a:effectLst/>
                        <a:latin typeface="Shrut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solidFill>
                      <a:srgbClr val="0000FF"/>
                    </a:solidFill>
                  </a:tcPr>
                </a:tc>
                <a:tc>
                  <a:txBody>
                    <a:bodyPr/>
                    <a:lstStyle/>
                    <a:p>
                      <a:pPr algn="ctr">
                        <a:buNone/>
                      </a:pPr>
                      <a:r>
                        <a:rPr lang="en-GB" sz="2000" b="0" dirty="0">
                          <a:effectLst/>
                        </a:rPr>
                        <a:t>1:30pm – 2:30pm </a:t>
                      </a:r>
                      <a:endParaRPr lang="en-GB" sz="2000" b="0" dirty="0">
                        <a:effectLst/>
                        <a:latin typeface="Shrut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solidFill>
                      <a:srgbClr val="0000FF"/>
                    </a:solidFill>
                  </a:tcPr>
                </a:tc>
                <a:extLst>
                  <a:ext uri="{0D108BD9-81ED-4DB2-BD59-A6C34878D82A}">
                    <a16:rowId xmlns:a16="http://schemas.microsoft.com/office/drawing/2014/main" val="487063333"/>
                  </a:ext>
                </a:extLst>
              </a:tr>
              <a:tr h="645530">
                <a:tc>
                  <a:txBody>
                    <a:bodyPr/>
                    <a:lstStyle/>
                    <a:p>
                      <a:pPr algn="ctr">
                        <a:buNone/>
                      </a:pPr>
                      <a:r>
                        <a:rPr lang="en-GB" sz="2000" b="0" dirty="0">
                          <a:effectLst/>
                        </a:rPr>
                        <a:t>Wed 18</a:t>
                      </a:r>
                      <a:r>
                        <a:rPr lang="en-GB" sz="2000" b="0" baseline="30000" dirty="0">
                          <a:effectLst/>
                        </a:rPr>
                        <a:t>th</a:t>
                      </a:r>
                      <a:r>
                        <a:rPr lang="en-GB" sz="2000" b="0" dirty="0">
                          <a:effectLst/>
                        </a:rPr>
                        <a:t> June 2025</a:t>
                      </a:r>
                      <a:endParaRPr lang="en-GB" sz="2000" b="0" dirty="0">
                        <a:effectLst/>
                        <a:latin typeface="Shrut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solidFill>
                      <a:srgbClr val="0000FF"/>
                    </a:solidFill>
                  </a:tcPr>
                </a:tc>
                <a:tc>
                  <a:txBody>
                    <a:bodyPr/>
                    <a:lstStyle/>
                    <a:p>
                      <a:pPr algn="ctr">
                        <a:buNone/>
                      </a:pPr>
                      <a:r>
                        <a:rPr lang="en-GB" sz="2000">
                          <a:solidFill>
                            <a:schemeClr val="bg1"/>
                          </a:solidFill>
                          <a:effectLst/>
                        </a:rPr>
                        <a:t>Class Session (Parents and children) </a:t>
                      </a:r>
                    </a:p>
                    <a:p>
                      <a:pPr algn="ctr">
                        <a:buNone/>
                      </a:pPr>
                      <a:r>
                        <a:rPr lang="en-GB" sz="2000">
                          <a:solidFill>
                            <a:schemeClr val="bg1"/>
                          </a:solidFill>
                          <a:effectLst/>
                        </a:rPr>
                        <a:t>Surname (M-Z) </a:t>
                      </a:r>
                      <a:endParaRPr lang="en-GB" sz="2000">
                        <a:solidFill>
                          <a:schemeClr val="bg1"/>
                        </a:solidFill>
                        <a:effectLst/>
                        <a:latin typeface="Shrut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solidFill>
                      <a:srgbClr val="0000FF"/>
                    </a:solidFill>
                  </a:tcPr>
                </a:tc>
                <a:tc>
                  <a:txBody>
                    <a:bodyPr/>
                    <a:lstStyle/>
                    <a:p>
                      <a:pPr algn="ctr">
                        <a:buNone/>
                      </a:pPr>
                      <a:r>
                        <a:rPr lang="en-GB" sz="2000">
                          <a:solidFill>
                            <a:schemeClr val="bg1"/>
                          </a:solidFill>
                          <a:effectLst/>
                        </a:rPr>
                        <a:t>1:30pm – 2:30pm </a:t>
                      </a:r>
                      <a:endParaRPr lang="en-GB" sz="2000">
                        <a:solidFill>
                          <a:schemeClr val="bg1"/>
                        </a:solidFill>
                        <a:effectLst/>
                        <a:latin typeface="Shrut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solidFill>
                      <a:srgbClr val="0000FF"/>
                    </a:solidFill>
                  </a:tcPr>
                </a:tc>
                <a:extLst>
                  <a:ext uri="{0D108BD9-81ED-4DB2-BD59-A6C34878D82A}">
                    <a16:rowId xmlns:a16="http://schemas.microsoft.com/office/drawing/2014/main" val="2722939011"/>
                  </a:ext>
                </a:extLst>
              </a:tr>
              <a:tr h="645530">
                <a:tc>
                  <a:txBody>
                    <a:bodyPr/>
                    <a:lstStyle/>
                    <a:p>
                      <a:pPr algn="ctr">
                        <a:buNone/>
                      </a:pPr>
                      <a:r>
                        <a:rPr lang="en-GB" sz="2000" b="0" dirty="0">
                          <a:effectLst/>
                        </a:rPr>
                        <a:t>Monday 23</a:t>
                      </a:r>
                      <a:r>
                        <a:rPr lang="en-GB" sz="2000" b="0" baseline="30000" dirty="0">
                          <a:effectLst/>
                        </a:rPr>
                        <a:t>rd</a:t>
                      </a:r>
                      <a:r>
                        <a:rPr lang="en-GB" sz="2000" b="0" dirty="0">
                          <a:effectLst/>
                        </a:rPr>
                        <a:t> June 2025</a:t>
                      </a:r>
                      <a:endParaRPr lang="en-GB" sz="2000" b="0" dirty="0">
                        <a:effectLst/>
                        <a:latin typeface="Shrut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solidFill>
                      <a:srgbClr val="0000FF"/>
                    </a:solidFill>
                  </a:tcPr>
                </a:tc>
                <a:tc>
                  <a:txBody>
                    <a:bodyPr/>
                    <a:lstStyle/>
                    <a:p>
                      <a:pPr algn="ctr">
                        <a:buNone/>
                      </a:pPr>
                      <a:r>
                        <a:rPr lang="en-GB" sz="2000" dirty="0">
                          <a:solidFill>
                            <a:schemeClr val="bg1"/>
                          </a:solidFill>
                          <a:effectLst/>
                        </a:rPr>
                        <a:t>Class Session (All children in on their own)  </a:t>
                      </a:r>
                    </a:p>
                    <a:p>
                      <a:pPr algn="ctr">
                        <a:buNone/>
                      </a:pPr>
                      <a:r>
                        <a:rPr lang="en-GB" sz="2000" dirty="0">
                          <a:solidFill>
                            <a:schemeClr val="bg1"/>
                          </a:solidFill>
                          <a:effectLst/>
                        </a:rPr>
                        <a:t>Surname (A-L) </a:t>
                      </a:r>
                      <a:endParaRPr lang="en-GB" sz="2000" dirty="0">
                        <a:solidFill>
                          <a:schemeClr val="bg1"/>
                        </a:solidFill>
                        <a:effectLst/>
                        <a:latin typeface="Shrut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solidFill>
                      <a:srgbClr val="0000FF"/>
                    </a:solidFill>
                  </a:tcPr>
                </a:tc>
                <a:tc>
                  <a:txBody>
                    <a:bodyPr/>
                    <a:lstStyle/>
                    <a:p>
                      <a:pPr algn="ctr">
                        <a:buNone/>
                      </a:pPr>
                      <a:r>
                        <a:rPr lang="en-GB" sz="2000">
                          <a:solidFill>
                            <a:schemeClr val="bg1"/>
                          </a:solidFill>
                          <a:effectLst/>
                        </a:rPr>
                        <a:t>1:30pm – 2:30pm </a:t>
                      </a:r>
                      <a:endParaRPr lang="en-GB" sz="2000">
                        <a:solidFill>
                          <a:schemeClr val="bg1"/>
                        </a:solidFill>
                        <a:effectLst/>
                        <a:latin typeface="Shrut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solidFill>
                      <a:srgbClr val="0000FF"/>
                    </a:solidFill>
                  </a:tcPr>
                </a:tc>
                <a:extLst>
                  <a:ext uri="{0D108BD9-81ED-4DB2-BD59-A6C34878D82A}">
                    <a16:rowId xmlns:a16="http://schemas.microsoft.com/office/drawing/2014/main" val="3205703949"/>
                  </a:ext>
                </a:extLst>
              </a:tr>
              <a:tr h="645530">
                <a:tc>
                  <a:txBody>
                    <a:bodyPr/>
                    <a:lstStyle/>
                    <a:p>
                      <a:pPr algn="ctr">
                        <a:buNone/>
                      </a:pPr>
                      <a:r>
                        <a:rPr lang="en-GB" sz="2000" b="0" dirty="0">
                          <a:effectLst/>
                        </a:rPr>
                        <a:t>Wed 25</a:t>
                      </a:r>
                      <a:r>
                        <a:rPr lang="en-GB" sz="2000" b="0" baseline="30000" dirty="0">
                          <a:effectLst/>
                        </a:rPr>
                        <a:t>th</a:t>
                      </a:r>
                      <a:r>
                        <a:rPr lang="en-GB" sz="2000" b="0" dirty="0">
                          <a:effectLst/>
                        </a:rPr>
                        <a:t> June 2025</a:t>
                      </a:r>
                      <a:endParaRPr lang="en-GB" sz="2000" b="0" dirty="0">
                        <a:effectLst/>
                        <a:latin typeface="Shrut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solidFill>
                      <a:srgbClr val="0000FF"/>
                    </a:solidFill>
                  </a:tcPr>
                </a:tc>
                <a:tc>
                  <a:txBody>
                    <a:bodyPr/>
                    <a:lstStyle/>
                    <a:p>
                      <a:pPr algn="ctr">
                        <a:buNone/>
                      </a:pPr>
                      <a:r>
                        <a:rPr lang="en-GB" sz="2000">
                          <a:solidFill>
                            <a:schemeClr val="bg1"/>
                          </a:solidFill>
                          <a:effectLst/>
                        </a:rPr>
                        <a:t>Class Session (All children in on their own) Surname (M-Z)  </a:t>
                      </a:r>
                      <a:endParaRPr lang="en-GB" sz="2000">
                        <a:solidFill>
                          <a:schemeClr val="bg1"/>
                        </a:solidFill>
                        <a:effectLst/>
                        <a:latin typeface="Shrut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solidFill>
                      <a:srgbClr val="0000FF"/>
                    </a:solidFill>
                  </a:tcPr>
                </a:tc>
                <a:tc>
                  <a:txBody>
                    <a:bodyPr/>
                    <a:lstStyle/>
                    <a:p>
                      <a:pPr algn="ctr">
                        <a:buNone/>
                      </a:pPr>
                      <a:r>
                        <a:rPr lang="en-GB" sz="2000">
                          <a:solidFill>
                            <a:schemeClr val="bg1"/>
                          </a:solidFill>
                          <a:effectLst/>
                        </a:rPr>
                        <a:t>1:30pm – 2:30pm </a:t>
                      </a:r>
                      <a:endParaRPr lang="en-GB" sz="2000">
                        <a:solidFill>
                          <a:schemeClr val="bg1"/>
                        </a:solidFill>
                        <a:effectLst/>
                        <a:latin typeface="Shrut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solidFill>
                      <a:srgbClr val="0000FF"/>
                    </a:solidFill>
                  </a:tcPr>
                </a:tc>
                <a:extLst>
                  <a:ext uri="{0D108BD9-81ED-4DB2-BD59-A6C34878D82A}">
                    <a16:rowId xmlns:a16="http://schemas.microsoft.com/office/drawing/2014/main" val="693794598"/>
                  </a:ext>
                </a:extLst>
              </a:tr>
              <a:tr h="1291060">
                <a:tc>
                  <a:txBody>
                    <a:bodyPr/>
                    <a:lstStyle/>
                    <a:p>
                      <a:pPr algn="ctr">
                        <a:buNone/>
                      </a:pPr>
                      <a:r>
                        <a:rPr lang="en-GB" sz="2000" b="0" dirty="0">
                          <a:effectLst/>
                        </a:rPr>
                        <a:t>Friday 27</a:t>
                      </a:r>
                      <a:r>
                        <a:rPr lang="en-GB" sz="2000" b="0" baseline="30000" dirty="0">
                          <a:effectLst/>
                        </a:rPr>
                        <a:t>th</a:t>
                      </a:r>
                      <a:r>
                        <a:rPr lang="en-GB" sz="2000" b="0" dirty="0">
                          <a:effectLst/>
                        </a:rPr>
                        <a:t> June 2025</a:t>
                      </a:r>
                      <a:endParaRPr lang="en-GB" sz="2000" b="0" dirty="0">
                        <a:effectLst/>
                        <a:latin typeface="Shrut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solidFill>
                      <a:srgbClr val="0000FF"/>
                    </a:solidFill>
                  </a:tcPr>
                </a:tc>
                <a:tc>
                  <a:txBody>
                    <a:bodyPr/>
                    <a:lstStyle/>
                    <a:p>
                      <a:pPr algn="ctr">
                        <a:buNone/>
                      </a:pPr>
                      <a:r>
                        <a:rPr lang="en-GB" sz="2000">
                          <a:solidFill>
                            <a:schemeClr val="bg1"/>
                          </a:solidFill>
                          <a:effectLst/>
                        </a:rPr>
                        <a:t>Class Session (All children in on their own) </a:t>
                      </a:r>
                    </a:p>
                    <a:p>
                      <a:pPr algn="ctr">
                        <a:buNone/>
                      </a:pPr>
                      <a:r>
                        <a:rPr lang="en-GB" sz="2000">
                          <a:solidFill>
                            <a:schemeClr val="bg1"/>
                          </a:solidFill>
                          <a:effectLst/>
                        </a:rPr>
                        <a:t> </a:t>
                      </a:r>
                    </a:p>
                    <a:p>
                      <a:pPr algn="ctr">
                        <a:buNone/>
                      </a:pPr>
                      <a:r>
                        <a:rPr lang="en-GB" sz="2000">
                          <a:solidFill>
                            <a:schemeClr val="bg1"/>
                          </a:solidFill>
                          <a:effectLst/>
                        </a:rPr>
                        <a:t>Children will also find out their new teachers on this date </a:t>
                      </a:r>
                      <a:endParaRPr lang="en-GB" sz="2000">
                        <a:solidFill>
                          <a:schemeClr val="bg1"/>
                        </a:solidFill>
                        <a:effectLst/>
                        <a:latin typeface="Shrut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solidFill>
                      <a:srgbClr val="0000FF"/>
                    </a:solidFill>
                  </a:tcPr>
                </a:tc>
                <a:tc>
                  <a:txBody>
                    <a:bodyPr/>
                    <a:lstStyle/>
                    <a:p>
                      <a:pPr algn="ctr">
                        <a:buNone/>
                      </a:pPr>
                      <a:r>
                        <a:rPr lang="en-GB" sz="2000" dirty="0">
                          <a:solidFill>
                            <a:schemeClr val="bg1"/>
                          </a:solidFill>
                          <a:effectLst/>
                        </a:rPr>
                        <a:t>9:30am-11:00am</a:t>
                      </a:r>
                      <a:endParaRPr lang="en-GB" sz="2000" dirty="0">
                        <a:solidFill>
                          <a:schemeClr val="bg1"/>
                        </a:solidFill>
                        <a:effectLst/>
                        <a:latin typeface="Shruti" panose="020B0502040204020203" pitchFamily="34" charset="0"/>
                        <a:ea typeface="Times New Roman" panose="02020603050405020304" pitchFamily="18" charset="0"/>
                        <a:cs typeface="Times New Roman" panose="02020603050405020304" pitchFamily="18" charset="0"/>
                      </a:endParaRPr>
                    </a:p>
                  </a:txBody>
                  <a:tcPr marL="68580" marR="68580" marT="0" marB="0" anchor="ctr">
                    <a:solidFill>
                      <a:srgbClr val="0000FF"/>
                    </a:solidFill>
                  </a:tcPr>
                </a:tc>
                <a:extLst>
                  <a:ext uri="{0D108BD9-81ED-4DB2-BD59-A6C34878D82A}">
                    <a16:rowId xmlns:a16="http://schemas.microsoft.com/office/drawing/2014/main" val="3798127926"/>
                  </a:ext>
                </a:extLst>
              </a:tr>
            </a:tbl>
          </a:graphicData>
        </a:graphic>
      </p:graphicFrame>
    </p:spTree>
    <p:extLst>
      <p:ext uri="{BB962C8B-B14F-4D97-AF65-F5344CB8AC3E}">
        <p14:creationId xmlns:p14="http://schemas.microsoft.com/office/powerpoint/2010/main" val="24362302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b="1" dirty="0">
                <a:solidFill>
                  <a:schemeClr val="bg1"/>
                </a:solidFill>
                <a:latin typeface="Calibri Light" panose="020F0302020204030204" pitchFamily="34" charset="0"/>
                <a:cs typeface="Calibri Light" panose="020F0302020204030204" pitchFamily="34" charset="0"/>
              </a:rPr>
              <a:t>Thank you  </a:t>
            </a:r>
            <a:r>
              <a:rPr lang="en-US" sz="5400" b="1" dirty="0">
                <a:solidFill>
                  <a:schemeClr val="bg1"/>
                </a:solidFill>
                <a:latin typeface="Calibri Light" panose="020F0302020204030204" pitchFamily="34" charset="0"/>
                <a:cs typeface="Calibri Light" panose="020F0302020204030204" pitchFamily="34" charset="0"/>
                <a:sym typeface="Wingdings" panose="05000000000000000000" pitchFamily="2" charset="2"/>
              </a:rPr>
              <a:t></a:t>
            </a:r>
            <a:endParaRPr lang="en-US" sz="5400" b="1" dirty="0">
              <a:solidFill>
                <a:schemeClr val="bg1"/>
              </a:solidFill>
              <a:latin typeface="Calibri Light" panose="020F0302020204030204" pitchFamily="34" charset="0"/>
              <a:cs typeface="Calibri Light" panose="020F0302020204030204" pitchFamily="34" charset="0"/>
            </a:endParaRPr>
          </a:p>
        </p:txBody>
      </p:sp>
      <p:sp>
        <p:nvSpPr>
          <p:cNvPr id="5" name="Title 1"/>
          <p:cNvSpPr txBox="1">
            <a:spLocks/>
          </p:cNvSpPr>
          <p:nvPr/>
        </p:nvSpPr>
        <p:spPr>
          <a:xfrm>
            <a:off x="838200" y="2069404"/>
            <a:ext cx="10515600" cy="362226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lgn="ctr">
              <a:buFont typeface="Arial" panose="020B0604020202020204" pitchFamily="34" charset="0"/>
              <a:buChar char="•"/>
            </a:pPr>
            <a:r>
              <a:rPr lang="en-US" sz="3600" dirty="0">
                <a:solidFill>
                  <a:schemeClr val="bg1"/>
                </a:solidFill>
                <a:latin typeface="Calibri Light" panose="020F0302020204030204" pitchFamily="34" charset="0"/>
                <a:cs typeface="Calibri Light" panose="020F0302020204030204" pitchFamily="34" charset="0"/>
              </a:rPr>
              <a:t>For all information regarding your child starting school please visit the school website -Reception </a:t>
            </a:r>
            <a:r>
              <a:rPr lang="en-US" sz="3600">
                <a:solidFill>
                  <a:schemeClr val="bg1"/>
                </a:solidFill>
                <a:latin typeface="Calibri Light" panose="020F0302020204030204" pitchFamily="34" charset="0"/>
                <a:cs typeface="Calibri Light" panose="020F0302020204030204" pitchFamily="34" charset="0"/>
              </a:rPr>
              <a:t>Transition 2025</a:t>
            </a:r>
            <a:endParaRPr lang="en-US" sz="3600" dirty="0">
              <a:solidFill>
                <a:schemeClr val="bg1"/>
              </a:solidFill>
              <a:latin typeface="Calibri Light" panose="020F0302020204030204" pitchFamily="34" charset="0"/>
              <a:cs typeface="Calibri Light" panose="020F0302020204030204" pitchFamily="34" charset="0"/>
            </a:endParaRPr>
          </a:p>
          <a:p>
            <a:pPr marL="571500" indent="-571500" algn="ctr">
              <a:buFont typeface="Arial" panose="020B0604020202020204" pitchFamily="34" charset="0"/>
              <a:buChar char="•"/>
            </a:pPr>
            <a:endParaRPr lang="en-US" sz="3600" dirty="0">
              <a:solidFill>
                <a:schemeClr val="bg1"/>
              </a:solidFill>
              <a:latin typeface="Calibri Light" panose="020F0302020204030204" pitchFamily="34" charset="0"/>
              <a:cs typeface="Calibri Light" panose="020F0302020204030204" pitchFamily="34" charset="0"/>
            </a:endParaRPr>
          </a:p>
          <a:p>
            <a:pPr algn="ctr"/>
            <a:r>
              <a:rPr lang="en-US" sz="3600" dirty="0">
                <a:solidFill>
                  <a:schemeClr val="bg1"/>
                </a:solidFill>
                <a:latin typeface="Calibri Light" panose="020F0302020204030204" pitchFamily="34" charset="0"/>
                <a:cs typeface="Calibri Light" panose="020F0302020204030204" pitchFamily="34" charset="0"/>
              </a:rPr>
              <a:t>If there are any questions please use the email </a:t>
            </a:r>
            <a:r>
              <a:rPr lang="en-US" sz="3600" b="1" dirty="0">
                <a:solidFill>
                  <a:schemeClr val="bg1"/>
                </a:solidFill>
                <a:latin typeface="Calibri Light" panose="020F0302020204030204" pitchFamily="34" charset="0"/>
                <a:cs typeface="Calibri Light" panose="020F0302020204030204" pitchFamily="34" charset="0"/>
              </a:rPr>
              <a:t>ReceptionYearGroup@Talbot.poole.sch.uk</a:t>
            </a:r>
          </a:p>
          <a:p>
            <a:pPr algn="ctr"/>
            <a:r>
              <a:rPr lang="en-US" sz="3600" dirty="0">
                <a:solidFill>
                  <a:schemeClr val="bg1"/>
                </a:solidFill>
                <a:latin typeface="Calibri Light" panose="020F0302020204030204" pitchFamily="34" charset="0"/>
                <a:cs typeface="Calibri Light" panose="020F0302020204030204" pitchFamily="34" charset="0"/>
              </a:rPr>
              <a:t> or phone the school office on </a:t>
            </a:r>
            <a:r>
              <a:rPr lang="en-US" sz="3600" b="1" dirty="0">
                <a:solidFill>
                  <a:schemeClr val="bg1"/>
                </a:solidFill>
                <a:latin typeface="Calibri Light" panose="020F0302020204030204" pitchFamily="34" charset="0"/>
                <a:cs typeface="Calibri Light" panose="020F0302020204030204" pitchFamily="34" charset="0"/>
              </a:rPr>
              <a:t>01202 513981</a:t>
            </a:r>
          </a:p>
        </p:txBody>
      </p:sp>
    </p:spTree>
    <p:extLst>
      <p:ext uri="{BB962C8B-B14F-4D97-AF65-F5344CB8AC3E}">
        <p14:creationId xmlns:p14="http://schemas.microsoft.com/office/powerpoint/2010/main" val="19497716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8998065-2b8f-42c2-b26e-5dd793536f40">
      <Terms xmlns="http://schemas.microsoft.com/office/infopath/2007/PartnerControls"/>
    </lcf76f155ced4ddcb4097134ff3c332f>
    <TaxCatchAll xmlns="2001b5c7-fa51-4488-87b7-f8d35257da1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12DCC4FB66E194E8893FD473CC4377A" ma:contentTypeVersion="18" ma:contentTypeDescription="Create a new document." ma:contentTypeScope="" ma:versionID="9aeda5bbd0c44f9d95b9d3396a3a7ccf">
  <xsd:schema xmlns:xsd="http://www.w3.org/2001/XMLSchema" xmlns:xs="http://www.w3.org/2001/XMLSchema" xmlns:p="http://schemas.microsoft.com/office/2006/metadata/properties" xmlns:ns2="a8998065-2b8f-42c2-b26e-5dd793536f40" xmlns:ns3="2001b5c7-fa51-4488-87b7-f8d35257da19" targetNamespace="http://schemas.microsoft.com/office/2006/metadata/properties" ma:root="true" ma:fieldsID="f6fba94057ceb8c4177314ecb158c191" ns2:_="" ns3:_="">
    <xsd:import namespace="a8998065-2b8f-42c2-b26e-5dd793536f40"/>
    <xsd:import namespace="2001b5c7-fa51-4488-87b7-f8d35257da1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8998065-2b8f-42c2-b26e-5dd793536f4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8eb679b0-b88e-4d40-9c26-8b679175b9b5"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001b5c7-fa51-4488-87b7-f8d35257da19"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e855cced-bc6a-412c-8464-97313a563e64}" ma:internalName="TaxCatchAll" ma:showField="CatchAllData" ma:web="2001b5c7-fa51-4488-87b7-f8d35257da19">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A9C4930-FE52-44F4-9834-3D465AB62C67}">
  <ds:schemaRefs>
    <ds:schemaRef ds:uri="http://schemas.microsoft.com/office/2006/metadata/properties"/>
    <ds:schemaRef ds:uri="http://schemas.microsoft.com/office/infopath/2007/PartnerControls"/>
    <ds:schemaRef ds:uri="a8998065-2b8f-42c2-b26e-5dd793536f40"/>
    <ds:schemaRef ds:uri="2001b5c7-fa51-4488-87b7-f8d35257da19"/>
  </ds:schemaRefs>
</ds:datastoreItem>
</file>

<file path=customXml/itemProps2.xml><?xml version="1.0" encoding="utf-8"?>
<ds:datastoreItem xmlns:ds="http://schemas.openxmlformats.org/officeDocument/2006/customXml" ds:itemID="{D433EC26-3B13-4937-9C6B-63436BFC8A0D}">
  <ds:schemaRefs>
    <ds:schemaRef ds:uri="http://schemas.microsoft.com/sharepoint/v3/contenttype/forms"/>
  </ds:schemaRefs>
</ds:datastoreItem>
</file>

<file path=customXml/itemProps3.xml><?xml version="1.0" encoding="utf-8"?>
<ds:datastoreItem xmlns:ds="http://schemas.openxmlformats.org/officeDocument/2006/customXml" ds:itemID="{59AD5AAE-0634-4870-B9EB-651BB5C569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8998065-2b8f-42c2-b26e-5dd793536f40"/>
    <ds:schemaRef ds:uri="2001b5c7-fa51-4488-87b7-f8d35257da1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870</TotalTime>
  <Words>1557</Words>
  <Application>Microsoft Office PowerPoint</Application>
  <PresentationFormat>Widescreen</PresentationFormat>
  <Paragraphs>183</Paragraphs>
  <Slides>23</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23</vt:i4>
      </vt:variant>
    </vt:vector>
  </HeadingPairs>
  <TitlesOfParts>
    <vt:vector size="32" baseType="lpstr">
      <vt:lpstr>Aptos</vt:lpstr>
      <vt:lpstr>Arial</vt:lpstr>
      <vt:lpstr>Calibri</vt:lpstr>
      <vt:lpstr>Calibri Light</vt:lpstr>
      <vt:lpstr>Comic Sans MS</vt:lpstr>
      <vt:lpstr>Segoe UI</vt:lpstr>
      <vt:lpstr>Shruti</vt:lpstr>
      <vt:lpstr>Office Theme</vt:lpstr>
      <vt:lpstr>1_Office Theme</vt:lpstr>
      <vt:lpstr>PowerPoint Presentation</vt:lpstr>
      <vt:lpstr>PowerPoint Presentation</vt:lpstr>
      <vt:lpstr>THE TALBOT CHILD IS…</vt:lpstr>
      <vt:lpstr>PowerPoint Presentation</vt:lpstr>
      <vt:lpstr>Introduction Who will your child work with?</vt:lpstr>
      <vt:lpstr>PowerPoint Presentation</vt:lpstr>
      <vt:lpstr>PowerPoint Presentation</vt:lpstr>
      <vt:lpstr>Our Provision </vt:lpstr>
      <vt:lpstr>Teaching Phonics </vt:lpstr>
      <vt:lpstr>Teaching Number and Number Patterns </vt:lpstr>
      <vt:lpstr>Our Provision </vt:lpstr>
      <vt:lpstr>PowerPoint Presentation</vt:lpstr>
      <vt:lpstr>PowerPoint Presentation</vt:lpstr>
      <vt:lpstr>Eating and drinking at school</vt:lpstr>
      <vt:lpstr>PowerPoint Presentation</vt:lpstr>
      <vt:lpstr>Clubs</vt:lpstr>
      <vt:lpstr>Wrap around care</vt:lpstr>
      <vt:lpstr>How to get ready for school</vt:lpstr>
      <vt:lpstr>How to get ready for school</vt:lpstr>
      <vt:lpstr>Starting School at Talbot Primary</vt:lpstr>
      <vt:lpstr>PowerPoint Presentation</vt:lpstr>
      <vt:lpstr> Getting to know your child  </vt:lpstr>
      <vt:lpstr>Thank you  </vt:lpstr>
    </vt:vector>
  </TitlesOfParts>
  <Company>TPS-SVR-SCCM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Lewis</dc:creator>
  <cp:lastModifiedBy>Amy Woodford</cp:lastModifiedBy>
  <cp:revision>46</cp:revision>
  <dcterms:created xsi:type="dcterms:W3CDTF">2017-10-11T17:21:29Z</dcterms:created>
  <dcterms:modified xsi:type="dcterms:W3CDTF">2025-06-12T12:50:49Z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0x010100112DCC4FB66E194E8893FD473CC4377A</vt:lpwstr>
  </property>
  <property fmtid="{D5CDD505-2E9C-101B-9397-08002B2CF9AE}" pid="3" name="Order">
    <vt:r8>82676600</vt:r8>
  </property>
  <property fmtid="{D5CDD505-2E9C-101B-9397-08002B2CF9AE}" pid="4" name="MediaServiceImageTags">
    <vt:lpwstr/>
  </property>
</Properties>
</file>